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47"/>
    <p:restoredTop sz="94694"/>
  </p:normalViewPr>
  <p:slideViewPr>
    <p:cSldViewPr snapToGrid="0" snapToObjects="1">
      <p:cViewPr varScale="1">
        <p:scale>
          <a:sx n="85" d="100"/>
          <a:sy n="85"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8" name="Shape 308"/>
          <p:cNvSpPr>
            <a:spLocks noGrp="1" noRot="1" noChangeAspect="1"/>
          </p:cNvSpPr>
          <p:nvPr>
            <p:ph type="sldImg"/>
          </p:nvPr>
        </p:nvSpPr>
        <p:spPr>
          <a:xfrm>
            <a:off x="1143000" y="685800"/>
            <a:ext cx="4572000" cy="3429000"/>
          </a:xfrm>
          <a:prstGeom prst="rect">
            <a:avLst/>
          </a:prstGeom>
        </p:spPr>
        <p:txBody>
          <a:bodyPr/>
          <a:lstStyle/>
          <a:p>
            <a:endParaRPr/>
          </a:p>
        </p:txBody>
      </p:sp>
      <p:sp>
        <p:nvSpPr>
          <p:cNvPr id="309" name="Shape 3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478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8402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0564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pic>
        <p:nvPicPr>
          <p:cNvPr id="18" name="Briefing master slide graphic.jpg" descr="Briefing master slide graphic.jpg"/>
          <p:cNvPicPr>
            <a:picLocks noChangeAspect="1"/>
          </p:cNvPicPr>
          <p:nvPr/>
        </p:nvPicPr>
        <p:blipFill>
          <a:blip r:embed="rId2"/>
          <a:stretch>
            <a:fillRect/>
          </a:stretch>
        </p:blipFill>
        <p:spPr>
          <a:xfrm>
            <a:off x="-63500" y="0"/>
            <a:ext cx="13119100" cy="9753600"/>
          </a:xfrm>
          <a:prstGeom prst="rect">
            <a:avLst/>
          </a:prstGeom>
          <a:ln w="12700">
            <a:miter lim="400000"/>
          </a:ln>
        </p:spPr>
      </p:pic>
      <p:sp>
        <p:nvSpPr>
          <p:cNvPr id="19" name="ExportsInternational"/>
          <p:cNvSpPr txBox="1"/>
          <p:nvPr/>
        </p:nvSpPr>
        <p:spPr>
          <a:xfrm>
            <a:off x="3403600" y="317500"/>
            <a:ext cx="5613400" cy="749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defTabSz="457200">
              <a:defRPr sz="2500">
                <a:latin typeface="Times New Roman"/>
                <a:ea typeface="Times New Roman"/>
                <a:cs typeface="Times New Roman"/>
                <a:sym typeface="Times New Roman"/>
              </a:defRPr>
            </a:pPr>
            <a:r>
              <a:rPr sz="3800">
                <a:solidFill>
                  <a:srgbClr val="0433FF"/>
                </a:solidFill>
                <a:latin typeface="Impact"/>
                <a:ea typeface="Impact"/>
                <a:cs typeface="Impact"/>
                <a:sym typeface="Impact"/>
              </a:rPr>
              <a:t>Exports</a:t>
            </a:r>
            <a:r>
              <a:rPr sz="3800">
                <a:latin typeface="Impact"/>
                <a:ea typeface="Impact"/>
                <a:cs typeface="Impact"/>
                <a:sym typeface="Impact"/>
              </a:rPr>
              <a:t>International</a:t>
            </a:r>
          </a:p>
        </p:txBody>
      </p:sp>
      <p:sp>
        <p:nvSpPr>
          <p:cNvPr id="20" name="Title Text"/>
          <p:cNvSpPr txBox="1">
            <a:spLocks noGrp="1"/>
          </p:cNvSpPr>
          <p:nvPr>
            <p:ph type="title"/>
          </p:nvPr>
        </p:nvSpPr>
        <p:spPr>
          <a:xfrm>
            <a:off x="-25053" y="4909194"/>
            <a:ext cx="12775754" cy="4406901"/>
          </a:xfrm>
          <a:prstGeom prst="rect">
            <a:avLst/>
          </a:prstGeom>
        </p:spPr>
        <p:txBody>
          <a:bodyPr/>
          <a:lstStyle>
            <a:lvl1pPr algn="ctr">
              <a:defRPr sz="8400"/>
            </a:lvl1pPr>
          </a:lstStyle>
          <a:p>
            <a:r>
              <a:t>Title Text</a:t>
            </a:r>
          </a:p>
        </p:txBody>
      </p:sp>
      <p:sp>
        <p:nvSpPr>
          <p:cNvPr id="21"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lete this">
    <p:spTree>
      <p:nvGrpSpPr>
        <p:cNvPr id="1" name=""/>
        <p:cNvGrpSpPr/>
        <p:nvPr/>
      </p:nvGrpSpPr>
      <p:grpSpPr>
        <a:xfrm>
          <a:off x="0" y="0"/>
          <a:ext cx="0" cy="0"/>
          <a:chOff x="0" y="0"/>
          <a:chExt cx="0" cy="0"/>
        </a:xfrm>
      </p:grpSpPr>
      <p:sp>
        <p:nvSpPr>
          <p:cNvPr id="134" name="Rectangle"/>
          <p:cNvSpPr/>
          <p:nvPr/>
        </p:nvSpPr>
        <p:spPr>
          <a:xfrm>
            <a:off x="-12700" y="9494067"/>
            <a:ext cx="13030200" cy="259533"/>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35" name="Rectangle"/>
          <p:cNvSpPr/>
          <p:nvPr/>
        </p:nvSpPr>
        <p:spPr>
          <a:xfrm>
            <a:off x="-25400" y="-48692"/>
            <a:ext cx="13055601" cy="1684884"/>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36" name="Shape"/>
          <p:cNvSpPr/>
          <p:nvPr/>
        </p:nvSpPr>
        <p:spPr>
          <a:xfrm rot="10800000" flipH="1">
            <a:off x="9678987" y="1603126"/>
            <a:ext cx="3327401" cy="362199"/>
          </a:xfrm>
          <a:custGeom>
            <a:avLst/>
            <a:gdLst/>
            <a:ahLst/>
            <a:cxnLst>
              <a:cxn ang="0">
                <a:pos x="wd2" y="hd2"/>
              </a:cxn>
              <a:cxn ang="5400000">
                <a:pos x="wd2" y="hd2"/>
              </a:cxn>
              <a:cxn ang="10800000">
                <a:pos x="wd2" y="hd2"/>
              </a:cxn>
              <a:cxn ang="16200000">
                <a:pos x="wd2" y="hd2"/>
              </a:cxn>
            </a:cxnLst>
            <a:rect l="0" t="0" r="r" b="b"/>
            <a:pathLst>
              <a:path w="21600" h="21600" extrusionOk="0">
                <a:moveTo>
                  <a:pt x="1770" y="0"/>
                </a:moveTo>
                <a:lnTo>
                  <a:pt x="21600" y="0"/>
                </a:lnTo>
                <a:lnTo>
                  <a:pt x="21600" y="21600"/>
                </a:lnTo>
                <a:lnTo>
                  <a:pt x="499" y="21600"/>
                </a:lnTo>
                <a:lnTo>
                  <a:pt x="0" y="21600"/>
                </a:lnTo>
                <a:lnTo>
                  <a:pt x="318" y="21600"/>
                </a:lnTo>
                <a:lnTo>
                  <a:pt x="1770" y="0"/>
                </a:lnTo>
                <a:close/>
              </a:path>
            </a:pathLst>
          </a:custGeom>
          <a:solidFill>
            <a:srgbClr val="000000"/>
          </a:solidFill>
          <a:ln w="12700"/>
        </p:spPr>
        <p:txBody>
          <a:bodyPr lIns="50800" tIns="50800" rIns="50800" bIns="50800" anchor="ctr"/>
          <a:lstStyle/>
          <a:p>
            <a:pPr marL="40640" marR="40640" algn="l" defTabSz="914400">
              <a:defRPr sz="2400">
                <a:solidFill>
                  <a:srgbClr val="727272"/>
                </a:solidFill>
                <a:uFill>
                  <a:solidFill>
                    <a:srgbClr val="727272"/>
                  </a:solidFill>
                </a:uFill>
                <a:latin typeface="Times"/>
                <a:ea typeface="Times"/>
                <a:cs typeface="Times"/>
                <a:sym typeface="Times"/>
              </a:defRPr>
            </a:pPr>
            <a:endParaRPr/>
          </a:p>
        </p:txBody>
      </p:sp>
      <p:sp>
        <p:nvSpPr>
          <p:cNvPr id="137" name="Line"/>
          <p:cNvSpPr/>
          <p:nvPr/>
        </p:nvSpPr>
        <p:spPr>
          <a:xfrm>
            <a:off x="-1" y="9501683"/>
            <a:ext cx="13004802" cy="1"/>
          </a:xfrm>
          <a:prstGeom prst="line">
            <a:avLst/>
          </a:prstGeom>
          <a:ln w="63500">
            <a:solidFill>
              <a:schemeClr val="accent3">
                <a:satOff val="18648"/>
                <a:lumOff val="5971"/>
              </a:schemeClr>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38" name="Line"/>
          <p:cNvSpPr/>
          <p:nvPr/>
        </p:nvSpPr>
        <p:spPr>
          <a:xfrm>
            <a:off x="-1" y="1614983"/>
            <a:ext cx="13004802" cy="1"/>
          </a:xfrm>
          <a:prstGeom prst="line">
            <a:avLst/>
          </a:prstGeom>
          <a:ln w="63500">
            <a:solidFill>
              <a:schemeClr val="accent3">
                <a:satOff val="18648"/>
                <a:lumOff val="5971"/>
              </a:schemeClr>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39" name="Title Text"/>
          <p:cNvSpPr txBox="1">
            <a:spLocks noGrp="1"/>
          </p:cNvSpPr>
          <p:nvPr>
            <p:ph type="title"/>
          </p:nvPr>
        </p:nvSpPr>
        <p:spPr>
          <a:xfrm>
            <a:off x="292100" y="203200"/>
            <a:ext cx="8483600" cy="1181100"/>
          </a:xfrm>
          <a:prstGeom prst="rect">
            <a:avLst/>
          </a:prstGeom>
        </p:spPr>
        <p:txBody>
          <a:bodyPr>
            <a:normAutofit/>
          </a:bodyPr>
          <a:lstStyle>
            <a:lvl1pPr>
              <a:defRPr>
                <a:solidFill>
                  <a:schemeClr val="accent3">
                    <a:satOff val="18648"/>
                    <a:lumOff val="5971"/>
                  </a:schemeClr>
                </a:solidFill>
              </a:defRPr>
            </a:lvl1pPr>
          </a:lstStyle>
          <a:p>
            <a:r>
              <a:t>Title Text</a:t>
            </a:r>
          </a:p>
        </p:txBody>
      </p:sp>
      <p:sp>
        <p:nvSpPr>
          <p:cNvPr id="140" name="April 29, 2019"/>
          <p:cNvSpPr txBox="1"/>
          <p:nvPr/>
        </p:nvSpPr>
        <p:spPr>
          <a:xfrm>
            <a:off x="-259729" y="9452383"/>
            <a:ext cx="3057037" cy="342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600">
                <a:solidFill>
                  <a:schemeClr val="accent3">
                    <a:satOff val="18648"/>
                    <a:lumOff val="5971"/>
                  </a:schemeClr>
                </a:solidFill>
              </a:defRPr>
            </a:lvl1pPr>
          </a:lstStyle>
          <a:p>
            <a:r>
              <a:t>April 29, 2019</a:t>
            </a:r>
          </a:p>
        </p:txBody>
      </p:sp>
      <p:sp>
        <p:nvSpPr>
          <p:cNvPr id="141" name="Slide Number"/>
          <p:cNvSpPr txBox="1">
            <a:spLocks noGrp="1"/>
          </p:cNvSpPr>
          <p:nvPr>
            <p:ph type="sldNum" sz="quarter" idx="2"/>
          </p:nvPr>
        </p:nvSpPr>
        <p:spPr>
          <a:xfrm>
            <a:off x="12550140" y="9439683"/>
            <a:ext cx="342901" cy="368301"/>
          </a:xfrm>
          <a:prstGeom prst="rect">
            <a:avLst/>
          </a:prstGeom>
        </p:spPr>
        <p:txBody>
          <a:bodyPr/>
          <a:lstStyle>
            <a:lvl1pPr>
              <a:defRPr>
                <a:solidFill>
                  <a:srgbClr val="FFCA00"/>
                </a:solidFill>
              </a:defRPr>
            </a:lvl1pPr>
          </a:lstStyle>
          <a:p>
            <a:fld id="{86CB4B4D-7CA3-9044-876B-883B54F8677D}" type="slidenum">
              <a:t>‹#›</a:t>
            </a:fld>
            <a:endParaRPr/>
          </a:p>
        </p:txBody>
      </p:sp>
      <p:pic>
        <p:nvPicPr>
          <p:cNvPr id="142" name="RSG logo-yellow.psd" descr="RSG logo-yellow.psd"/>
          <p:cNvPicPr>
            <a:picLocks noChangeAspect="1"/>
          </p:cNvPicPr>
          <p:nvPr/>
        </p:nvPicPr>
        <p:blipFill>
          <a:blip r:embed="rId2"/>
          <a:stretch>
            <a:fillRect/>
          </a:stretch>
        </p:blipFill>
        <p:spPr>
          <a:xfrm>
            <a:off x="10619233" y="354640"/>
            <a:ext cx="1796661" cy="878220"/>
          </a:xfrm>
          <a:prstGeom prst="rect">
            <a:avLst/>
          </a:prstGeom>
          <a:ln w="12700">
            <a:miter lim="400000"/>
          </a:ln>
        </p:spPr>
      </p:pic>
      <p:graphicFrame>
        <p:nvGraphicFramePr>
          <p:cNvPr id="143" name="Table"/>
          <p:cNvGraphicFramePr/>
          <p:nvPr/>
        </p:nvGraphicFramePr>
        <p:xfrm>
          <a:off x="461739" y="1697391"/>
          <a:ext cx="12239399" cy="4781918"/>
        </p:xfrm>
        <a:graphic>
          <a:graphicData uri="http://schemas.openxmlformats.org/drawingml/2006/table">
            <a:tbl>
              <a:tblPr lastRow="1" bandRow="1">
                <a:tableStyleId>{4C3C2611-4C71-4FC5-86AE-919BDF0F9419}</a:tableStyleId>
              </a:tblPr>
              <a:tblGrid>
                <a:gridCol w="2042303">
                  <a:extLst>
                    <a:ext uri="{9D8B030D-6E8A-4147-A177-3AD203B41FA5}">
                      <a16:colId xmlns:a16="http://schemas.microsoft.com/office/drawing/2014/main" val="20000"/>
                    </a:ext>
                  </a:extLst>
                </a:gridCol>
                <a:gridCol w="127000">
                  <a:extLst>
                    <a:ext uri="{9D8B030D-6E8A-4147-A177-3AD203B41FA5}">
                      <a16:colId xmlns:a16="http://schemas.microsoft.com/office/drawing/2014/main" val="20001"/>
                    </a:ext>
                  </a:extLst>
                </a:gridCol>
                <a:gridCol w="572078">
                  <a:extLst>
                    <a:ext uri="{9D8B030D-6E8A-4147-A177-3AD203B41FA5}">
                      <a16:colId xmlns:a16="http://schemas.microsoft.com/office/drawing/2014/main" val="20002"/>
                    </a:ext>
                  </a:extLst>
                </a:gridCol>
                <a:gridCol w="572078">
                  <a:extLst>
                    <a:ext uri="{9D8B030D-6E8A-4147-A177-3AD203B41FA5}">
                      <a16:colId xmlns:a16="http://schemas.microsoft.com/office/drawing/2014/main" val="20003"/>
                    </a:ext>
                  </a:extLst>
                </a:gridCol>
                <a:gridCol w="57207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660978">
                  <a:extLst>
                    <a:ext uri="{9D8B030D-6E8A-4147-A177-3AD203B41FA5}">
                      <a16:colId xmlns:a16="http://schemas.microsoft.com/office/drawing/2014/main" val="20006"/>
                    </a:ext>
                  </a:extLst>
                </a:gridCol>
                <a:gridCol w="660978">
                  <a:extLst>
                    <a:ext uri="{9D8B030D-6E8A-4147-A177-3AD203B41FA5}">
                      <a16:colId xmlns:a16="http://schemas.microsoft.com/office/drawing/2014/main" val="20007"/>
                    </a:ext>
                  </a:extLst>
                </a:gridCol>
                <a:gridCol w="127000">
                  <a:extLst>
                    <a:ext uri="{9D8B030D-6E8A-4147-A177-3AD203B41FA5}">
                      <a16:colId xmlns:a16="http://schemas.microsoft.com/office/drawing/2014/main" val="20008"/>
                    </a:ext>
                  </a:extLst>
                </a:gridCol>
                <a:gridCol w="508578">
                  <a:extLst>
                    <a:ext uri="{9D8B030D-6E8A-4147-A177-3AD203B41FA5}">
                      <a16:colId xmlns:a16="http://schemas.microsoft.com/office/drawing/2014/main" val="20009"/>
                    </a:ext>
                  </a:extLst>
                </a:gridCol>
                <a:gridCol w="508578">
                  <a:extLst>
                    <a:ext uri="{9D8B030D-6E8A-4147-A177-3AD203B41FA5}">
                      <a16:colId xmlns:a16="http://schemas.microsoft.com/office/drawing/2014/main" val="20010"/>
                    </a:ext>
                  </a:extLst>
                </a:gridCol>
                <a:gridCol w="127000">
                  <a:extLst>
                    <a:ext uri="{9D8B030D-6E8A-4147-A177-3AD203B41FA5}">
                      <a16:colId xmlns:a16="http://schemas.microsoft.com/office/drawing/2014/main" val="20011"/>
                    </a:ext>
                  </a:extLst>
                </a:gridCol>
                <a:gridCol w="626301">
                  <a:extLst>
                    <a:ext uri="{9D8B030D-6E8A-4147-A177-3AD203B41FA5}">
                      <a16:colId xmlns:a16="http://schemas.microsoft.com/office/drawing/2014/main" val="20012"/>
                    </a:ext>
                  </a:extLst>
                </a:gridCol>
                <a:gridCol w="127000">
                  <a:extLst>
                    <a:ext uri="{9D8B030D-6E8A-4147-A177-3AD203B41FA5}">
                      <a16:colId xmlns:a16="http://schemas.microsoft.com/office/drawing/2014/main" val="20013"/>
                    </a:ext>
                  </a:extLst>
                </a:gridCol>
                <a:gridCol w="495878">
                  <a:extLst>
                    <a:ext uri="{9D8B030D-6E8A-4147-A177-3AD203B41FA5}">
                      <a16:colId xmlns:a16="http://schemas.microsoft.com/office/drawing/2014/main" val="20014"/>
                    </a:ext>
                  </a:extLst>
                </a:gridCol>
                <a:gridCol w="495878">
                  <a:extLst>
                    <a:ext uri="{9D8B030D-6E8A-4147-A177-3AD203B41FA5}">
                      <a16:colId xmlns:a16="http://schemas.microsoft.com/office/drawing/2014/main" val="20015"/>
                    </a:ext>
                  </a:extLst>
                </a:gridCol>
                <a:gridCol w="127000">
                  <a:extLst>
                    <a:ext uri="{9D8B030D-6E8A-4147-A177-3AD203B41FA5}">
                      <a16:colId xmlns:a16="http://schemas.microsoft.com/office/drawing/2014/main" val="20016"/>
                    </a:ext>
                  </a:extLst>
                </a:gridCol>
                <a:gridCol w="964803">
                  <a:extLst>
                    <a:ext uri="{9D8B030D-6E8A-4147-A177-3AD203B41FA5}">
                      <a16:colId xmlns:a16="http://schemas.microsoft.com/office/drawing/2014/main" val="20017"/>
                    </a:ext>
                  </a:extLst>
                </a:gridCol>
                <a:gridCol w="127000">
                  <a:extLst>
                    <a:ext uri="{9D8B030D-6E8A-4147-A177-3AD203B41FA5}">
                      <a16:colId xmlns:a16="http://schemas.microsoft.com/office/drawing/2014/main" val="20018"/>
                    </a:ext>
                  </a:extLst>
                </a:gridCol>
                <a:gridCol w="508578">
                  <a:extLst>
                    <a:ext uri="{9D8B030D-6E8A-4147-A177-3AD203B41FA5}">
                      <a16:colId xmlns:a16="http://schemas.microsoft.com/office/drawing/2014/main" val="20019"/>
                    </a:ext>
                  </a:extLst>
                </a:gridCol>
                <a:gridCol w="508578">
                  <a:extLst>
                    <a:ext uri="{9D8B030D-6E8A-4147-A177-3AD203B41FA5}">
                      <a16:colId xmlns:a16="http://schemas.microsoft.com/office/drawing/2014/main" val="20020"/>
                    </a:ext>
                  </a:extLst>
                </a:gridCol>
                <a:gridCol w="508578">
                  <a:extLst>
                    <a:ext uri="{9D8B030D-6E8A-4147-A177-3AD203B41FA5}">
                      <a16:colId xmlns:a16="http://schemas.microsoft.com/office/drawing/2014/main" val="20021"/>
                    </a:ext>
                  </a:extLst>
                </a:gridCol>
                <a:gridCol w="127000">
                  <a:extLst>
                    <a:ext uri="{9D8B030D-6E8A-4147-A177-3AD203B41FA5}">
                      <a16:colId xmlns:a16="http://schemas.microsoft.com/office/drawing/2014/main" val="20022"/>
                    </a:ext>
                  </a:extLst>
                </a:gridCol>
                <a:gridCol w="508578">
                  <a:extLst>
                    <a:ext uri="{9D8B030D-6E8A-4147-A177-3AD203B41FA5}">
                      <a16:colId xmlns:a16="http://schemas.microsoft.com/office/drawing/2014/main" val="20023"/>
                    </a:ext>
                  </a:extLst>
                </a:gridCol>
                <a:gridCol w="508578">
                  <a:extLst>
                    <a:ext uri="{9D8B030D-6E8A-4147-A177-3AD203B41FA5}">
                      <a16:colId xmlns:a16="http://schemas.microsoft.com/office/drawing/2014/main" val="20024"/>
                    </a:ext>
                  </a:extLst>
                </a:gridCol>
              </a:tblGrid>
              <a:tr h="687744">
                <a:tc gridSpan="25">
                  <a:txBody>
                    <a:bodyPr/>
                    <a:lstStyle/>
                    <a:p>
                      <a:pPr defTabSz="914400">
                        <a:defRPr sz="2000" b="1">
                          <a:latin typeface="Helvetica"/>
                          <a:ea typeface="Helvetica"/>
                          <a:cs typeface="Helvetica"/>
                          <a:sym typeface="Helvetica"/>
                        </a:defRPr>
                      </a:pPr>
                      <a:r>
                        <a:t>Commerce Country Chart</a:t>
                      </a:r>
                    </a:p>
                    <a:p>
                      <a:pPr defTabSz="914400">
                        <a:lnSpc>
                          <a:spcPct val="80000"/>
                        </a:lnSpc>
                        <a:defRPr sz="1600" b="1">
                          <a:latin typeface="Helvetica"/>
                          <a:ea typeface="Helvetica"/>
                          <a:cs typeface="Helvetica"/>
                          <a:sym typeface="Helvetica"/>
                        </a:defRPr>
                      </a:pPr>
                      <a:r>
                        <a:t>Reasons for Control</a:t>
                      </a: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9096">
                <a:tc>
                  <a:txBody>
                    <a:bodyPr/>
                    <a:lstStyle/>
                    <a:p>
                      <a:pPr defTabSz="914400">
                        <a:lnSpc>
                          <a:spcPct val="80000"/>
                        </a:lnSpc>
                        <a:defRPr sz="20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12700">
                      <a:solidFill>
                        <a:srgbClr val="3797C6"/>
                      </a:solidFill>
                      <a:miter lim="400000"/>
                    </a:lnR>
                    <a:lnT w="0">
                      <a:solidFill>
                        <a:srgbClr val="000000"/>
                      </a:solidFill>
                      <a:custDash/>
                      <a:miter lim="0"/>
                    </a:lnT>
                    <a:lnB w="0">
                      <a:solidFill>
                        <a:srgbClr val="000000"/>
                      </a:solidFill>
                      <a:custDash/>
                      <a:miter lim="0"/>
                    </a:lnB>
                    <a:noFill/>
                  </a:tcPr>
                </a:tc>
                <a:tc gridSpan="3">
                  <a:txBody>
                    <a:bodyPr/>
                    <a:lstStyle/>
                    <a:p>
                      <a:pPr defTabSz="914400">
                        <a:lnSpc>
                          <a:spcPct val="80000"/>
                        </a:lnSpc>
                      </a:pPr>
                      <a:r>
                        <a:rPr sz="1200" b="1">
                          <a:latin typeface="Helvetica"/>
                          <a:ea typeface="Helvetica"/>
                          <a:cs typeface="Helvetica"/>
                          <a:sym typeface="Helvetica"/>
                        </a:rPr>
                        <a:t>Chemical &amp; Biological
Weapons</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Nuclear
Nonproliferation
</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National Security</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Missile
Tech</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Regional Stability</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Firearms
Convention</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3">
                  <a:txBody>
                    <a:bodyPr/>
                    <a:lstStyle/>
                    <a:p>
                      <a:pPr defTabSz="914400">
                        <a:lnSpc>
                          <a:spcPct val="80000"/>
                        </a:lnSpc>
                      </a:pPr>
                      <a:r>
                        <a:rPr sz="1200" b="1">
                          <a:latin typeface="Helvetica"/>
                          <a:ea typeface="Helvetica"/>
                          <a:cs typeface="Helvetica"/>
                          <a:sym typeface="Helvetica"/>
                        </a:rPr>
                        <a:t>Crime Control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Anti-
Terrorism</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extLst>
                  <a:ext uri="{0D108BD9-81ED-4DB2-BD59-A6C34878D82A}">
                    <a16:rowId xmlns:a16="http://schemas.microsoft.com/office/drawing/2014/main" val="10001"/>
                  </a:ext>
                </a:extLst>
              </a:tr>
              <a:tr h="398043">
                <a:tc>
                  <a:txBody>
                    <a:bodyPr/>
                    <a:lstStyle/>
                    <a:p>
                      <a:pPr defTabSz="914400">
                        <a:lnSpc>
                          <a:spcPct val="80000"/>
                        </a:lnSpc>
                        <a:defRPr sz="20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0">
                      <a:solidFill>
                        <a:srgbClr val="000000"/>
                      </a:solidFill>
                      <a:custDash/>
                      <a:miter lim="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CB
1</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CB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CB
3</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NP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NP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NS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NS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MT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RS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RS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FC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CC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CC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CC
3</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AT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AT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2"/>
                  </a:ext>
                </a:extLst>
              </a:tr>
              <a:tr h="374826">
                <a:tc>
                  <a:txBody>
                    <a:bodyPr/>
                    <a:lstStyle/>
                    <a:p>
                      <a:pPr algn="l" defTabSz="914400"/>
                      <a:r>
                        <a:rPr b="1">
                          <a:latin typeface="Helvetica"/>
                          <a:ea typeface="Helvetica"/>
                          <a:cs typeface="Helvetica"/>
                          <a:sym typeface="Helvetica"/>
                        </a:rPr>
                        <a:t>Canada</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3"/>
                  </a:ext>
                </a:extLst>
              </a:tr>
              <a:tr h="372438">
                <a:tc>
                  <a:txBody>
                    <a:bodyPr/>
                    <a:lstStyle/>
                    <a:p>
                      <a:pPr algn="l" defTabSz="914400">
                        <a:defRPr b="1">
                          <a:latin typeface="Helvetica"/>
                          <a:ea typeface="Helvetica"/>
                          <a:cs typeface="Helvetica"/>
                          <a:sym typeface="Helvetica"/>
                        </a:defRPr>
                      </a:pPr>
                      <a:r>
                        <a:t>Germany </a:t>
                      </a:r>
                      <a:r>
                        <a:rPr baseline="31999"/>
                        <a:t>3</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4"/>
                  </a:ext>
                </a:extLst>
              </a:tr>
              <a:tr h="372438">
                <a:tc>
                  <a:txBody>
                    <a:bodyPr/>
                    <a:lstStyle/>
                    <a:p>
                      <a:pPr algn="l" defTabSz="914400">
                        <a:defRPr b="1">
                          <a:latin typeface="Helvetica"/>
                          <a:ea typeface="Helvetica"/>
                          <a:cs typeface="Helvetica"/>
                          <a:sym typeface="Helvetica"/>
                        </a:defRPr>
                      </a:pPr>
                      <a:r>
                        <a:t>Norway </a:t>
                      </a:r>
                      <a:r>
                        <a:rPr baseline="31999"/>
                        <a:t>3</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5"/>
                  </a:ext>
                </a:extLst>
              </a:tr>
              <a:tr h="372438">
                <a:tc>
                  <a:txBody>
                    <a:bodyPr/>
                    <a:lstStyle/>
                    <a:p>
                      <a:pPr algn="l" defTabSz="914400"/>
                      <a:r>
                        <a:rPr b="1">
                          <a:latin typeface="Helvetica"/>
                          <a:ea typeface="Helvetica"/>
                          <a:cs typeface="Helvetica"/>
                          <a:sym typeface="Helvetica"/>
                        </a:rPr>
                        <a:t>Brazil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6"/>
                  </a:ext>
                </a:extLst>
              </a:tr>
              <a:tr h="372438">
                <a:tc>
                  <a:txBody>
                    <a:bodyPr/>
                    <a:lstStyle/>
                    <a:p>
                      <a:pPr algn="l" defTabSz="914400">
                        <a:defRPr b="1">
                          <a:latin typeface="Helvetica"/>
                          <a:ea typeface="Helvetica"/>
                          <a:cs typeface="Helvetica"/>
                          <a:sym typeface="Helvetica"/>
                        </a:defRPr>
                      </a:pPr>
                      <a:r>
                        <a:t>Japan </a:t>
                      </a:r>
                      <a:r>
                        <a:rPr baseline="31999"/>
                        <a:t>3</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7"/>
                  </a:ext>
                </a:extLst>
              </a:tr>
              <a:tr h="372438">
                <a:tc>
                  <a:txBody>
                    <a:bodyPr/>
                    <a:lstStyle/>
                    <a:p>
                      <a:pPr algn="l" defTabSz="914400"/>
                      <a:r>
                        <a:rPr b="1">
                          <a:latin typeface="Helvetica"/>
                          <a:ea typeface="Helvetica"/>
                          <a:cs typeface="Helvetica"/>
                          <a:sym typeface="Helvetica"/>
                        </a:rPr>
                        <a:t>China</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8"/>
                  </a:ext>
                </a:extLst>
              </a:tr>
              <a:tr h="372438">
                <a:tc>
                  <a:txBody>
                    <a:bodyPr/>
                    <a:lstStyle/>
                    <a:p>
                      <a:pPr algn="l" defTabSz="914400"/>
                      <a:r>
                        <a:rPr b="1">
                          <a:latin typeface="Helvetica"/>
                          <a:ea typeface="Helvetica"/>
                          <a:cs typeface="Helvetica"/>
                          <a:sym typeface="Helvetica"/>
                        </a:rPr>
                        <a:t>Israel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sz="1500"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sz="1500"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extLst>
                  <a:ext uri="{0D108BD9-81ED-4DB2-BD59-A6C34878D82A}">
                    <a16:rowId xmlns:a16="http://schemas.microsoft.com/office/drawing/2014/main" val="10009"/>
                  </a:ext>
                </a:extLst>
              </a:tr>
              <a:tr h="334338">
                <a:tc gridSpan="25">
                  <a:txBody>
                    <a:bodyPr/>
                    <a:lstStyle/>
                    <a:p>
                      <a:pPr algn="l" defTabSz="914400">
                        <a:lnSpc>
                          <a:spcPct val="90000"/>
                        </a:lnSpc>
                      </a:pPr>
                      <a:r>
                        <a:rPr sz="800" b="1">
                          <a:latin typeface="Helvetica"/>
                          <a:ea typeface="Helvetica"/>
                          <a:cs typeface="Helvetica"/>
                          <a:sym typeface="Helvetica"/>
                        </a:rPr>
                        <a:t>     3   See § 742.6(a)(3) for special provisions that apply to “ military commodities”  that are subject to ECCN 0A919.
     4   See § 742.6(a)(2) and (4)(ii) regarding special provisions for exports and reexports of certain thermal imaging cameras to these countries.</a:t>
                      </a:r>
                    </a:p>
                  </a:txBody>
                  <a:tcPr marL="50800" marR="50800" marT="50800" marB="50800" horzOverflow="overflow">
                    <a:lnL w="12700">
                      <a:solidFill>
                        <a:srgbClr val="3797C6"/>
                      </a:solidFill>
                      <a:miter lim="400000"/>
                    </a:lnL>
                    <a:lnR w="12700">
                      <a:solidFill>
                        <a:srgbClr val="3797C6"/>
                      </a:solidFill>
                      <a:miter lim="400000"/>
                    </a:lnR>
                    <a:lnB w="6350">
                      <a:solidFill>
                        <a:schemeClr val="accent1">
                          <a:hueOff val="47394"/>
                          <a:satOff val="-25753"/>
                          <a:lumOff val="-7544"/>
                        </a:schemeClr>
                      </a:solidFill>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pic>
        <p:nvPicPr>
          <p:cNvPr id="150" name="Briefing master slide graphic.jpg" descr="Briefing master slide graphic.jpg"/>
          <p:cNvPicPr>
            <a:picLocks noChangeAspect="1"/>
          </p:cNvPicPr>
          <p:nvPr/>
        </p:nvPicPr>
        <p:blipFill>
          <a:blip r:embed="rId2"/>
          <a:stretch>
            <a:fillRect/>
          </a:stretch>
        </p:blipFill>
        <p:spPr>
          <a:xfrm>
            <a:off x="-63500" y="0"/>
            <a:ext cx="13119100" cy="9753600"/>
          </a:xfrm>
          <a:prstGeom prst="rect">
            <a:avLst/>
          </a:prstGeom>
          <a:ln w="12700">
            <a:miter lim="400000"/>
          </a:ln>
        </p:spPr>
      </p:pic>
      <p:sp>
        <p:nvSpPr>
          <p:cNvPr id="151" name="exportsInternational"/>
          <p:cNvSpPr txBox="1"/>
          <p:nvPr/>
        </p:nvSpPr>
        <p:spPr>
          <a:xfrm>
            <a:off x="3403600" y="266700"/>
            <a:ext cx="5613400" cy="749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defTabSz="457200">
              <a:defRPr sz="2500">
                <a:latin typeface="Times New Roman"/>
                <a:ea typeface="Times New Roman"/>
                <a:cs typeface="Times New Roman"/>
                <a:sym typeface="Times New Roman"/>
              </a:defRPr>
            </a:pPr>
            <a:r>
              <a:rPr sz="3800">
                <a:solidFill>
                  <a:srgbClr val="0433FF"/>
                </a:solidFill>
                <a:latin typeface="Impact"/>
                <a:ea typeface="Impact"/>
                <a:cs typeface="Impact"/>
                <a:sym typeface="Impact"/>
              </a:rPr>
              <a:t>exports</a:t>
            </a:r>
            <a:r>
              <a:rPr sz="4200">
                <a:latin typeface="Impact"/>
                <a:ea typeface="Impact"/>
                <a:cs typeface="Impact"/>
                <a:sym typeface="Impact"/>
              </a:rPr>
              <a:t>I</a:t>
            </a:r>
            <a:r>
              <a:rPr sz="3800">
                <a:latin typeface="Impact"/>
                <a:ea typeface="Impact"/>
                <a:cs typeface="Impact"/>
                <a:sym typeface="Impact"/>
              </a:rPr>
              <a:t>nternational</a:t>
            </a:r>
          </a:p>
        </p:txBody>
      </p:sp>
      <p:sp>
        <p:nvSpPr>
          <p:cNvPr id="152" name="Title Text"/>
          <p:cNvSpPr txBox="1">
            <a:spLocks noGrp="1"/>
          </p:cNvSpPr>
          <p:nvPr>
            <p:ph type="title"/>
          </p:nvPr>
        </p:nvSpPr>
        <p:spPr>
          <a:xfrm>
            <a:off x="82649" y="4853682"/>
            <a:ext cx="12839502" cy="4201667"/>
          </a:xfrm>
          <a:prstGeom prst="rect">
            <a:avLst/>
          </a:prstGeom>
        </p:spPr>
        <p:txBody>
          <a:bodyPr>
            <a:normAutofit/>
          </a:bodyPr>
          <a:lstStyle>
            <a:lvl1pPr algn="ctr">
              <a:defRPr sz="8400"/>
            </a:lvl1pPr>
          </a:lstStyle>
          <a:p>
            <a:r>
              <a:t>Title Text</a:t>
            </a:r>
          </a:p>
        </p:txBody>
      </p:sp>
      <p:sp>
        <p:nvSpPr>
          <p:cNvPr id="153" name="Rectangle"/>
          <p:cNvSpPr/>
          <p:nvPr/>
        </p:nvSpPr>
        <p:spPr>
          <a:xfrm>
            <a:off x="-34824" y="-15776"/>
            <a:ext cx="13074451" cy="9785152"/>
          </a:xfrm>
          <a:prstGeom prst="rect">
            <a:avLst/>
          </a:prstGeom>
          <a:gradFill>
            <a:gsLst>
              <a:gs pos="0">
                <a:schemeClr val="accent5">
                  <a:hueOff val="260291"/>
                  <a:satOff val="1998"/>
                  <a:lumOff val="12368"/>
                  <a:alpha val="42000"/>
                </a:schemeClr>
              </a:gs>
              <a:gs pos="100000">
                <a:schemeClr val="accent5">
                  <a:alpha val="42000"/>
                </a:schemeClr>
              </a:gs>
            </a:gsLst>
            <a:lin ang="5400000"/>
          </a:gra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54" name="Slide Number"/>
          <p:cNvSpPr txBox="1">
            <a:spLocks noGrp="1"/>
          </p:cNvSpPr>
          <p:nvPr>
            <p:ph type="sldNum" sz="quarter" idx="2"/>
          </p:nvPr>
        </p:nvSpPr>
        <p:spPr>
          <a:xfrm>
            <a:off x="6324600" y="9258300"/>
            <a:ext cx="342900" cy="368300"/>
          </a:xfrm>
          <a:prstGeom prst="rect">
            <a:avLst/>
          </a:prstGeom>
        </p:spPr>
        <p:txBody>
          <a:bodyPr>
            <a:normAutofit/>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ullets copy">
    <p:spTree>
      <p:nvGrpSpPr>
        <p:cNvPr id="1" name=""/>
        <p:cNvGrpSpPr/>
        <p:nvPr/>
      </p:nvGrpSpPr>
      <p:grpSpPr>
        <a:xfrm>
          <a:off x="0" y="0"/>
          <a:ext cx="0" cy="0"/>
          <a:chOff x="0" y="0"/>
          <a:chExt cx="0" cy="0"/>
        </a:xfrm>
      </p:grpSpPr>
      <p:sp>
        <p:nvSpPr>
          <p:cNvPr id="161" name="Shape"/>
          <p:cNvSpPr/>
          <p:nvPr/>
        </p:nvSpPr>
        <p:spPr>
          <a:xfrm rot="10800000" flipH="1">
            <a:off x="9678987" y="1660525"/>
            <a:ext cx="3327401" cy="304800"/>
          </a:xfrm>
          <a:custGeom>
            <a:avLst/>
            <a:gdLst/>
            <a:ahLst/>
            <a:cxnLst>
              <a:cxn ang="0">
                <a:pos x="wd2" y="hd2"/>
              </a:cxn>
              <a:cxn ang="5400000">
                <a:pos x="wd2" y="hd2"/>
              </a:cxn>
              <a:cxn ang="10800000">
                <a:pos x="wd2" y="hd2"/>
              </a:cxn>
              <a:cxn ang="16200000">
                <a:pos x="wd2" y="hd2"/>
              </a:cxn>
            </a:cxnLst>
            <a:rect l="0" t="0" r="r" b="b"/>
            <a:pathLst>
              <a:path w="21600" h="21600" extrusionOk="0">
                <a:moveTo>
                  <a:pt x="1770" y="0"/>
                </a:moveTo>
                <a:lnTo>
                  <a:pt x="21600" y="0"/>
                </a:lnTo>
                <a:lnTo>
                  <a:pt x="21600" y="21600"/>
                </a:lnTo>
                <a:lnTo>
                  <a:pt x="499" y="21600"/>
                </a:lnTo>
                <a:lnTo>
                  <a:pt x="0" y="21600"/>
                </a:lnTo>
                <a:lnTo>
                  <a:pt x="318" y="21600"/>
                </a:lnTo>
                <a:lnTo>
                  <a:pt x="1770" y="0"/>
                </a:lnTo>
                <a:close/>
              </a:path>
            </a:pathLst>
          </a:custGeom>
          <a:solidFill>
            <a:srgbClr val="4C73B9"/>
          </a:solidFill>
          <a:ln w="12700"/>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pic>
        <p:nvPicPr>
          <p:cNvPr id="162" name="droppedImage.pdf" descr="droppedImage.pdf"/>
          <p:cNvPicPr>
            <a:picLocks noChangeAspect="1"/>
          </p:cNvPicPr>
          <p:nvPr/>
        </p:nvPicPr>
        <p:blipFill>
          <a:blip r:embed="rId2"/>
          <a:stretch>
            <a:fillRect/>
          </a:stretch>
        </p:blipFill>
        <p:spPr>
          <a:xfrm>
            <a:off x="-26352" y="-7771"/>
            <a:ext cx="13057504" cy="1671362"/>
          </a:xfrm>
          <a:prstGeom prst="rect">
            <a:avLst/>
          </a:prstGeom>
          <a:ln w="12700">
            <a:miter lim="400000"/>
          </a:ln>
        </p:spPr>
      </p:pic>
      <p:sp>
        <p:nvSpPr>
          <p:cNvPr id="163" name="Rectangle"/>
          <p:cNvSpPr/>
          <p:nvPr/>
        </p:nvSpPr>
        <p:spPr>
          <a:xfrm>
            <a:off x="-25400" y="9512300"/>
            <a:ext cx="13068300" cy="266700"/>
          </a:xfrm>
          <a:prstGeom prst="rect">
            <a:avLst/>
          </a:prstGeom>
          <a:solidFill>
            <a:srgbClr val="4C73B9"/>
          </a:solidFill>
          <a:ln w="12700">
            <a:miter lim="400000"/>
          </a:ln>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sp>
        <p:nvSpPr>
          <p:cNvPr id="164" name="Exports International proprietary"/>
          <p:cNvSpPr txBox="1"/>
          <p:nvPr/>
        </p:nvSpPr>
        <p:spPr>
          <a:xfrm>
            <a:off x="8578850" y="9504362"/>
            <a:ext cx="3708400" cy="29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r"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Exports International proprietary</a:t>
            </a:r>
          </a:p>
        </p:txBody>
      </p:sp>
      <p:sp>
        <p:nvSpPr>
          <p:cNvPr id="165" name="Line"/>
          <p:cNvSpPr/>
          <p:nvPr/>
        </p:nvSpPr>
        <p:spPr>
          <a:xfrm>
            <a:off x="12338050" y="9537700"/>
            <a:ext cx="1588" cy="215900"/>
          </a:xfrm>
          <a:prstGeom prst="line">
            <a:avLst/>
          </a:prstGeom>
          <a:ln w="12700">
            <a:solidFill>
              <a:srgbClr val="FFFFFF"/>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66" name="exportsInternational"/>
          <p:cNvSpPr txBox="1"/>
          <p:nvPr/>
        </p:nvSpPr>
        <p:spPr>
          <a:xfrm>
            <a:off x="9193616" y="452387"/>
            <a:ext cx="3486728"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defRPr sz="1800">
                <a:latin typeface="Times New Roman"/>
                <a:ea typeface="Times New Roman"/>
                <a:cs typeface="Times New Roman"/>
                <a:sym typeface="Times New Roman"/>
              </a:defRPr>
            </a:pPr>
            <a:r>
              <a:rPr sz="3100">
                <a:solidFill>
                  <a:srgbClr val="0433FF"/>
                </a:solidFill>
                <a:latin typeface="Impact"/>
                <a:ea typeface="Impact"/>
                <a:cs typeface="Impact"/>
                <a:sym typeface="Impact"/>
              </a:rPr>
              <a:t>exports</a:t>
            </a:r>
            <a:r>
              <a:rPr sz="3500">
                <a:latin typeface="Impact"/>
                <a:ea typeface="Impact"/>
                <a:cs typeface="Impact"/>
                <a:sym typeface="Impact"/>
              </a:rPr>
              <a:t>I</a:t>
            </a:r>
            <a:r>
              <a:rPr sz="3100">
                <a:latin typeface="Impact"/>
                <a:ea typeface="Impact"/>
                <a:cs typeface="Impact"/>
                <a:sym typeface="Impact"/>
              </a:rPr>
              <a:t>nternational</a:t>
            </a:r>
          </a:p>
        </p:txBody>
      </p:sp>
      <p:sp>
        <p:nvSpPr>
          <p:cNvPr id="1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8" name="Title Text"/>
          <p:cNvSpPr txBox="1">
            <a:spLocks noGrp="1"/>
          </p:cNvSpPr>
          <p:nvPr>
            <p:ph type="title"/>
          </p:nvPr>
        </p:nvSpPr>
        <p:spPr>
          <a:prstGeom prst="rect">
            <a:avLst/>
          </a:prstGeom>
        </p:spPr>
        <p:txBody>
          <a:bodyPr/>
          <a:lstStyle/>
          <a:p>
            <a:r>
              <a:t>Title Text</a:t>
            </a:r>
          </a:p>
        </p:txBody>
      </p:sp>
      <p:sp>
        <p:nvSpPr>
          <p:cNvPr id="16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0" name="Rectangle"/>
          <p:cNvSpPr/>
          <p:nvPr/>
        </p:nvSpPr>
        <p:spPr>
          <a:xfrm>
            <a:off x="-34824" y="-271608"/>
            <a:ext cx="13074451" cy="9785152"/>
          </a:xfrm>
          <a:prstGeom prst="rect">
            <a:avLst/>
          </a:prstGeom>
          <a:gradFill>
            <a:gsLst>
              <a:gs pos="0">
                <a:schemeClr val="accent5">
                  <a:hueOff val="260291"/>
                  <a:satOff val="1998"/>
                  <a:lumOff val="12368"/>
                  <a:alpha val="42000"/>
                </a:schemeClr>
              </a:gs>
              <a:gs pos="100000">
                <a:schemeClr val="accent5">
                  <a:alpha val="42000"/>
                </a:schemeClr>
              </a:gs>
            </a:gsLst>
            <a:lin ang="5400000"/>
          </a:gra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71" name="April 29, 2019"/>
          <p:cNvSpPr txBox="1"/>
          <p:nvPr/>
        </p:nvSpPr>
        <p:spPr>
          <a:xfrm>
            <a:off x="505459" y="9499600"/>
            <a:ext cx="2921001" cy="292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l"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April 29, 2019</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onference Slides">
    <p:spTree>
      <p:nvGrpSpPr>
        <p:cNvPr id="1" name=""/>
        <p:cNvGrpSpPr/>
        <p:nvPr/>
      </p:nvGrpSpPr>
      <p:grpSpPr>
        <a:xfrm>
          <a:off x="0" y="0"/>
          <a:ext cx="0" cy="0"/>
          <a:chOff x="0" y="0"/>
          <a:chExt cx="0" cy="0"/>
        </a:xfrm>
      </p:grpSpPr>
      <p:sp>
        <p:nvSpPr>
          <p:cNvPr id="178" name="Shape"/>
          <p:cNvSpPr/>
          <p:nvPr/>
        </p:nvSpPr>
        <p:spPr>
          <a:xfrm rot="10800000" flipH="1">
            <a:off x="9678987" y="1660525"/>
            <a:ext cx="3327401" cy="304800"/>
          </a:xfrm>
          <a:custGeom>
            <a:avLst/>
            <a:gdLst/>
            <a:ahLst/>
            <a:cxnLst>
              <a:cxn ang="0">
                <a:pos x="wd2" y="hd2"/>
              </a:cxn>
              <a:cxn ang="5400000">
                <a:pos x="wd2" y="hd2"/>
              </a:cxn>
              <a:cxn ang="10800000">
                <a:pos x="wd2" y="hd2"/>
              </a:cxn>
              <a:cxn ang="16200000">
                <a:pos x="wd2" y="hd2"/>
              </a:cxn>
            </a:cxnLst>
            <a:rect l="0" t="0" r="r" b="b"/>
            <a:pathLst>
              <a:path w="21600" h="21600" extrusionOk="0">
                <a:moveTo>
                  <a:pt x="1770" y="0"/>
                </a:moveTo>
                <a:lnTo>
                  <a:pt x="21600" y="0"/>
                </a:lnTo>
                <a:lnTo>
                  <a:pt x="21600" y="21600"/>
                </a:lnTo>
                <a:lnTo>
                  <a:pt x="499" y="21600"/>
                </a:lnTo>
                <a:lnTo>
                  <a:pt x="0" y="21600"/>
                </a:lnTo>
                <a:lnTo>
                  <a:pt x="318" y="21600"/>
                </a:lnTo>
                <a:lnTo>
                  <a:pt x="1770" y="0"/>
                </a:lnTo>
                <a:close/>
              </a:path>
            </a:pathLst>
          </a:custGeom>
          <a:solidFill>
            <a:srgbClr val="4C73B9"/>
          </a:solidFill>
          <a:ln w="12700"/>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pic>
        <p:nvPicPr>
          <p:cNvPr id="179" name="droppedImage.pdf" descr="droppedImage.pdf"/>
          <p:cNvPicPr>
            <a:picLocks noChangeAspect="1"/>
          </p:cNvPicPr>
          <p:nvPr/>
        </p:nvPicPr>
        <p:blipFill>
          <a:blip r:embed="rId2"/>
          <a:stretch>
            <a:fillRect/>
          </a:stretch>
        </p:blipFill>
        <p:spPr>
          <a:xfrm>
            <a:off x="12700" y="6350"/>
            <a:ext cx="12997657" cy="1663700"/>
          </a:xfrm>
          <a:prstGeom prst="rect">
            <a:avLst/>
          </a:prstGeom>
          <a:ln w="12700">
            <a:miter lim="400000"/>
          </a:ln>
        </p:spPr>
      </p:pic>
      <p:sp>
        <p:nvSpPr>
          <p:cNvPr id="180" name="Rectangle"/>
          <p:cNvSpPr/>
          <p:nvPr/>
        </p:nvSpPr>
        <p:spPr>
          <a:xfrm>
            <a:off x="-25400" y="9512300"/>
            <a:ext cx="13068300" cy="266700"/>
          </a:xfrm>
          <a:prstGeom prst="rect">
            <a:avLst/>
          </a:prstGeom>
          <a:solidFill>
            <a:srgbClr val="4C73B9"/>
          </a:solidFill>
          <a:ln w="12700">
            <a:miter lim="400000"/>
          </a:ln>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sp>
        <p:nvSpPr>
          <p:cNvPr id="181" name="Exports International proprietary"/>
          <p:cNvSpPr txBox="1"/>
          <p:nvPr/>
        </p:nvSpPr>
        <p:spPr>
          <a:xfrm>
            <a:off x="8578850" y="9504362"/>
            <a:ext cx="3708400" cy="29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r"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Exports International proprietary</a:t>
            </a:r>
          </a:p>
        </p:txBody>
      </p:sp>
      <p:sp>
        <p:nvSpPr>
          <p:cNvPr id="182" name="Line"/>
          <p:cNvSpPr/>
          <p:nvPr/>
        </p:nvSpPr>
        <p:spPr>
          <a:xfrm>
            <a:off x="12338050" y="9537700"/>
            <a:ext cx="1588" cy="215900"/>
          </a:xfrm>
          <a:prstGeom prst="line">
            <a:avLst/>
          </a:prstGeom>
          <a:ln w="12700">
            <a:solidFill>
              <a:srgbClr val="FFFFFF"/>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83" name="exportsInternational"/>
          <p:cNvSpPr txBox="1"/>
          <p:nvPr/>
        </p:nvSpPr>
        <p:spPr>
          <a:xfrm>
            <a:off x="9176683" y="361950"/>
            <a:ext cx="3486727"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defRPr sz="1800">
                <a:latin typeface="Times New Roman"/>
                <a:ea typeface="Times New Roman"/>
                <a:cs typeface="Times New Roman"/>
                <a:sym typeface="Times New Roman"/>
              </a:defRPr>
            </a:pPr>
            <a:r>
              <a:rPr sz="3100">
                <a:solidFill>
                  <a:srgbClr val="0433FF"/>
                </a:solidFill>
                <a:latin typeface="Impact"/>
                <a:ea typeface="Impact"/>
                <a:cs typeface="Impact"/>
                <a:sym typeface="Impact"/>
              </a:rPr>
              <a:t>exports</a:t>
            </a:r>
            <a:r>
              <a:rPr sz="3500">
                <a:latin typeface="Impact"/>
                <a:ea typeface="Impact"/>
                <a:cs typeface="Impact"/>
                <a:sym typeface="Impact"/>
              </a:rPr>
              <a:t>I</a:t>
            </a:r>
            <a:r>
              <a:rPr sz="3100">
                <a:latin typeface="Impact"/>
                <a:ea typeface="Impact"/>
                <a:cs typeface="Impact"/>
                <a:sym typeface="Impact"/>
              </a:rPr>
              <a:t>nternational</a:t>
            </a:r>
          </a:p>
        </p:txBody>
      </p:sp>
      <p:sp>
        <p:nvSpPr>
          <p:cNvPr id="184" name="Title Text"/>
          <p:cNvSpPr txBox="1">
            <a:spLocks noGrp="1"/>
          </p:cNvSpPr>
          <p:nvPr>
            <p:ph type="title"/>
          </p:nvPr>
        </p:nvSpPr>
        <p:spPr>
          <a:xfrm>
            <a:off x="292100" y="203200"/>
            <a:ext cx="8483600" cy="1181100"/>
          </a:xfrm>
          <a:prstGeom prst="rect">
            <a:avLst/>
          </a:prstGeom>
        </p:spPr>
        <p:txBody>
          <a:bodyPr/>
          <a:lstStyle/>
          <a:p>
            <a:r>
              <a:t>Title Text</a:t>
            </a:r>
          </a:p>
        </p:txBody>
      </p:sp>
      <p:sp>
        <p:nvSpPr>
          <p:cNvPr id="185" name="Slide Number"/>
          <p:cNvSpPr txBox="1">
            <a:spLocks noGrp="1"/>
          </p:cNvSpPr>
          <p:nvPr>
            <p:ph type="sldNum" sz="quarter" idx="2"/>
          </p:nvPr>
        </p:nvSpPr>
        <p:spPr>
          <a:xfrm>
            <a:off x="12560300" y="9461500"/>
            <a:ext cx="342900" cy="368300"/>
          </a:xfrm>
          <a:prstGeom prst="rect">
            <a:avLst/>
          </a:prstGeom>
        </p:spPr>
        <p:txBody>
          <a:bodyPr/>
          <a:lstStyle/>
          <a:p>
            <a:fld id="{86CB4B4D-7CA3-9044-876B-883B54F8677D}" type="slidenum">
              <a:t>‹#›</a:t>
            </a:fld>
            <a:endParaRPr/>
          </a:p>
        </p:txBody>
      </p:sp>
      <p:sp>
        <p:nvSpPr>
          <p:cNvPr id="186" name="Rectangle"/>
          <p:cNvSpPr/>
          <p:nvPr/>
        </p:nvSpPr>
        <p:spPr>
          <a:xfrm>
            <a:off x="-25696" y="-254736"/>
            <a:ext cx="13074451" cy="9785153"/>
          </a:xfrm>
          <a:prstGeom prst="rect">
            <a:avLst/>
          </a:prstGeom>
          <a:gradFill>
            <a:gsLst>
              <a:gs pos="0">
                <a:schemeClr val="accent5">
                  <a:hueOff val="260291"/>
                  <a:satOff val="1998"/>
                  <a:lumOff val="12368"/>
                  <a:alpha val="42000"/>
                </a:schemeClr>
              </a:gs>
              <a:gs pos="100000">
                <a:schemeClr val="accent5">
                  <a:alpha val="42000"/>
                </a:schemeClr>
              </a:gs>
            </a:gsLst>
            <a:lin ang="5400000"/>
          </a:gra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87" name="April 29, 2019"/>
          <p:cNvSpPr txBox="1"/>
          <p:nvPr/>
        </p:nvSpPr>
        <p:spPr>
          <a:xfrm>
            <a:off x="505459" y="9499600"/>
            <a:ext cx="2921001" cy="292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l"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April 29, 2019</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untry Chart copy">
    <p:spTree>
      <p:nvGrpSpPr>
        <p:cNvPr id="1" name=""/>
        <p:cNvGrpSpPr/>
        <p:nvPr/>
      </p:nvGrpSpPr>
      <p:grpSpPr>
        <a:xfrm>
          <a:off x="0" y="0"/>
          <a:ext cx="0" cy="0"/>
          <a:chOff x="0" y="0"/>
          <a:chExt cx="0" cy="0"/>
        </a:xfrm>
      </p:grpSpPr>
      <p:sp>
        <p:nvSpPr>
          <p:cNvPr id="194" name="Shape"/>
          <p:cNvSpPr/>
          <p:nvPr/>
        </p:nvSpPr>
        <p:spPr>
          <a:xfrm rot="10800000" flipH="1">
            <a:off x="9678987" y="1660525"/>
            <a:ext cx="3327401" cy="304800"/>
          </a:xfrm>
          <a:custGeom>
            <a:avLst/>
            <a:gdLst/>
            <a:ahLst/>
            <a:cxnLst>
              <a:cxn ang="0">
                <a:pos x="wd2" y="hd2"/>
              </a:cxn>
              <a:cxn ang="5400000">
                <a:pos x="wd2" y="hd2"/>
              </a:cxn>
              <a:cxn ang="10800000">
                <a:pos x="wd2" y="hd2"/>
              </a:cxn>
              <a:cxn ang="16200000">
                <a:pos x="wd2" y="hd2"/>
              </a:cxn>
            </a:cxnLst>
            <a:rect l="0" t="0" r="r" b="b"/>
            <a:pathLst>
              <a:path w="21600" h="21600" extrusionOk="0">
                <a:moveTo>
                  <a:pt x="1770" y="0"/>
                </a:moveTo>
                <a:lnTo>
                  <a:pt x="21600" y="0"/>
                </a:lnTo>
                <a:lnTo>
                  <a:pt x="21600" y="21600"/>
                </a:lnTo>
                <a:lnTo>
                  <a:pt x="499" y="21600"/>
                </a:lnTo>
                <a:lnTo>
                  <a:pt x="0" y="21600"/>
                </a:lnTo>
                <a:lnTo>
                  <a:pt x="318" y="21600"/>
                </a:lnTo>
                <a:lnTo>
                  <a:pt x="1770" y="0"/>
                </a:lnTo>
                <a:close/>
              </a:path>
            </a:pathLst>
          </a:custGeom>
          <a:solidFill>
            <a:srgbClr val="4C73B9"/>
          </a:solidFill>
          <a:ln w="12700"/>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pic>
        <p:nvPicPr>
          <p:cNvPr id="195" name="droppedImage.pdf" descr="droppedImage.pdf"/>
          <p:cNvPicPr>
            <a:picLocks noChangeAspect="1"/>
          </p:cNvPicPr>
          <p:nvPr/>
        </p:nvPicPr>
        <p:blipFill>
          <a:blip r:embed="rId2"/>
          <a:stretch>
            <a:fillRect/>
          </a:stretch>
        </p:blipFill>
        <p:spPr>
          <a:xfrm>
            <a:off x="-26352" y="-7771"/>
            <a:ext cx="13057504" cy="1671362"/>
          </a:xfrm>
          <a:prstGeom prst="rect">
            <a:avLst/>
          </a:prstGeom>
          <a:ln w="12700">
            <a:miter lim="400000"/>
          </a:ln>
        </p:spPr>
      </p:pic>
      <p:sp>
        <p:nvSpPr>
          <p:cNvPr id="196" name="Rectangle"/>
          <p:cNvSpPr/>
          <p:nvPr/>
        </p:nvSpPr>
        <p:spPr>
          <a:xfrm>
            <a:off x="-25400" y="9512300"/>
            <a:ext cx="13068300" cy="266700"/>
          </a:xfrm>
          <a:prstGeom prst="rect">
            <a:avLst/>
          </a:prstGeom>
          <a:solidFill>
            <a:srgbClr val="4C73B9"/>
          </a:solidFill>
          <a:ln w="12700">
            <a:miter lim="400000"/>
          </a:ln>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sp>
        <p:nvSpPr>
          <p:cNvPr id="197" name="Exports International proprietary"/>
          <p:cNvSpPr txBox="1"/>
          <p:nvPr/>
        </p:nvSpPr>
        <p:spPr>
          <a:xfrm>
            <a:off x="8578850" y="9504362"/>
            <a:ext cx="3708400" cy="29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r"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Exports International proprietary</a:t>
            </a:r>
          </a:p>
        </p:txBody>
      </p:sp>
      <p:sp>
        <p:nvSpPr>
          <p:cNvPr id="198" name="Line"/>
          <p:cNvSpPr/>
          <p:nvPr/>
        </p:nvSpPr>
        <p:spPr>
          <a:xfrm>
            <a:off x="12338050" y="9537700"/>
            <a:ext cx="1588" cy="215900"/>
          </a:xfrm>
          <a:prstGeom prst="line">
            <a:avLst/>
          </a:prstGeom>
          <a:ln w="12700">
            <a:solidFill>
              <a:srgbClr val="FFFFFF"/>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99" name="exportsInternational"/>
          <p:cNvSpPr txBox="1"/>
          <p:nvPr/>
        </p:nvSpPr>
        <p:spPr>
          <a:xfrm>
            <a:off x="9193616" y="452387"/>
            <a:ext cx="3486728"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defRPr sz="1800">
                <a:latin typeface="Times New Roman"/>
                <a:ea typeface="Times New Roman"/>
                <a:cs typeface="Times New Roman"/>
                <a:sym typeface="Times New Roman"/>
              </a:defRPr>
            </a:pPr>
            <a:r>
              <a:rPr sz="3100">
                <a:solidFill>
                  <a:srgbClr val="0433FF"/>
                </a:solidFill>
                <a:latin typeface="Impact"/>
                <a:ea typeface="Impact"/>
                <a:cs typeface="Impact"/>
                <a:sym typeface="Impact"/>
              </a:rPr>
              <a:t>exports</a:t>
            </a:r>
            <a:r>
              <a:rPr sz="3500">
                <a:latin typeface="Impact"/>
                <a:ea typeface="Impact"/>
                <a:cs typeface="Impact"/>
                <a:sym typeface="Impact"/>
              </a:rPr>
              <a:t>I</a:t>
            </a:r>
            <a:r>
              <a:rPr sz="3100">
                <a:latin typeface="Impact"/>
                <a:ea typeface="Impact"/>
                <a:cs typeface="Impact"/>
                <a:sym typeface="Impact"/>
              </a:rPr>
              <a:t>nternational</a:t>
            </a:r>
          </a:p>
        </p:txBody>
      </p:sp>
      <p:sp>
        <p:nvSpPr>
          <p:cNvPr id="2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1" name="Title Text"/>
          <p:cNvSpPr txBox="1">
            <a:spLocks noGrp="1"/>
          </p:cNvSpPr>
          <p:nvPr>
            <p:ph type="title"/>
          </p:nvPr>
        </p:nvSpPr>
        <p:spPr>
          <a:xfrm>
            <a:off x="292100" y="54081"/>
            <a:ext cx="12477091" cy="1547657"/>
          </a:xfrm>
          <a:prstGeom prst="rect">
            <a:avLst/>
          </a:prstGeom>
        </p:spPr>
        <p:txBody>
          <a:bodyPr/>
          <a:lstStyle/>
          <a:p>
            <a:r>
              <a:t>Title Text</a:t>
            </a:r>
          </a:p>
        </p:txBody>
      </p:sp>
      <p:sp>
        <p:nvSpPr>
          <p:cNvPr id="202" name="Rectangle"/>
          <p:cNvSpPr/>
          <p:nvPr/>
        </p:nvSpPr>
        <p:spPr>
          <a:xfrm>
            <a:off x="-6578" y="-15776"/>
            <a:ext cx="13074451" cy="9785152"/>
          </a:xfrm>
          <a:prstGeom prst="rect">
            <a:avLst/>
          </a:prstGeom>
          <a:gradFill>
            <a:gsLst>
              <a:gs pos="0">
                <a:schemeClr val="accent5">
                  <a:hueOff val="260291"/>
                  <a:satOff val="1998"/>
                  <a:lumOff val="12368"/>
                  <a:alpha val="42000"/>
                </a:schemeClr>
              </a:gs>
              <a:gs pos="100000">
                <a:schemeClr val="accent5">
                  <a:alpha val="42000"/>
                </a:schemeClr>
              </a:gs>
            </a:gsLst>
            <a:lin ang="5400000"/>
          </a:gra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graphicFrame>
        <p:nvGraphicFramePr>
          <p:cNvPr id="203" name="Table"/>
          <p:cNvGraphicFramePr/>
          <p:nvPr/>
        </p:nvGraphicFramePr>
        <p:xfrm>
          <a:off x="461738" y="1707551"/>
          <a:ext cx="12137813" cy="4418681"/>
        </p:xfrm>
        <a:graphic>
          <a:graphicData uri="http://schemas.openxmlformats.org/drawingml/2006/table">
            <a:tbl>
              <a:tblPr lastRow="1" bandRow="1">
                <a:tableStyleId>{4C3C2611-4C71-4FC5-86AE-919BDF0F9419}</a:tableStyleId>
              </a:tblPr>
              <a:tblGrid>
                <a:gridCol w="2042303">
                  <a:extLst>
                    <a:ext uri="{9D8B030D-6E8A-4147-A177-3AD203B41FA5}">
                      <a16:colId xmlns:a16="http://schemas.microsoft.com/office/drawing/2014/main" val="20000"/>
                    </a:ext>
                  </a:extLst>
                </a:gridCol>
                <a:gridCol w="127000">
                  <a:extLst>
                    <a:ext uri="{9D8B030D-6E8A-4147-A177-3AD203B41FA5}">
                      <a16:colId xmlns:a16="http://schemas.microsoft.com/office/drawing/2014/main" val="20001"/>
                    </a:ext>
                  </a:extLst>
                </a:gridCol>
                <a:gridCol w="572078">
                  <a:extLst>
                    <a:ext uri="{9D8B030D-6E8A-4147-A177-3AD203B41FA5}">
                      <a16:colId xmlns:a16="http://schemas.microsoft.com/office/drawing/2014/main" val="20002"/>
                    </a:ext>
                  </a:extLst>
                </a:gridCol>
                <a:gridCol w="572078">
                  <a:extLst>
                    <a:ext uri="{9D8B030D-6E8A-4147-A177-3AD203B41FA5}">
                      <a16:colId xmlns:a16="http://schemas.microsoft.com/office/drawing/2014/main" val="20003"/>
                    </a:ext>
                  </a:extLst>
                </a:gridCol>
                <a:gridCol w="57207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660978">
                  <a:extLst>
                    <a:ext uri="{9D8B030D-6E8A-4147-A177-3AD203B41FA5}">
                      <a16:colId xmlns:a16="http://schemas.microsoft.com/office/drawing/2014/main" val="20006"/>
                    </a:ext>
                  </a:extLst>
                </a:gridCol>
                <a:gridCol w="660978">
                  <a:extLst>
                    <a:ext uri="{9D8B030D-6E8A-4147-A177-3AD203B41FA5}">
                      <a16:colId xmlns:a16="http://schemas.microsoft.com/office/drawing/2014/main" val="20007"/>
                    </a:ext>
                  </a:extLst>
                </a:gridCol>
                <a:gridCol w="127000">
                  <a:extLst>
                    <a:ext uri="{9D8B030D-6E8A-4147-A177-3AD203B41FA5}">
                      <a16:colId xmlns:a16="http://schemas.microsoft.com/office/drawing/2014/main" val="20008"/>
                    </a:ext>
                  </a:extLst>
                </a:gridCol>
                <a:gridCol w="508578">
                  <a:extLst>
                    <a:ext uri="{9D8B030D-6E8A-4147-A177-3AD203B41FA5}">
                      <a16:colId xmlns:a16="http://schemas.microsoft.com/office/drawing/2014/main" val="20009"/>
                    </a:ext>
                  </a:extLst>
                </a:gridCol>
                <a:gridCol w="508578">
                  <a:extLst>
                    <a:ext uri="{9D8B030D-6E8A-4147-A177-3AD203B41FA5}">
                      <a16:colId xmlns:a16="http://schemas.microsoft.com/office/drawing/2014/main" val="20010"/>
                    </a:ext>
                  </a:extLst>
                </a:gridCol>
                <a:gridCol w="127000">
                  <a:extLst>
                    <a:ext uri="{9D8B030D-6E8A-4147-A177-3AD203B41FA5}">
                      <a16:colId xmlns:a16="http://schemas.microsoft.com/office/drawing/2014/main" val="20011"/>
                    </a:ext>
                  </a:extLst>
                </a:gridCol>
                <a:gridCol w="626301">
                  <a:extLst>
                    <a:ext uri="{9D8B030D-6E8A-4147-A177-3AD203B41FA5}">
                      <a16:colId xmlns:a16="http://schemas.microsoft.com/office/drawing/2014/main" val="20012"/>
                    </a:ext>
                  </a:extLst>
                </a:gridCol>
                <a:gridCol w="127000">
                  <a:extLst>
                    <a:ext uri="{9D8B030D-6E8A-4147-A177-3AD203B41FA5}">
                      <a16:colId xmlns:a16="http://schemas.microsoft.com/office/drawing/2014/main" val="20013"/>
                    </a:ext>
                  </a:extLst>
                </a:gridCol>
                <a:gridCol w="495878">
                  <a:extLst>
                    <a:ext uri="{9D8B030D-6E8A-4147-A177-3AD203B41FA5}">
                      <a16:colId xmlns:a16="http://schemas.microsoft.com/office/drawing/2014/main" val="20014"/>
                    </a:ext>
                  </a:extLst>
                </a:gridCol>
                <a:gridCol w="495878">
                  <a:extLst>
                    <a:ext uri="{9D8B030D-6E8A-4147-A177-3AD203B41FA5}">
                      <a16:colId xmlns:a16="http://schemas.microsoft.com/office/drawing/2014/main" val="20015"/>
                    </a:ext>
                  </a:extLst>
                </a:gridCol>
                <a:gridCol w="127000">
                  <a:extLst>
                    <a:ext uri="{9D8B030D-6E8A-4147-A177-3AD203B41FA5}">
                      <a16:colId xmlns:a16="http://schemas.microsoft.com/office/drawing/2014/main" val="20016"/>
                    </a:ext>
                  </a:extLst>
                </a:gridCol>
                <a:gridCol w="964803">
                  <a:extLst>
                    <a:ext uri="{9D8B030D-6E8A-4147-A177-3AD203B41FA5}">
                      <a16:colId xmlns:a16="http://schemas.microsoft.com/office/drawing/2014/main" val="20017"/>
                    </a:ext>
                  </a:extLst>
                </a:gridCol>
                <a:gridCol w="127000">
                  <a:extLst>
                    <a:ext uri="{9D8B030D-6E8A-4147-A177-3AD203B41FA5}">
                      <a16:colId xmlns:a16="http://schemas.microsoft.com/office/drawing/2014/main" val="20018"/>
                    </a:ext>
                  </a:extLst>
                </a:gridCol>
                <a:gridCol w="508578">
                  <a:extLst>
                    <a:ext uri="{9D8B030D-6E8A-4147-A177-3AD203B41FA5}">
                      <a16:colId xmlns:a16="http://schemas.microsoft.com/office/drawing/2014/main" val="20019"/>
                    </a:ext>
                  </a:extLst>
                </a:gridCol>
                <a:gridCol w="508578">
                  <a:extLst>
                    <a:ext uri="{9D8B030D-6E8A-4147-A177-3AD203B41FA5}">
                      <a16:colId xmlns:a16="http://schemas.microsoft.com/office/drawing/2014/main" val="20020"/>
                    </a:ext>
                  </a:extLst>
                </a:gridCol>
                <a:gridCol w="508578">
                  <a:extLst>
                    <a:ext uri="{9D8B030D-6E8A-4147-A177-3AD203B41FA5}">
                      <a16:colId xmlns:a16="http://schemas.microsoft.com/office/drawing/2014/main" val="20021"/>
                    </a:ext>
                  </a:extLst>
                </a:gridCol>
                <a:gridCol w="127000">
                  <a:extLst>
                    <a:ext uri="{9D8B030D-6E8A-4147-A177-3AD203B41FA5}">
                      <a16:colId xmlns:a16="http://schemas.microsoft.com/office/drawing/2014/main" val="20022"/>
                    </a:ext>
                  </a:extLst>
                </a:gridCol>
                <a:gridCol w="508578">
                  <a:extLst>
                    <a:ext uri="{9D8B030D-6E8A-4147-A177-3AD203B41FA5}">
                      <a16:colId xmlns:a16="http://schemas.microsoft.com/office/drawing/2014/main" val="20023"/>
                    </a:ext>
                  </a:extLst>
                </a:gridCol>
                <a:gridCol w="508578">
                  <a:extLst>
                    <a:ext uri="{9D8B030D-6E8A-4147-A177-3AD203B41FA5}">
                      <a16:colId xmlns:a16="http://schemas.microsoft.com/office/drawing/2014/main" val="20024"/>
                    </a:ext>
                  </a:extLst>
                </a:gridCol>
              </a:tblGrid>
              <a:tr h="687744">
                <a:tc gridSpan="25">
                  <a:txBody>
                    <a:bodyPr/>
                    <a:lstStyle/>
                    <a:p>
                      <a:pPr defTabSz="914400">
                        <a:defRPr sz="2000" b="1">
                          <a:latin typeface="Helvetica"/>
                          <a:ea typeface="Helvetica"/>
                          <a:cs typeface="Helvetica"/>
                          <a:sym typeface="Helvetica"/>
                        </a:defRPr>
                      </a:pPr>
                      <a:r>
                        <a:t>Commerce Country Chart</a:t>
                      </a:r>
                    </a:p>
                    <a:p>
                      <a:pPr defTabSz="914400">
                        <a:lnSpc>
                          <a:spcPct val="80000"/>
                        </a:lnSpc>
                        <a:defRPr sz="1600" b="1">
                          <a:latin typeface="Helvetica"/>
                          <a:ea typeface="Helvetica"/>
                          <a:cs typeface="Helvetica"/>
                          <a:sym typeface="Helvetica"/>
                        </a:defRPr>
                      </a:pPr>
                      <a:r>
                        <a:t>Reasons for Control</a:t>
                      </a: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9096">
                <a:tc>
                  <a:txBody>
                    <a:bodyPr/>
                    <a:lstStyle/>
                    <a:p>
                      <a:pPr defTabSz="914400">
                        <a:lnSpc>
                          <a:spcPct val="80000"/>
                        </a:lnSpc>
                        <a:defRPr sz="20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12700">
                      <a:solidFill>
                        <a:srgbClr val="3797C6"/>
                      </a:solidFill>
                      <a:miter lim="400000"/>
                    </a:lnR>
                    <a:lnT w="0">
                      <a:solidFill>
                        <a:srgbClr val="000000"/>
                      </a:solidFill>
                      <a:custDash/>
                      <a:miter lim="0"/>
                    </a:lnT>
                    <a:lnB w="0">
                      <a:solidFill>
                        <a:srgbClr val="000000"/>
                      </a:solidFill>
                      <a:custDash/>
                      <a:miter lim="0"/>
                    </a:lnB>
                    <a:noFill/>
                  </a:tcPr>
                </a:tc>
                <a:tc gridSpan="3">
                  <a:txBody>
                    <a:bodyPr/>
                    <a:lstStyle/>
                    <a:p>
                      <a:pPr defTabSz="914400">
                        <a:lnSpc>
                          <a:spcPct val="80000"/>
                        </a:lnSpc>
                      </a:pPr>
                      <a:r>
                        <a:rPr sz="1200" b="1">
                          <a:latin typeface="Helvetica"/>
                          <a:ea typeface="Helvetica"/>
                          <a:cs typeface="Helvetica"/>
                          <a:sym typeface="Helvetica"/>
                        </a:rPr>
                        <a:t>Chemical &amp; Biological
Weapons</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Nuclear
Nonproliferation
</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National Security</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Missile
Tech</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Regional Stability</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Firearms
Convention</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3">
                  <a:txBody>
                    <a:bodyPr/>
                    <a:lstStyle/>
                    <a:p>
                      <a:pPr defTabSz="914400">
                        <a:lnSpc>
                          <a:spcPct val="80000"/>
                        </a:lnSpc>
                      </a:pPr>
                      <a:r>
                        <a:rPr sz="1200" b="1">
                          <a:latin typeface="Helvetica"/>
                          <a:ea typeface="Helvetica"/>
                          <a:cs typeface="Helvetica"/>
                          <a:sym typeface="Helvetica"/>
                        </a:rPr>
                        <a:t>Crime Control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Anti-
Terrorism</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extLst>
                  <a:ext uri="{0D108BD9-81ED-4DB2-BD59-A6C34878D82A}">
                    <a16:rowId xmlns:a16="http://schemas.microsoft.com/office/drawing/2014/main" val="10001"/>
                  </a:ext>
                </a:extLst>
              </a:tr>
              <a:tr h="398043">
                <a:tc>
                  <a:txBody>
                    <a:bodyPr/>
                    <a:lstStyle/>
                    <a:p>
                      <a:pPr defTabSz="914400">
                        <a:lnSpc>
                          <a:spcPct val="80000"/>
                        </a:lnSpc>
                        <a:defRPr sz="20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0">
                      <a:solidFill>
                        <a:srgbClr val="000000"/>
                      </a:solidFill>
                      <a:custDash/>
                      <a:miter lim="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CB
1</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CB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CB
3</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NP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NP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NS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NS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MT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RS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RS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FC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CC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CC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CC
3</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AT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AT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2"/>
                  </a:ext>
                </a:extLst>
              </a:tr>
              <a:tr h="374826">
                <a:tc>
                  <a:txBody>
                    <a:bodyPr/>
                    <a:lstStyle/>
                    <a:p>
                      <a:pPr algn="l" defTabSz="914400"/>
                      <a:r>
                        <a:rPr b="1">
                          <a:latin typeface="Helvetica"/>
                          <a:ea typeface="Helvetica"/>
                          <a:cs typeface="Helvetica"/>
                          <a:sym typeface="Helvetica"/>
                        </a:rPr>
                        <a:t>Canada</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3"/>
                  </a:ext>
                </a:extLst>
              </a:tr>
              <a:tr h="372438">
                <a:tc>
                  <a:txBody>
                    <a:bodyPr/>
                    <a:lstStyle/>
                    <a:p>
                      <a:pPr algn="l" defTabSz="914400">
                        <a:defRPr b="1">
                          <a:latin typeface="Helvetica"/>
                          <a:ea typeface="Helvetica"/>
                          <a:cs typeface="Helvetica"/>
                          <a:sym typeface="Helvetica"/>
                        </a:defRPr>
                      </a:pPr>
                      <a:r>
                        <a:t>Germany </a:t>
                      </a:r>
                      <a:r>
                        <a:rPr baseline="31999"/>
                        <a:t>3</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4"/>
                  </a:ext>
                </a:extLst>
              </a:tr>
              <a:tr h="372438">
                <a:tc>
                  <a:txBody>
                    <a:bodyPr/>
                    <a:lstStyle/>
                    <a:p>
                      <a:pPr algn="l" defTabSz="914400">
                        <a:defRPr b="1">
                          <a:latin typeface="Helvetica"/>
                          <a:ea typeface="Helvetica"/>
                          <a:cs typeface="Helvetica"/>
                          <a:sym typeface="Helvetica"/>
                        </a:defRPr>
                      </a:pPr>
                      <a:r>
                        <a:t>Norway </a:t>
                      </a:r>
                      <a:r>
                        <a:rPr baseline="31999"/>
                        <a:t>3</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5"/>
                  </a:ext>
                </a:extLst>
              </a:tr>
              <a:tr h="372438">
                <a:tc>
                  <a:txBody>
                    <a:bodyPr/>
                    <a:lstStyle/>
                    <a:p>
                      <a:pPr algn="l" defTabSz="914400"/>
                      <a:r>
                        <a:rPr b="1">
                          <a:latin typeface="Helvetica"/>
                          <a:ea typeface="Helvetica"/>
                          <a:cs typeface="Helvetica"/>
                          <a:sym typeface="Helvetica"/>
                        </a:rPr>
                        <a:t>Brazil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6"/>
                  </a:ext>
                </a:extLst>
              </a:tr>
              <a:tr h="372438">
                <a:tc>
                  <a:txBody>
                    <a:bodyPr/>
                    <a:lstStyle/>
                    <a:p>
                      <a:pPr algn="l" defTabSz="914400">
                        <a:defRPr b="1">
                          <a:latin typeface="Helvetica"/>
                          <a:ea typeface="Helvetica"/>
                          <a:cs typeface="Helvetica"/>
                          <a:sym typeface="Helvetica"/>
                        </a:defRPr>
                      </a:pPr>
                      <a:r>
                        <a:t>Japan </a:t>
                      </a:r>
                      <a:r>
                        <a:rPr baseline="31999"/>
                        <a:t>3</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7"/>
                  </a:ext>
                </a:extLst>
              </a:tr>
              <a:tr h="372438">
                <a:tc>
                  <a:txBody>
                    <a:bodyPr/>
                    <a:lstStyle/>
                    <a:p>
                      <a:pPr algn="l" defTabSz="914400"/>
                      <a:r>
                        <a:rPr b="1">
                          <a:latin typeface="Helvetica"/>
                          <a:ea typeface="Helvetica"/>
                          <a:cs typeface="Helvetica"/>
                          <a:sym typeface="Helvetica"/>
                        </a:rPr>
                        <a:t>China</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8"/>
                  </a:ext>
                </a:extLst>
              </a:tr>
              <a:tr h="372438">
                <a:tc>
                  <a:txBody>
                    <a:bodyPr/>
                    <a:lstStyle/>
                    <a:p>
                      <a:pPr algn="l" defTabSz="914400"/>
                      <a:r>
                        <a:rPr b="1">
                          <a:latin typeface="Helvetica"/>
                          <a:ea typeface="Helvetica"/>
                          <a:cs typeface="Helvetica"/>
                          <a:sym typeface="Helvetica"/>
                        </a:rPr>
                        <a:t>Israel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sz="1500"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sz="1500"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extLst>
                  <a:ext uri="{0D108BD9-81ED-4DB2-BD59-A6C34878D82A}">
                    <a16:rowId xmlns:a16="http://schemas.microsoft.com/office/drawing/2014/main" val="10009"/>
                  </a:ext>
                </a:extLst>
              </a:tr>
              <a:tr h="334338">
                <a:tc gridSpan="25">
                  <a:txBody>
                    <a:bodyPr/>
                    <a:lstStyle/>
                    <a:p>
                      <a:pPr algn="l" defTabSz="914400">
                        <a:lnSpc>
                          <a:spcPct val="90000"/>
                        </a:lnSpc>
                      </a:pPr>
                      <a:r>
                        <a:rPr sz="800" b="1">
                          <a:latin typeface="Helvetica"/>
                          <a:ea typeface="Helvetica"/>
                          <a:cs typeface="Helvetica"/>
                          <a:sym typeface="Helvetica"/>
                        </a:rPr>
                        <a:t>     3   See § 742.6(a)(3) for special provisions that apply to “ military commodities”  that are subject to ECCN 0A919.
     4   See § 742.6(a)(2) and (4)(ii) regarding special provisions for exports and reexports of certain thermal imaging cameras to these countries.</a:t>
                      </a:r>
                    </a:p>
                  </a:txBody>
                  <a:tcPr marL="50800" marR="50800" marT="50800" marB="50800" horzOverflow="overflow">
                    <a:lnL w="12700">
                      <a:solidFill>
                        <a:srgbClr val="3797C6"/>
                      </a:solidFill>
                      <a:miter lim="400000"/>
                    </a:lnL>
                    <a:lnR w="12700">
                      <a:solidFill>
                        <a:srgbClr val="3797C6"/>
                      </a:solidFill>
                      <a:miter lim="400000"/>
                    </a:lnR>
                    <a:lnB w="6350">
                      <a:solidFill>
                        <a:schemeClr val="accent1">
                          <a:hueOff val="47394"/>
                          <a:satOff val="-25753"/>
                          <a:lumOff val="-7544"/>
                        </a:schemeClr>
                      </a:solidFill>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204" name="April 29, 2019"/>
          <p:cNvSpPr txBox="1"/>
          <p:nvPr/>
        </p:nvSpPr>
        <p:spPr>
          <a:xfrm>
            <a:off x="505459" y="9499600"/>
            <a:ext cx="2921001" cy="292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l"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April 29, 2019</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211" name="Shape"/>
          <p:cNvSpPr/>
          <p:nvPr/>
        </p:nvSpPr>
        <p:spPr>
          <a:xfrm rot="10800000" flipH="1">
            <a:off x="9678987" y="1660525"/>
            <a:ext cx="3327401" cy="304800"/>
          </a:xfrm>
          <a:custGeom>
            <a:avLst/>
            <a:gdLst/>
            <a:ahLst/>
            <a:cxnLst>
              <a:cxn ang="0">
                <a:pos x="wd2" y="hd2"/>
              </a:cxn>
              <a:cxn ang="5400000">
                <a:pos x="wd2" y="hd2"/>
              </a:cxn>
              <a:cxn ang="10800000">
                <a:pos x="wd2" y="hd2"/>
              </a:cxn>
              <a:cxn ang="16200000">
                <a:pos x="wd2" y="hd2"/>
              </a:cxn>
            </a:cxnLst>
            <a:rect l="0" t="0" r="r" b="b"/>
            <a:pathLst>
              <a:path w="21600" h="21600" extrusionOk="0">
                <a:moveTo>
                  <a:pt x="1770" y="0"/>
                </a:moveTo>
                <a:lnTo>
                  <a:pt x="21600" y="0"/>
                </a:lnTo>
                <a:lnTo>
                  <a:pt x="21600" y="21600"/>
                </a:lnTo>
                <a:lnTo>
                  <a:pt x="499" y="21600"/>
                </a:lnTo>
                <a:lnTo>
                  <a:pt x="0" y="21600"/>
                </a:lnTo>
                <a:lnTo>
                  <a:pt x="318" y="21600"/>
                </a:lnTo>
                <a:lnTo>
                  <a:pt x="1770" y="0"/>
                </a:lnTo>
                <a:close/>
              </a:path>
            </a:pathLst>
          </a:custGeom>
          <a:solidFill>
            <a:srgbClr val="4C73B9"/>
          </a:solidFill>
          <a:ln w="12700"/>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pic>
        <p:nvPicPr>
          <p:cNvPr id="212" name="droppedImage.pdf" descr="droppedImage.pdf"/>
          <p:cNvPicPr>
            <a:picLocks noChangeAspect="1"/>
          </p:cNvPicPr>
          <p:nvPr/>
        </p:nvPicPr>
        <p:blipFill>
          <a:blip r:embed="rId2"/>
          <a:stretch>
            <a:fillRect/>
          </a:stretch>
        </p:blipFill>
        <p:spPr>
          <a:xfrm>
            <a:off x="-26352" y="-7771"/>
            <a:ext cx="13057504" cy="1671362"/>
          </a:xfrm>
          <a:prstGeom prst="rect">
            <a:avLst/>
          </a:prstGeom>
          <a:ln w="12700">
            <a:miter lim="400000"/>
          </a:ln>
        </p:spPr>
      </p:pic>
      <p:sp>
        <p:nvSpPr>
          <p:cNvPr id="213" name="Rectangle"/>
          <p:cNvSpPr/>
          <p:nvPr/>
        </p:nvSpPr>
        <p:spPr>
          <a:xfrm>
            <a:off x="-25400" y="9512300"/>
            <a:ext cx="13068300" cy="266700"/>
          </a:xfrm>
          <a:prstGeom prst="rect">
            <a:avLst/>
          </a:prstGeom>
          <a:solidFill>
            <a:srgbClr val="4C73B9"/>
          </a:solidFill>
          <a:ln w="12700">
            <a:miter lim="400000"/>
          </a:ln>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sp>
        <p:nvSpPr>
          <p:cNvPr id="214" name="Exports International proprietary"/>
          <p:cNvSpPr txBox="1"/>
          <p:nvPr/>
        </p:nvSpPr>
        <p:spPr>
          <a:xfrm>
            <a:off x="8578850" y="9504362"/>
            <a:ext cx="3708400" cy="29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r"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Exports International proprietary</a:t>
            </a:r>
          </a:p>
        </p:txBody>
      </p:sp>
      <p:sp>
        <p:nvSpPr>
          <p:cNvPr id="215" name="Line"/>
          <p:cNvSpPr/>
          <p:nvPr/>
        </p:nvSpPr>
        <p:spPr>
          <a:xfrm>
            <a:off x="12338050" y="9537700"/>
            <a:ext cx="1588" cy="215900"/>
          </a:xfrm>
          <a:prstGeom prst="line">
            <a:avLst/>
          </a:prstGeom>
          <a:ln w="12700">
            <a:solidFill>
              <a:srgbClr val="FFFFFF"/>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16" name="exportsInternational"/>
          <p:cNvSpPr txBox="1"/>
          <p:nvPr/>
        </p:nvSpPr>
        <p:spPr>
          <a:xfrm>
            <a:off x="9193616" y="452387"/>
            <a:ext cx="3486728"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defRPr sz="1800">
                <a:latin typeface="Times New Roman"/>
                <a:ea typeface="Times New Roman"/>
                <a:cs typeface="Times New Roman"/>
                <a:sym typeface="Times New Roman"/>
              </a:defRPr>
            </a:pPr>
            <a:r>
              <a:rPr sz="3100">
                <a:solidFill>
                  <a:srgbClr val="0433FF"/>
                </a:solidFill>
                <a:latin typeface="Impact"/>
                <a:ea typeface="Impact"/>
                <a:cs typeface="Impact"/>
                <a:sym typeface="Impact"/>
              </a:rPr>
              <a:t>exports</a:t>
            </a:r>
            <a:r>
              <a:rPr sz="3500">
                <a:latin typeface="Impact"/>
                <a:ea typeface="Impact"/>
                <a:cs typeface="Impact"/>
                <a:sym typeface="Impact"/>
              </a:rPr>
              <a:t>I</a:t>
            </a:r>
            <a:r>
              <a:rPr sz="3100">
                <a:latin typeface="Impact"/>
                <a:ea typeface="Impact"/>
                <a:cs typeface="Impact"/>
                <a:sym typeface="Impact"/>
              </a:rPr>
              <a:t>nternational</a:t>
            </a:r>
          </a:p>
        </p:txBody>
      </p:sp>
      <p:sp>
        <p:nvSpPr>
          <p:cNvPr id="217" name="July 22, 2019"/>
          <p:cNvSpPr txBox="1"/>
          <p:nvPr/>
        </p:nvSpPr>
        <p:spPr>
          <a:xfrm>
            <a:off x="502919" y="9498012"/>
            <a:ext cx="2921001" cy="29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l"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July 22, 2019</a:t>
            </a:r>
          </a:p>
        </p:txBody>
      </p:sp>
      <p:sp>
        <p:nvSpPr>
          <p:cNvPr id="2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9" name="Title Text"/>
          <p:cNvSpPr txBox="1">
            <a:spLocks noGrp="1"/>
          </p:cNvSpPr>
          <p:nvPr>
            <p:ph type="title"/>
          </p:nvPr>
        </p:nvSpPr>
        <p:spPr>
          <a:prstGeom prst="rect">
            <a:avLst/>
          </a:prstGeom>
        </p:spPr>
        <p:txBody>
          <a:bodyPr/>
          <a:lstStyle/>
          <a:p>
            <a:r>
              <a:t>Title Text</a:t>
            </a:r>
          </a:p>
        </p:txBody>
      </p:sp>
      <p:sp>
        <p:nvSpPr>
          <p:cNvPr id="22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28"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235" name="Shape"/>
          <p:cNvSpPr/>
          <p:nvPr/>
        </p:nvSpPr>
        <p:spPr>
          <a:xfrm rot="10800000" flipH="1">
            <a:off x="9678987" y="1660525"/>
            <a:ext cx="3327401" cy="304800"/>
          </a:xfrm>
          <a:custGeom>
            <a:avLst/>
            <a:gdLst/>
            <a:ahLst/>
            <a:cxnLst>
              <a:cxn ang="0">
                <a:pos x="wd2" y="hd2"/>
              </a:cxn>
              <a:cxn ang="5400000">
                <a:pos x="wd2" y="hd2"/>
              </a:cxn>
              <a:cxn ang="10800000">
                <a:pos x="wd2" y="hd2"/>
              </a:cxn>
              <a:cxn ang="16200000">
                <a:pos x="wd2" y="hd2"/>
              </a:cxn>
            </a:cxnLst>
            <a:rect l="0" t="0" r="r" b="b"/>
            <a:pathLst>
              <a:path w="21600" h="21600" extrusionOk="0">
                <a:moveTo>
                  <a:pt x="1770" y="0"/>
                </a:moveTo>
                <a:lnTo>
                  <a:pt x="21600" y="0"/>
                </a:lnTo>
                <a:lnTo>
                  <a:pt x="21600" y="21600"/>
                </a:lnTo>
                <a:lnTo>
                  <a:pt x="499" y="21600"/>
                </a:lnTo>
                <a:lnTo>
                  <a:pt x="0" y="21600"/>
                </a:lnTo>
                <a:lnTo>
                  <a:pt x="318" y="21600"/>
                </a:lnTo>
                <a:lnTo>
                  <a:pt x="1770" y="0"/>
                </a:lnTo>
                <a:close/>
              </a:path>
            </a:pathLst>
          </a:custGeom>
          <a:solidFill>
            <a:srgbClr val="4C73B9"/>
          </a:solidFill>
          <a:ln w="12700"/>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pic>
        <p:nvPicPr>
          <p:cNvPr id="236" name="droppedImage.pdf" descr="droppedImage.pdf"/>
          <p:cNvPicPr>
            <a:picLocks noChangeAspect="1"/>
          </p:cNvPicPr>
          <p:nvPr/>
        </p:nvPicPr>
        <p:blipFill>
          <a:blip r:embed="rId2"/>
          <a:stretch>
            <a:fillRect/>
          </a:stretch>
        </p:blipFill>
        <p:spPr>
          <a:xfrm>
            <a:off x="-26352" y="-7771"/>
            <a:ext cx="13057504" cy="1671362"/>
          </a:xfrm>
          <a:prstGeom prst="rect">
            <a:avLst/>
          </a:prstGeom>
          <a:ln w="12700">
            <a:miter lim="400000"/>
          </a:ln>
        </p:spPr>
      </p:pic>
      <p:sp>
        <p:nvSpPr>
          <p:cNvPr id="237" name="Rectangle"/>
          <p:cNvSpPr/>
          <p:nvPr/>
        </p:nvSpPr>
        <p:spPr>
          <a:xfrm>
            <a:off x="-25400" y="9512300"/>
            <a:ext cx="13068300" cy="266700"/>
          </a:xfrm>
          <a:prstGeom prst="rect">
            <a:avLst/>
          </a:prstGeom>
          <a:solidFill>
            <a:srgbClr val="4C73B9"/>
          </a:solidFill>
          <a:ln w="12700">
            <a:miter lim="400000"/>
          </a:ln>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sp>
        <p:nvSpPr>
          <p:cNvPr id="238" name="Exports International proprietary"/>
          <p:cNvSpPr txBox="1"/>
          <p:nvPr/>
        </p:nvSpPr>
        <p:spPr>
          <a:xfrm>
            <a:off x="8578850" y="9504362"/>
            <a:ext cx="3708400" cy="29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r"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Exports International proprietary</a:t>
            </a:r>
          </a:p>
        </p:txBody>
      </p:sp>
      <p:sp>
        <p:nvSpPr>
          <p:cNvPr id="239" name="Line"/>
          <p:cNvSpPr/>
          <p:nvPr/>
        </p:nvSpPr>
        <p:spPr>
          <a:xfrm>
            <a:off x="12338050" y="9537700"/>
            <a:ext cx="1588" cy="215900"/>
          </a:xfrm>
          <a:prstGeom prst="line">
            <a:avLst/>
          </a:prstGeom>
          <a:ln w="12700">
            <a:solidFill>
              <a:srgbClr val="FFFFFF"/>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40" name="exportsInternational"/>
          <p:cNvSpPr txBox="1"/>
          <p:nvPr/>
        </p:nvSpPr>
        <p:spPr>
          <a:xfrm>
            <a:off x="9193616" y="452387"/>
            <a:ext cx="3486728"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defRPr sz="1800">
                <a:latin typeface="Times New Roman"/>
                <a:ea typeface="Times New Roman"/>
                <a:cs typeface="Times New Roman"/>
                <a:sym typeface="Times New Roman"/>
              </a:defRPr>
            </a:pPr>
            <a:r>
              <a:rPr sz="3100">
                <a:solidFill>
                  <a:srgbClr val="0433FF"/>
                </a:solidFill>
                <a:latin typeface="Impact"/>
                <a:ea typeface="Impact"/>
                <a:cs typeface="Impact"/>
                <a:sym typeface="Impact"/>
              </a:rPr>
              <a:t>exports</a:t>
            </a:r>
            <a:r>
              <a:rPr sz="3500">
                <a:latin typeface="Impact"/>
                <a:ea typeface="Impact"/>
                <a:cs typeface="Impact"/>
                <a:sym typeface="Impact"/>
              </a:rPr>
              <a:t>I</a:t>
            </a:r>
            <a:r>
              <a:rPr sz="3100">
                <a:latin typeface="Impact"/>
                <a:ea typeface="Impact"/>
                <a:cs typeface="Impact"/>
                <a:sym typeface="Impact"/>
              </a:rPr>
              <a:t>nternational</a:t>
            </a:r>
          </a:p>
        </p:txBody>
      </p:sp>
      <p:sp>
        <p:nvSpPr>
          <p:cNvPr id="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2" name="Title Text"/>
          <p:cNvSpPr txBox="1">
            <a:spLocks noGrp="1"/>
          </p:cNvSpPr>
          <p:nvPr>
            <p:ph type="title"/>
          </p:nvPr>
        </p:nvSpPr>
        <p:spPr>
          <a:prstGeom prst="rect">
            <a:avLst/>
          </a:prstGeom>
        </p:spPr>
        <p:txBody>
          <a:bodyPr/>
          <a:lstStyle/>
          <a:p>
            <a:r>
              <a:t>Title Text</a:t>
            </a:r>
          </a:p>
        </p:txBody>
      </p:sp>
      <p:sp>
        <p:nvSpPr>
          <p:cNvPr id="24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4" name="July 22, 2019"/>
          <p:cNvSpPr txBox="1"/>
          <p:nvPr/>
        </p:nvSpPr>
        <p:spPr>
          <a:xfrm>
            <a:off x="505459" y="9459912"/>
            <a:ext cx="2921001" cy="29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l"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July 22, 2019</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2"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0" name="Title Text"/>
          <p:cNvSpPr txBox="1">
            <a:spLocks noGrp="1"/>
          </p:cNvSpPr>
          <p:nvPr>
            <p:ph type="title"/>
          </p:nvPr>
        </p:nvSpPr>
        <p:spPr>
          <a:prstGeom prst="rect">
            <a:avLst/>
          </a:prstGeom>
        </p:spPr>
        <p:txBody>
          <a:bodyPr/>
          <a:lstStyle/>
          <a:p>
            <a:r>
              <a:t>Title Text</a:t>
            </a:r>
          </a:p>
        </p:txBody>
      </p:sp>
      <p:sp>
        <p:nvSpPr>
          <p:cNvPr id="26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9" name="Title Text"/>
          <p:cNvSpPr txBox="1">
            <a:spLocks noGrp="1"/>
          </p:cNvSpPr>
          <p:nvPr>
            <p:ph type="title"/>
          </p:nvPr>
        </p:nvSpPr>
        <p:spPr>
          <a:prstGeom prst="rect">
            <a:avLst/>
          </a:prstGeom>
        </p:spPr>
        <p:txBody>
          <a:bodyPr/>
          <a:lstStyle/>
          <a:p>
            <a:r>
              <a:t>Title Text</a:t>
            </a:r>
          </a:p>
        </p:txBody>
      </p:sp>
      <p:sp>
        <p:nvSpPr>
          <p:cNvPr id="27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Country Chart">
    <p:spTree>
      <p:nvGrpSpPr>
        <p:cNvPr id="1" name=""/>
        <p:cNvGrpSpPr/>
        <p:nvPr/>
      </p:nvGrpSpPr>
      <p:grpSpPr>
        <a:xfrm>
          <a:off x="0" y="0"/>
          <a:ext cx="0" cy="0"/>
          <a:chOff x="0" y="0"/>
          <a:chExt cx="0" cy="0"/>
        </a:xfrm>
      </p:grpSpPr>
      <p:sp>
        <p:nvSpPr>
          <p:cNvPr id="277" name="Shape"/>
          <p:cNvSpPr/>
          <p:nvPr/>
        </p:nvSpPr>
        <p:spPr>
          <a:xfrm rot="10800000" flipH="1">
            <a:off x="9678987" y="1660525"/>
            <a:ext cx="3327401" cy="304800"/>
          </a:xfrm>
          <a:custGeom>
            <a:avLst/>
            <a:gdLst/>
            <a:ahLst/>
            <a:cxnLst>
              <a:cxn ang="0">
                <a:pos x="wd2" y="hd2"/>
              </a:cxn>
              <a:cxn ang="5400000">
                <a:pos x="wd2" y="hd2"/>
              </a:cxn>
              <a:cxn ang="10800000">
                <a:pos x="wd2" y="hd2"/>
              </a:cxn>
              <a:cxn ang="16200000">
                <a:pos x="wd2" y="hd2"/>
              </a:cxn>
            </a:cxnLst>
            <a:rect l="0" t="0" r="r" b="b"/>
            <a:pathLst>
              <a:path w="21600" h="21600" extrusionOk="0">
                <a:moveTo>
                  <a:pt x="1770" y="0"/>
                </a:moveTo>
                <a:lnTo>
                  <a:pt x="21600" y="0"/>
                </a:lnTo>
                <a:lnTo>
                  <a:pt x="21600" y="21600"/>
                </a:lnTo>
                <a:lnTo>
                  <a:pt x="499" y="21600"/>
                </a:lnTo>
                <a:lnTo>
                  <a:pt x="0" y="21600"/>
                </a:lnTo>
                <a:lnTo>
                  <a:pt x="318" y="21600"/>
                </a:lnTo>
                <a:lnTo>
                  <a:pt x="1770" y="0"/>
                </a:lnTo>
                <a:close/>
              </a:path>
            </a:pathLst>
          </a:custGeom>
          <a:solidFill>
            <a:srgbClr val="4C73B9"/>
          </a:solidFill>
          <a:ln w="12700"/>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pic>
        <p:nvPicPr>
          <p:cNvPr id="278" name="droppedImage.pdf" descr="droppedImage.pdf"/>
          <p:cNvPicPr>
            <a:picLocks noChangeAspect="1"/>
          </p:cNvPicPr>
          <p:nvPr/>
        </p:nvPicPr>
        <p:blipFill>
          <a:blip r:embed="rId2"/>
          <a:stretch>
            <a:fillRect/>
          </a:stretch>
        </p:blipFill>
        <p:spPr>
          <a:xfrm>
            <a:off x="-26352" y="-7771"/>
            <a:ext cx="13057504" cy="1671362"/>
          </a:xfrm>
          <a:prstGeom prst="rect">
            <a:avLst/>
          </a:prstGeom>
          <a:ln w="12700">
            <a:miter lim="400000"/>
          </a:ln>
        </p:spPr>
      </p:pic>
      <p:sp>
        <p:nvSpPr>
          <p:cNvPr id="279" name="Rectangle"/>
          <p:cNvSpPr/>
          <p:nvPr/>
        </p:nvSpPr>
        <p:spPr>
          <a:xfrm>
            <a:off x="-25400" y="9512300"/>
            <a:ext cx="13068300" cy="266700"/>
          </a:xfrm>
          <a:prstGeom prst="rect">
            <a:avLst/>
          </a:prstGeom>
          <a:solidFill>
            <a:srgbClr val="4C73B9"/>
          </a:solidFill>
          <a:ln w="12700">
            <a:miter lim="400000"/>
          </a:ln>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sp>
        <p:nvSpPr>
          <p:cNvPr id="280" name="Exports International proprietary"/>
          <p:cNvSpPr txBox="1"/>
          <p:nvPr/>
        </p:nvSpPr>
        <p:spPr>
          <a:xfrm>
            <a:off x="8578850" y="9504362"/>
            <a:ext cx="3708400" cy="29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r"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Exports International proprietary</a:t>
            </a:r>
          </a:p>
        </p:txBody>
      </p:sp>
      <p:sp>
        <p:nvSpPr>
          <p:cNvPr id="281" name="Line"/>
          <p:cNvSpPr/>
          <p:nvPr/>
        </p:nvSpPr>
        <p:spPr>
          <a:xfrm>
            <a:off x="12338050" y="9537700"/>
            <a:ext cx="1588" cy="215900"/>
          </a:xfrm>
          <a:prstGeom prst="line">
            <a:avLst/>
          </a:prstGeom>
          <a:ln w="12700">
            <a:solidFill>
              <a:srgbClr val="FFFFFF"/>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82" name="exportsInternational"/>
          <p:cNvSpPr txBox="1"/>
          <p:nvPr/>
        </p:nvSpPr>
        <p:spPr>
          <a:xfrm>
            <a:off x="9193616" y="452387"/>
            <a:ext cx="3486728"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defRPr sz="1800">
                <a:latin typeface="Times New Roman"/>
                <a:ea typeface="Times New Roman"/>
                <a:cs typeface="Times New Roman"/>
                <a:sym typeface="Times New Roman"/>
              </a:defRPr>
            </a:pPr>
            <a:r>
              <a:rPr sz="3100">
                <a:solidFill>
                  <a:srgbClr val="0433FF"/>
                </a:solidFill>
                <a:latin typeface="Impact"/>
                <a:ea typeface="Impact"/>
                <a:cs typeface="Impact"/>
                <a:sym typeface="Impact"/>
              </a:rPr>
              <a:t>exports</a:t>
            </a:r>
            <a:r>
              <a:rPr sz="3500">
                <a:latin typeface="Impact"/>
                <a:ea typeface="Impact"/>
                <a:cs typeface="Impact"/>
                <a:sym typeface="Impact"/>
              </a:rPr>
              <a:t>I</a:t>
            </a:r>
            <a:r>
              <a:rPr sz="3100">
                <a:latin typeface="Impact"/>
                <a:ea typeface="Impact"/>
                <a:cs typeface="Impact"/>
                <a:sym typeface="Impact"/>
              </a:rPr>
              <a:t>nternational</a:t>
            </a:r>
          </a:p>
        </p:txBody>
      </p:sp>
      <p:sp>
        <p:nvSpPr>
          <p:cNvPr id="2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84" name="Title Text"/>
          <p:cNvSpPr txBox="1">
            <a:spLocks noGrp="1"/>
          </p:cNvSpPr>
          <p:nvPr>
            <p:ph type="title"/>
          </p:nvPr>
        </p:nvSpPr>
        <p:spPr>
          <a:xfrm>
            <a:off x="292100" y="54081"/>
            <a:ext cx="12477091" cy="1547657"/>
          </a:xfrm>
          <a:prstGeom prst="rect">
            <a:avLst/>
          </a:prstGeom>
        </p:spPr>
        <p:txBody>
          <a:bodyPr/>
          <a:lstStyle/>
          <a:p>
            <a:r>
              <a:t>Title Text</a:t>
            </a:r>
          </a:p>
        </p:txBody>
      </p:sp>
      <p:graphicFrame>
        <p:nvGraphicFramePr>
          <p:cNvPr id="285" name="Table"/>
          <p:cNvGraphicFramePr/>
          <p:nvPr/>
        </p:nvGraphicFramePr>
        <p:xfrm>
          <a:off x="461738" y="1707551"/>
          <a:ext cx="12137813" cy="4418681"/>
        </p:xfrm>
        <a:graphic>
          <a:graphicData uri="http://schemas.openxmlformats.org/drawingml/2006/table">
            <a:tbl>
              <a:tblPr lastRow="1" bandRow="1">
                <a:tableStyleId>{4C3C2611-4C71-4FC5-86AE-919BDF0F9419}</a:tableStyleId>
              </a:tblPr>
              <a:tblGrid>
                <a:gridCol w="2042303">
                  <a:extLst>
                    <a:ext uri="{9D8B030D-6E8A-4147-A177-3AD203B41FA5}">
                      <a16:colId xmlns:a16="http://schemas.microsoft.com/office/drawing/2014/main" val="20000"/>
                    </a:ext>
                  </a:extLst>
                </a:gridCol>
                <a:gridCol w="127000">
                  <a:extLst>
                    <a:ext uri="{9D8B030D-6E8A-4147-A177-3AD203B41FA5}">
                      <a16:colId xmlns:a16="http://schemas.microsoft.com/office/drawing/2014/main" val="20001"/>
                    </a:ext>
                  </a:extLst>
                </a:gridCol>
                <a:gridCol w="572078">
                  <a:extLst>
                    <a:ext uri="{9D8B030D-6E8A-4147-A177-3AD203B41FA5}">
                      <a16:colId xmlns:a16="http://schemas.microsoft.com/office/drawing/2014/main" val="20002"/>
                    </a:ext>
                  </a:extLst>
                </a:gridCol>
                <a:gridCol w="572078">
                  <a:extLst>
                    <a:ext uri="{9D8B030D-6E8A-4147-A177-3AD203B41FA5}">
                      <a16:colId xmlns:a16="http://schemas.microsoft.com/office/drawing/2014/main" val="20003"/>
                    </a:ext>
                  </a:extLst>
                </a:gridCol>
                <a:gridCol w="57207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660978">
                  <a:extLst>
                    <a:ext uri="{9D8B030D-6E8A-4147-A177-3AD203B41FA5}">
                      <a16:colId xmlns:a16="http://schemas.microsoft.com/office/drawing/2014/main" val="20006"/>
                    </a:ext>
                  </a:extLst>
                </a:gridCol>
                <a:gridCol w="660978">
                  <a:extLst>
                    <a:ext uri="{9D8B030D-6E8A-4147-A177-3AD203B41FA5}">
                      <a16:colId xmlns:a16="http://schemas.microsoft.com/office/drawing/2014/main" val="20007"/>
                    </a:ext>
                  </a:extLst>
                </a:gridCol>
                <a:gridCol w="127000">
                  <a:extLst>
                    <a:ext uri="{9D8B030D-6E8A-4147-A177-3AD203B41FA5}">
                      <a16:colId xmlns:a16="http://schemas.microsoft.com/office/drawing/2014/main" val="20008"/>
                    </a:ext>
                  </a:extLst>
                </a:gridCol>
                <a:gridCol w="508578">
                  <a:extLst>
                    <a:ext uri="{9D8B030D-6E8A-4147-A177-3AD203B41FA5}">
                      <a16:colId xmlns:a16="http://schemas.microsoft.com/office/drawing/2014/main" val="20009"/>
                    </a:ext>
                  </a:extLst>
                </a:gridCol>
                <a:gridCol w="508578">
                  <a:extLst>
                    <a:ext uri="{9D8B030D-6E8A-4147-A177-3AD203B41FA5}">
                      <a16:colId xmlns:a16="http://schemas.microsoft.com/office/drawing/2014/main" val="20010"/>
                    </a:ext>
                  </a:extLst>
                </a:gridCol>
                <a:gridCol w="127000">
                  <a:extLst>
                    <a:ext uri="{9D8B030D-6E8A-4147-A177-3AD203B41FA5}">
                      <a16:colId xmlns:a16="http://schemas.microsoft.com/office/drawing/2014/main" val="20011"/>
                    </a:ext>
                  </a:extLst>
                </a:gridCol>
                <a:gridCol w="626301">
                  <a:extLst>
                    <a:ext uri="{9D8B030D-6E8A-4147-A177-3AD203B41FA5}">
                      <a16:colId xmlns:a16="http://schemas.microsoft.com/office/drawing/2014/main" val="20012"/>
                    </a:ext>
                  </a:extLst>
                </a:gridCol>
                <a:gridCol w="127000">
                  <a:extLst>
                    <a:ext uri="{9D8B030D-6E8A-4147-A177-3AD203B41FA5}">
                      <a16:colId xmlns:a16="http://schemas.microsoft.com/office/drawing/2014/main" val="20013"/>
                    </a:ext>
                  </a:extLst>
                </a:gridCol>
                <a:gridCol w="495878">
                  <a:extLst>
                    <a:ext uri="{9D8B030D-6E8A-4147-A177-3AD203B41FA5}">
                      <a16:colId xmlns:a16="http://schemas.microsoft.com/office/drawing/2014/main" val="20014"/>
                    </a:ext>
                  </a:extLst>
                </a:gridCol>
                <a:gridCol w="495878">
                  <a:extLst>
                    <a:ext uri="{9D8B030D-6E8A-4147-A177-3AD203B41FA5}">
                      <a16:colId xmlns:a16="http://schemas.microsoft.com/office/drawing/2014/main" val="20015"/>
                    </a:ext>
                  </a:extLst>
                </a:gridCol>
                <a:gridCol w="127000">
                  <a:extLst>
                    <a:ext uri="{9D8B030D-6E8A-4147-A177-3AD203B41FA5}">
                      <a16:colId xmlns:a16="http://schemas.microsoft.com/office/drawing/2014/main" val="20016"/>
                    </a:ext>
                  </a:extLst>
                </a:gridCol>
                <a:gridCol w="964803">
                  <a:extLst>
                    <a:ext uri="{9D8B030D-6E8A-4147-A177-3AD203B41FA5}">
                      <a16:colId xmlns:a16="http://schemas.microsoft.com/office/drawing/2014/main" val="20017"/>
                    </a:ext>
                  </a:extLst>
                </a:gridCol>
                <a:gridCol w="127000">
                  <a:extLst>
                    <a:ext uri="{9D8B030D-6E8A-4147-A177-3AD203B41FA5}">
                      <a16:colId xmlns:a16="http://schemas.microsoft.com/office/drawing/2014/main" val="20018"/>
                    </a:ext>
                  </a:extLst>
                </a:gridCol>
                <a:gridCol w="508578">
                  <a:extLst>
                    <a:ext uri="{9D8B030D-6E8A-4147-A177-3AD203B41FA5}">
                      <a16:colId xmlns:a16="http://schemas.microsoft.com/office/drawing/2014/main" val="20019"/>
                    </a:ext>
                  </a:extLst>
                </a:gridCol>
                <a:gridCol w="508578">
                  <a:extLst>
                    <a:ext uri="{9D8B030D-6E8A-4147-A177-3AD203B41FA5}">
                      <a16:colId xmlns:a16="http://schemas.microsoft.com/office/drawing/2014/main" val="20020"/>
                    </a:ext>
                  </a:extLst>
                </a:gridCol>
                <a:gridCol w="508578">
                  <a:extLst>
                    <a:ext uri="{9D8B030D-6E8A-4147-A177-3AD203B41FA5}">
                      <a16:colId xmlns:a16="http://schemas.microsoft.com/office/drawing/2014/main" val="20021"/>
                    </a:ext>
                  </a:extLst>
                </a:gridCol>
                <a:gridCol w="127000">
                  <a:extLst>
                    <a:ext uri="{9D8B030D-6E8A-4147-A177-3AD203B41FA5}">
                      <a16:colId xmlns:a16="http://schemas.microsoft.com/office/drawing/2014/main" val="20022"/>
                    </a:ext>
                  </a:extLst>
                </a:gridCol>
                <a:gridCol w="508578">
                  <a:extLst>
                    <a:ext uri="{9D8B030D-6E8A-4147-A177-3AD203B41FA5}">
                      <a16:colId xmlns:a16="http://schemas.microsoft.com/office/drawing/2014/main" val="20023"/>
                    </a:ext>
                  </a:extLst>
                </a:gridCol>
                <a:gridCol w="508578">
                  <a:extLst>
                    <a:ext uri="{9D8B030D-6E8A-4147-A177-3AD203B41FA5}">
                      <a16:colId xmlns:a16="http://schemas.microsoft.com/office/drawing/2014/main" val="20024"/>
                    </a:ext>
                  </a:extLst>
                </a:gridCol>
              </a:tblGrid>
              <a:tr h="687744">
                <a:tc gridSpan="25">
                  <a:txBody>
                    <a:bodyPr/>
                    <a:lstStyle/>
                    <a:p>
                      <a:pPr defTabSz="914400">
                        <a:defRPr sz="2000" b="1">
                          <a:latin typeface="Helvetica"/>
                          <a:ea typeface="Helvetica"/>
                          <a:cs typeface="Helvetica"/>
                          <a:sym typeface="Helvetica"/>
                        </a:defRPr>
                      </a:pPr>
                      <a:r>
                        <a:t>Commerce Country Chart</a:t>
                      </a:r>
                    </a:p>
                    <a:p>
                      <a:pPr defTabSz="914400">
                        <a:lnSpc>
                          <a:spcPct val="80000"/>
                        </a:lnSpc>
                        <a:defRPr sz="1600" b="1">
                          <a:latin typeface="Helvetica"/>
                          <a:ea typeface="Helvetica"/>
                          <a:cs typeface="Helvetica"/>
                          <a:sym typeface="Helvetica"/>
                        </a:defRPr>
                      </a:pPr>
                      <a:r>
                        <a:t>Reasons for Control</a:t>
                      </a: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9096">
                <a:tc>
                  <a:txBody>
                    <a:bodyPr/>
                    <a:lstStyle/>
                    <a:p>
                      <a:pPr defTabSz="914400">
                        <a:lnSpc>
                          <a:spcPct val="80000"/>
                        </a:lnSpc>
                        <a:defRPr sz="20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12700">
                      <a:solidFill>
                        <a:srgbClr val="3797C6"/>
                      </a:solidFill>
                      <a:miter lim="400000"/>
                    </a:lnR>
                    <a:lnT w="0">
                      <a:solidFill>
                        <a:srgbClr val="000000"/>
                      </a:solidFill>
                      <a:custDash/>
                      <a:miter lim="0"/>
                    </a:lnT>
                    <a:lnB w="0">
                      <a:solidFill>
                        <a:srgbClr val="000000"/>
                      </a:solidFill>
                      <a:custDash/>
                      <a:miter lim="0"/>
                    </a:lnB>
                    <a:noFill/>
                  </a:tcPr>
                </a:tc>
                <a:tc gridSpan="3">
                  <a:txBody>
                    <a:bodyPr/>
                    <a:lstStyle/>
                    <a:p>
                      <a:pPr defTabSz="914400">
                        <a:lnSpc>
                          <a:spcPct val="80000"/>
                        </a:lnSpc>
                      </a:pPr>
                      <a:r>
                        <a:rPr sz="1200" b="1">
                          <a:latin typeface="Helvetica"/>
                          <a:ea typeface="Helvetica"/>
                          <a:cs typeface="Helvetica"/>
                          <a:sym typeface="Helvetica"/>
                        </a:rPr>
                        <a:t>Chemical &amp; Biological
Weapons</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Nuclear
Nonproliferation
</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National Security</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Missile
Tech</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Regional Stability</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Firearms
Convention</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3">
                  <a:txBody>
                    <a:bodyPr/>
                    <a:lstStyle/>
                    <a:p>
                      <a:pPr defTabSz="914400">
                        <a:lnSpc>
                          <a:spcPct val="80000"/>
                        </a:lnSpc>
                      </a:pPr>
                      <a:r>
                        <a:rPr sz="1200" b="1">
                          <a:latin typeface="Helvetica"/>
                          <a:ea typeface="Helvetica"/>
                          <a:cs typeface="Helvetica"/>
                          <a:sym typeface="Helvetica"/>
                        </a:rPr>
                        <a:t>Crime Control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Anti-
Terrorism</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extLst>
                  <a:ext uri="{0D108BD9-81ED-4DB2-BD59-A6C34878D82A}">
                    <a16:rowId xmlns:a16="http://schemas.microsoft.com/office/drawing/2014/main" val="10001"/>
                  </a:ext>
                </a:extLst>
              </a:tr>
              <a:tr h="398043">
                <a:tc>
                  <a:txBody>
                    <a:bodyPr/>
                    <a:lstStyle/>
                    <a:p>
                      <a:pPr defTabSz="914400">
                        <a:lnSpc>
                          <a:spcPct val="80000"/>
                        </a:lnSpc>
                        <a:defRPr sz="20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0">
                      <a:solidFill>
                        <a:srgbClr val="000000"/>
                      </a:solidFill>
                      <a:custDash/>
                      <a:miter lim="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CB
1</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CB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CB
3</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NP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NP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NS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NS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MT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RS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RS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FC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CC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CC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CC
3</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AT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AT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2"/>
                  </a:ext>
                </a:extLst>
              </a:tr>
              <a:tr h="374826">
                <a:tc>
                  <a:txBody>
                    <a:bodyPr/>
                    <a:lstStyle/>
                    <a:p>
                      <a:pPr algn="l" defTabSz="914400"/>
                      <a:r>
                        <a:rPr b="1">
                          <a:latin typeface="Helvetica"/>
                          <a:ea typeface="Helvetica"/>
                          <a:cs typeface="Helvetica"/>
                          <a:sym typeface="Helvetica"/>
                        </a:rPr>
                        <a:t>Canada</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3"/>
                  </a:ext>
                </a:extLst>
              </a:tr>
              <a:tr h="372438">
                <a:tc>
                  <a:txBody>
                    <a:bodyPr/>
                    <a:lstStyle/>
                    <a:p>
                      <a:pPr algn="l" defTabSz="914400">
                        <a:defRPr b="1">
                          <a:latin typeface="Helvetica"/>
                          <a:ea typeface="Helvetica"/>
                          <a:cs typeface="Helvetica"/>
                          <a:sym typeface="Helvetica"/>
                        </a:defRPr>
                      </a:pPr>
                      <a:r>
                        <a:t>France </a:t>
                      </a:r>
                      <a:r>
                        <a:rPr baseline="31999"/>
                        <a:t>3</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4"/>
                  </a:ext>
                </a:extLst>
              </a:tr>
              <a:tr h="372438">
                <a:tc>
                  <a:txBody>
                    <a:bodyPr/>
                    <a:lstStyle/>
                    <a:p>
                      <a:pPr algn="l" defTabSz="914400"/>
                      <a:r>
                        <a:rPr b="1">
                          <a:latin typeface="Helvetica"/>
                          <a:ea typeface="Helvetica"/>
                          <a:cs typeface="Helvetica"/>
                          <a:sym typeface="Helvetica"/>
                        </a:rPr>
                        <a:t>United Kingdom</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5"/>
                  </a:ext>
                </a:extLst>
              </a:tr>
              <a:tr h="372438">
                <a:tc>
                  <a:txBody>
                    <a:bodyPr/>
                    <a:lstStyle/>
                    <a:p>
                      <a:pPr algn="l" defTabSz="914400"/>
                      <a:r>
                        <a:rPr b="1">
                          <a:latin typeface="Helvetica"/>
                          <a:ea typeface="Helvetica"/>
                          <a:cs typeface="Helvetica"/>
                          <a:sym typeface="Helvetica"/>
                        </a:rPr>
                        <a:t>Israel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6"/>
                  </a:ext>
                </a:extLst>
              </a:tr>
              <a:tr h="372438">
                <a:tc>
                  <a:txBody>
                    <a:bodyPr/>
                    <a:lstStyle/>
                    <a:p>
                      <a:pPr algn="l" defTabSz="914400">
                        <a:defRPr b="1">
                          <a:latin typeface="Helvetica"/>
                          <a:ea typeface="Helvetica"/>
                          <a:cs typeface="Helvetica"/>
                          <a:sym typeface="Helvetica"/>
                        </a:defRPr>
                      </a:pPr>
                      <a:r>
                        <a:t>Sweden </a:t>
                      </a:r>
                      <a:r>
                        <a:rPr baseline="31999"/>
                        <a:t>3 4</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7"/>
                  </a:ext>
                </a:extLst>
              </a:tr>
              <a:tr h="372438">
                <a:tc>
                  <a:txBody>
                    <a:bodyPr/>
                    <a:lstStyle/>
                    <a:p>
                      <a:pPr algn="l" defTabSz="914400"/>
                      <a:r>
                        <a:rPr b="1">
                          <a:latin typeface="Helvetica"/>
                          <a:ea typeface="Helvetica"/>
                          <a:cs typeface="Helvetica"/>
                          <a:sym typeface="Helvetica"/>
                        </a:rPr>
                        <a:t>China</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8"/>
                  </a:ext>
                </a:extLst>
              </a:tr>
              <a:tr h="372438">
                <a:tc>
                  <a:txBody>
                    <a:bodyPr/>
                    <a:lstStyle/>
                    <a:p>
                      <a:pPr algn="l" defTabSz="914400"/>
                      <a:r>
                        <a:rPr b="1">
                          <a:latin typeface="Helvetica"/>
                          <a:ea typeface="Helvetica"/>
                          <a:cs typeface="Helvetica"/>
                          <a:sym typeface="Helvetica"/>
                        </a:rPr>
                        <a:t>Pakistan</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sz="1500"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sz="1500"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extLst>
                  <a:ext uri="{0D108BD9-81ED-4DB2-BD59-A6C34878D82A}">
                    <a16:rowId xmlns:a16="http://schemas.microsoft.com/office/drawing/2014/main" val="10009"/>
                  </a:ext>
                </a:extLst>
              </a:tr>
              <a:tr h="334338">
                <a:tc gridSpan="25">
                  <a:txBody>
                    <a:bodyPr/>
                    <a:lstStyle/>
                    <a:p>
                      <a:pPr algn="l" defTabSz="914400">
                        <a:lnSpc>
                          <a:spcPct val="90000"/>
                        </a:lnSpc>
                      </a:pPr>
                      <a:r>
                        <a:rPr sz="800" b="1">
                          <a:latin typeface="Helvetica"/>
                          <a:ea typeface="Helvetica"/>
                          <a:cs typeface="Helvetica"/>
                          <a:sym typeface="Helvetica"/>
                        </a:rPr>
                        <a:t>     3   See § 742.6(a)(3) for special provisions that apply to “military commodities”  that are subject to ECCN 0A919.
     4   See § 742.6(a)(2) and (4)(ii) regarding special provisions for exports and reexports of certain thermal imaging cameras to these countries.</a:t>
                      </a:r>
                    </a:p>
                  </a:txBody>
                  <a:tcPr marL="50800" marR="50800" marT="50800" marB="50800" horzOverflow="overflow">
                    <a:lnL w="12700">
                      <a:solidFill>
                        <a:srgbClr val="3797C6"/>
                      </a:solidFill>
                      <a:miter lim="400000"/>
                    </a:lnL>
                    <a:lnR w="12700">
                      <a:solidFill>
                        <a:srgbClr val="3797C6"/>
                      </a:solidFill>
                      <a:miter lim="400000"/>
                    </a:lnR>
                    <a:lnB w="6350">
                      <a:solidFill>
                        <a:schemeClr val="accent1">
                          <a:hueOff val="47394"/>
                          <a:satOff val="-25753"/>
                          <a:lumOff val="-7544"/>
                        </a:schemeClr>
                      </a:solidFill>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286" name="July 22, 2019"/>
          <p:cNvSpPr txBox="1"/>
          <p:nvPr/>
        </p:nvSpPr>
        <p:spPr>
          <a:xfrm>
            <a:off x="505459" y="9499600"/>
            <a:ext cx="2921001" cy="292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l"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July 22, 2019</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Country Chart">
    <p:spTree>
      <p:nvGrpSpPr>
        <p:cNvPr id="1" name=""/>
        <p:cNvGrpSpPr/>
        <p:nvPr/>
      </p:nvGrpSpPr>
      <p:grpSpPr>
        <a:xfrm>
          <a:off x="0" y="0"/>
          <a:ext cx="0" cy="0"/>
          <a:chOff x="0" y="0"/>
          <a:chExt cx="0" cy="0"/>
        </a:xfrm>
      </p:grpSpPr>
      <p:sp>
        <p:nvSpPr>
          <p:cNvPr id="293" name="Shape"/>
          <p:cNvSpPr/>
          <p:nvPr/>
        </p:nvSpPr>
        <p:spPr>
          <a:xfrm rot="10800000" flipH="1">
            <a:off x="9678987" y="1660525"/>
            <a:ext cx="3327401" cy="304800"/>
          </a:xfrm>
          <a:custGeom>
            <a:avLst/>
            <a:gdLst/>
            <a:ahLst/>
            <a:cxnLst>
              <a:cxn ang="0">
                <a:pos x="wd2" y="hd2"/>
              </a:cxn>
              <a:cxn ang="5400000">
                <a:pos x="wd2" y="hd2"/>
              </a:cxn>
              <a:cxn ang="10800000">
                <a:pos x="wd2" y="hd2"/>
              </a:cxn>
              <a:cxn ang="16200000">
                <a:pos x="wd2" y="hd2"/>
              </a:cxn>
            </a:cxnLst>
            <a:rect l="0" t="0" r="r" b="b"/>
            <a:pathLst>
              <a:path w="21600" h="21600" extrusionOk="0">
                <a:moveTo>
                  <a:pt x="1770" y="0"/>
                </a:moveTo>
                <a:lnTo>
                  <a:pt x="21600" y="0"/>
                </a:lnTo>
                <a:lnTo>
                  <a:pt x="21600" y="21600"/>
                </a:lnTo>
                <a:lnTo>
                  <a:pt x="499" y="21600"/>
                </a:lnTo>
                <a:lnTo>
                  <a:pt x="0" y="21600"/>
                </a:lnTo>
                <a:lnTo>
                  <a:pt x="318" y="21600"/>
                </a:lnTo>
                <a:lnTo>
                  <a:pt x="1770" y="0"/>
                </a:lnTo>
                <a:close/>
              </a:path>
            </a:pathLst>
          </a:custGeom>
          <a:solidFill>
            <a:srgbClr val="4C73B9"/>
          </a:solidFill>
          <a:ln w="12700"/>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pic>
        <p:nvPicPr>
          <p:cNvPr id="294" name="droppedImage.pdf" descr="droppedImage.pdf"/>
          <p:cNvPicPr>
            <a:picLocks noChangeAspect="1"/>
          </p:cNvPicPr>
          <p:nvPr/>
        </p:nvPicPr>
        <p:blipFill>
          <a:blip r:embed="rId2"/>
          <a:stretch>
            <a:fillRect/>
          </a:stretch>
        </p:blipFill>
        <p:spPr>
          <a:xfrm>
            <a:off x="-26352" y="-7771"/>
            <a:ext cx="13057504" cy="1671362"/>
          </a:xfrm>
          <a:prstGeom prst="rect">
            <a:avLst/>
          </a:prstGeom>
          <a:ln w="12700">
            <a:miter lim="400000"/>
          </a:ln>
        </p:spPr>
      </p:pic>
      <p:sp>
        <p:nvSpPr>
          <p:cNvPr id="295" name="Rectangle"/>
          <p:cNvSpPr/>
          <p:nvPr/>
        </p:nvSpPr>
        <p:spPr>
          <a:xfrm>
            <a:off x="-25400" y="9512300"/>
            <a:ext cx="13068300" cy="266700"/>
          </a:xfrm>
          <a:prstGeom prst="rect">
            <a:avLst/>
          </a:prstGeom>
          <a:solidFill>
            <a:srgbClr val="4C73B9"/>
          </a:solidFill>
          <a:ln w="12700">
            <a:miter lim="400000"/>
          </a:ln>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sp>
        <p:nvSpPr>
          <p:cNvPr id="296" name="Exports International proprietary"/>
          <p:cNvSpPr txBox="1"/>
          <p:nvPr/>
        </p:nvSpPr>
        <p:spPr>
          <a:xfrm>
            <a:off x="8578850" y="9504362"/>
            <a:ext cx="3708400" cy="29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r"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Exports International proprietary</a:t>
            </a:r>
          </a:p>
        </p:txBody>
      </p:sp>
      <p:sp>
        <p:nvSpPr>
          <p:cNvPr id="297" name="Line"/>
          <p:cNvSpPr/>
          <p:nvPr/>
        </p:nvSpPr>
        <p:spPr>
          <a:xfrm>
            <a:off x="12338050" y="9537700"/>
            <a:ext cx="1588" cy="215900"/>
          </a:xfrm>
          <a:prstGeom prst="line">
            <a:avLst/>
          </a:prstGeom>
          <a:ln w="12700">
            <a:solidFill>
              <a:srgbClr val="FFFFFF"/>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98" name="exportsInternational"/>
          <p:cNvSpPr txBox="1"/>
          <p:nvPr/>
        </p:nvSpPr>
        <p:spPr>
          <a:xfrm>
            <a:off x="9193616" y="452387"/>
            <a:ext cx="3486728"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defRPr sz="1800">
                <a:latin typeface="Times New Roman"/>
                <a:ea typeface="Times New Roman"/>
                <a:cs typeface="Times New Roman"/>
                <a:sym typeface="Times New Roman"/>
              </a:defRPr>
            </a:pPr>
            <a:r>
              <a:rPr sz="3100">
                <a:solidFill>
                  <a:srgbClr val="0433FF"/>
                </a:solidFill>
                <a:latin typeface="Impact"/>
                <a:ea typeface="Impact"/>
                <a:cs typeface="Impact"/>
                <a:sym typeface="Impact"/>
              </a:rPr>
              <a:t>exports</a:t>
            </a:r>
            <a:r>
              <a:rPr sz="3500">
                <a:latin typeface="Impact"/>
                <a:ea typeface="Impact"/>
                <a:cs typeface="Impact"/>
                <a:sym typeface="Impact"/>
              </a:rPr>
              <a:t>I</a:t>
            </a:r>
            <a:r>
              <a:rPr sz="3100">
                <a:latin typeface="Impact"/>
                <a:ea typeface="Impact"/>
                <a:cs typeface="Impact"/>
                <a:sym typeface="Impact"/>
              </a:rPr>
              <a:t>nternational</a:t>
            </a:r>
          </a:p>
        </p:txBody>
      </p:sp>
      <p:sp>
        <p:nvSpPr>
          <p:cNvPr id="2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00" name="Title Text"/>
          <p:cNvSpPr txBox="1">
            <a:spLocks noGrp="1"/>
          </p:cNvSpPr>
          <p:nvPr>
            <p:ph type="title"/>
          </p:nvPr>
        </p:nvSpPr>
        <p:spPr>
          <a:xfrm>
            <a:off x="292100" y="54081"/>
            <a:ext cx="12477091" cy="1547657"/>
          </a:xfrm>
          <a:prstGeom prst="rect">
            <a:avLst/>
          </a:prstGeom>
        </p:spPr>
        <p:txBody>
          <a:bodyPr/>
          <a:lstStyle/>
          <a:p>
            <a:r>
              <a:t>Title Text</a:t>
            </a:r>
          </a:p>
        </p:txBody>
      </p:sp>
      <p:graphicFrame>
        <p:nvGraphicFramePr>
          <p:cNvPr id="301" name="Table"/>
          <p:cNvGraphicFramePr/>
          <p:nvPr/>
        </p:nvGraphicFramePr>
        <p:xfrm>
          <a:off x="461738" y="1707551"/>
          <a:ext cx="12137813" cy="4418681"/>
        </p:xfrm>
        <a:graphic>
          <a:graphicData uri="http://schemas.openxmlformats.org/drawingml/2006/table">
            <a:tbl>
              <a:tblPr lastRow="1" bandRow="1">
                <a:tableStyleId>{4C3C2611-4C71-4FC5-86AE-919BDF0F9419}</a:tableStyleId>
              </a:tblPr>
              <a:tblGrid>
                <a:gridCol w="2042303">
                  <a:extLst>
                    <a:ext uri="{9D8B030D-6E8A-4147-A177-3AD203B41FA5}">
                      <a16:colId xmlns:a16="http://schemas.microsoft.com/office/drawing/2014/main" val="20000"/>
                    </a:ext>
                  </a:extLst>
                </a:gridCol>
                <a:gridCol w="127000">
                  <a:extLst>
                    <a:ext uri="{9D8B030D-6E8A-4147-A177-3AD203B41FA5}">
                      <a16:colId xmlns:a16="http://schemas.microsoft.com/office/drawing/2014/main" val="20001"/>
                    </a:ext>
                  </a:extLst>
                </a:gridCol>
                <a:gridCol w="572078">
                  <a:extLst>
                    <a:ext uri="{9D8B030D-6E8A-4147-A177-3AD203B41FA5}">
                      <a16:colId xmlns:a16="http://schemas.microsoft.com/office/drawing/2014/main" val="20002"/>
                    </a:ext>
                  </a:extLst>
                </a:gridCol>
                <a:gridCol w="572078">
                  <a:extLst>
                    <a:ext uri="{9D8B030D-6E8A-4147-A177-3AD203B41FA5}">
                      <a16:colId xmlns:a16="http://schemas.microsoft.com/office/drawing/2014/main" val="20003"/>
                    </a:ext>
                  </a:extLst>
                </a:gridCol>
                <a:gridCol w="57207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660978">
                  <a:extLst>
                    <a:ext uri="{9D8B030D-6E8A-4147-A177-3AD203B41FA5}">
                      <a16:colId xmlns:a16="http://schemas.microsoft.com/office/drawing/2014/main" val="20006"/>
                    </a:ext>
                  </a:extLst>
                </a:gridCol>
                <a:gridCol w="660978">
                  <a:extLst>
                    <a:ext uri="{9D8B030D-6E8A-4147-A177-3AD203B41FA5}">
                      <a16:colId xmlns:a16="http://schemas.microsoft.com/office/drawing/2014/main" val="20007"/>
                    </a:ext>
                  </a:extLst>
                </a:gridCol>
                <a:gridCol w="127000">
                  <a:extLst>
                    <a:ext uri="{9D8B030D-6E8A-4147-A177-3AD203B41FA5}">
                      <a16:colId xmlns:a16="http://schemas.microsoft.com/office/drawing/2014/main" val="20008"/>
                    </a:ext>
                  </a:extLst>
                </a:gridCol>
                <a:gridCol w="508578">
                  <a:extLst>
                    <a:ext uri="{9D8B030D-6E8A-4147-A177-3AD203B41FA5}">
                      <a16:colId xmlns:a16="http://schemas.microsoft.com/office/drawing/2014/main" val="20009"/>
                    </a:ext>
                  </a:extLst>
                </a:gridCol>
                <a:gridCol w="508578">
                  <a:extLst>
                    <a:ext uri="{9D8B030D-6E8A-4147-A177-3AD203B41FA5}">
                      <a16:colId xmlns:a16="http://schemas.microsoft.com/office/drawing/2014/main" val="20010"/>
                    </a:ext>
                  </a:extLst>
                </a:gridCol>
                <a:gridCol w="127000">
                  <a:extLst>
                    <a:ext uri="{9D8B030D-6E8A-4147-A177-3AD203B41FA5}">
                      <a16:colId xmlns:a16="http://schemas.microsoft.com/office/drawing/2014/main" val="20011"/>
                    </a:ext>
                  </a:extLst>
                </a:gridCol>
                <a:gridCol w="626301">
                  <a:extLst>
                    <a:ext uri="{9D8B030D-6E8A-4147-A177-3AD203B41FA5}">
                      <a16:colId xmlns:a16="http://schemas.microsoft.com/office/drawing/2014/main" val="20012"/>
                    </a:ext>
                  </a:extLst>
                </a:gridCol>
                <a:gridCol w="127000">
                  <a:extLst>
                    <a:ext uri="{9D8B030D-6E8A-4147-A177-3AD203B41FA5}">
                      <a16:colId xmlns:a16="http://schemas.microsoft.com/office/drawing/2014/main" val="20013"/>
                    </a:ext>
                  </a:extLst>
                </a:gridCol>
                <a:gridCol w="495878">
                  <a:extLst>
                    <a:ext uri="{9D8B030D-6E8A-4147-A177-3AD203B41FA5}">
                      <a16:colId xmlns:a16="http://schemas.microsoft.com/office/drawing/2014/main" val="20014"/>
                    </a:ext>
                  </a:extLst>
                </a:gridCol>
                <a:gridCol w="495878">
                  <a:extLst>
                    <a:ext uri="{9D8B030D-6E8A-4147-A177-3AD203B41FA5}">
                      <a16:colId xmlns:a16="http://schemas.microsoft.com/office/drawing/2014/main" val="20015"/>
                    </a:ext>
                  </a:extLst>
                </a:gridCol>
                <a:gridCol w="127000">
                  <a:extLst>
                    <a:ext uri="{9D8B030D-6E8A-4147-A177-3AD203B41FA5}">
                      <a16:colId xmlns:a16="http://schemas.microsoft.com/office/drawing/2014/main" val="20016"/>
                    </a:ext>
                  </a:extLst>
                </a:gridCol>
                <a:gridCol w="964803">
                  <a:extLst>
                    <a:ext uri="{9D8B030D-6E8A-4147-A177-3AD203B41FA5}">
                      <a16:colId xmlns:a16="http://schemas.microsoft.com/office/drawing/2014/main" val="20017"/>
                    </a:ext>
                  </a:extLst>
                </a:gridCol>
                <a:gridCol w="127000">
                  <a:extLst>
                    <a:ext uri="{9D8B030D-6E8A-4147-A177-3AD203B41FA5}">
                      <a16:colId xmlns:a16="http://schemas.microsoft.com/office/drawing/2014/main" val="20018"/>
                    </a:ext>
                  </a:extLst>
                </a:gridCol>
                <a:gridCol w="508578">
                  <a:extLst>
                    <a:ext uri="{9D8B030D-6E8A-4147-A177-3AD203B41FA5}">
                      <a16:colId xmlns:a16="http://schemas.microsoft.com/office/drawing/2014/main" val="20019"/>
                    </a:ext>
                  </a:extLst>
                </a:gridCol>
                <a:gridCol w="508578">
                  <a:extLst>
                    <a:ext uri="{9D8B030D-6E8A-4147-A177-3AD203B41FA5}">
                      <a16:colId xmlns:a16="http://schemas.microsoft.com/office/drawing/2014/main" val="20020"/>
                    </a:ext>
                  </a:extLst>
                </a:gridCol>
                <a:gridCol w="508578">
                  <a:extLst>
                    <a:ext uri="{9D8B030D-6E8A-4147-A177-3AD203B41FA5}">
                      <a16:colId xmlns:a16="http://schemas.microsoft.com/office/drawing/2014/main" val="20021"/>
                    </a:ext>
                  </a:extLst>
                </a:gridCol>
                <a:gridCol w="127000">
                  <a:extLst>
                    <a:ext uri="{9D8B030D-6E8A-4147-A177-3AD203B41FA5}">
                      <a16:colId xmlns:a16="http://schemas.microsoft.com/office/drawing/2014/main" val="20022"/>
                    </a:ext>
                  </a:extLst>
                </a:gridCol>
                <a:gridCol w="508578">
                  <a:extLst>
                    <a:ext uri="{9D8B030D-6E8A-4147-A177-3AD203B41FA5}">
                      <a16:colId xmlns:a16="http://schemas.microsoft.com/office/drawing/2014/main" val="20023"/>
                    </a:ext>
                  </a:extLst>
                </a:gridCol>
                <a:gridCol w="508578">
                  <a:extLst>
                    <a:ext uri="{9D8B030D-6E8A-4147-A177-3AD203B41FA5}">
                      <a16:colId xmlns:a16="http://schemas.microsoft.com/office/drawing/2014/main" val="20024"/>
                    </a:ext>
                  </a:extLst>
                </a:gridCol>
              </a:tblGrid>
              <a:tr h="687744">
                <a:tc gridSpan="25">
                  <a:txBody>
                    <a:bodyPr/>
                    <a:lstStyle/>
                    <a:p>
                      <a:pPr defTabSz="914400">
                        <a:defRPr sz="2000" b="1">
                          <a:latin typeface="Helvetica"/>
                          <a:ea typeface="Helvetica"/>
                          <a:cs typeface="Helvetica"/>
                          <a:sym typeface="Helvetica"/>
                        </a:defRPr>
                      </a:pPr>
                      <a:r>
                        <a:t>Commerce Country Chart</a:t>
                      </a:r>
                    </a:p>
                    <a:p>
                      <a:pPr defTabSz="914400">
                        <a:lnSpc>
                          <a:spcPct val="80000"/>
                        </a:lnSpc>
                        <a:defRPr sz="1600" b="1">
                          <a:latin typeface="Helvetica"/>
                          <a:ea typeface="Helvetica"/>
                          <a:cs typeface="Helvetica"/>
                          <a:sym typeface="Helvetica"/>
                        </a:defRPr>
                      </a:pPr>
                      <a:r>
                        <a:t>Reasons for Control</a:t>
                      </a: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9096">
                <a:tc>
                  <a:txBody>
                    <a:bodyPr/>
                    <a:lstStyle/>
                    <a:p>
                      <a:pPr defTabSz="914400">
                        <a:lnSpc>
                          <a:spcPct val="80000"/>
                        </a:lnSpc>
                        <a:defRPr sz="20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12700">
                      <a:solidFill>
                        <a:srgbClr val="3797C6"/>
                      </a:solidFill>
                      <a:miter lim="400000"/>
                    </a:lnR>
                    <a:lnT w="0">
                      <a:solidFill>
                        <a:srgbClr val="000000"/>
                      </a:solidFill>
                      <a:custDash/>
                      <a:miter lim="0"/>
                    </a:lnT>
                    <a:lnB w="0">
                      <a:solidFill>
                        <a:srgbClr val="000000"/>
                      </a:solidFill>
                      <a:custDash/>
                      <a:miter lim="0"/>
                    </a:lnB>
                    <a:noFill/>
                  </a:tcPr>
                </a:tc>
                <a:tc gridSpan="3">
                  <a:txBody>
                    <a:bodyPr/>
                    <a:lstStyle/>
                    <a:p>
                      <a:pPr defTabSz="914400">
                        <a:lnSpc>
                          <a:spcPct val="80000"/>
                        </a:lnSpc>
                      </a:pPr>
                      <a:r>
                        <a:rPr sz="1200" b="1">
                          <a:latin typeface="Helvetica"/>
                          <a:ea typeface="Helvetica"/>
                          <a:cs typeface="Helvetica"/>
                          <a:sym typeface="Helvetica"/>
                        </a:rPr>
                        <a:t>Chemical &amp; Biological
Weapons</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Nuclear
Nonproliferation
</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National Security</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Missile
Tech</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Regional Stability</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Firearms
Convention</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3">
                  <a:txBody>
                    <a:bodyPr/>
                    <a:lstStyle/>
                    <a:p>
                      <a:pPr defTabSz="914400">
                        <a:lnSpc>
                          <a:spcPct val="80000"/>
                        </a:lnSpc>
                      </a:pPr>
                      <a:r>
                        <a:rPr sz="1200" b="1">
                          <a:latin typeface="Helvetica"/>
                          <a:ea typeface="Helvetica"/>
                          <a:cs typeface="Helvetica"/>
                          <a:sym typeface="Helvetica"/>
                        </a:rPr>
                        <a:t>Crime Control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Anti-
Terrorism</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extLst>
                  <a:ext uri="{0D108BD9-81ED-4DB2-BD59-A6C34878D82A}">
                    <a16:rowId xmlns:a16="http://schemas.microsoft.com/office/drawing/2014/main" val="10001"/>
                  </a:ext>
                </a:extLst>
              </a:tr>
              <a:tr h="398043">
                <a:tc>
                  <a:txBody>
                    <a:bodyPr/>
                    <a:lstStyle/>
                    <a:p>
                      <a:pPr defTabSz="914400">
                        <a:lnSpc>
                          <a:spcPct val="80000"/>
                        </a:lnSpc>
                        <a:defRPr sz="20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0">
                      <a:solidFill>
                        <a:srgbClr val="000000"/>
                      </a:solidFill>
                      <a:custDash/>
                      <a:miter lim="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CB
1</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CB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CB
3</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NP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NP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NS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NS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MT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RS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RS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FC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CC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CC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CC
3</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AT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AT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2"/>
                  </a:ext>
                </a:extLst>
              </a:tr>
              <a:tr h="374826">
                <a:tc>
                  <a:txBody>
                    <a:bodyPr/>
                    <a:lstStyle/>
                    <a:p>
                      <a:pPr algn="l" defTabSz="914400"/>
                      <a:r>
                        <a:rPr b="1">
                          <a:latin typeface="Helvetica"/>
                          <a:ea typeface="Helvetica"/>
                          <a:cs typeface="Helvetica"/>
                          <a:sym typeface="Helvetica"/>
                        </a:rPr>
                        <a:t>Canada</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3"/>
                  </a:ext>
                </a:extLst>
              </a:tr>
              <a:tr h="372438">
                <a:tc>
                  <a:txBody>
                    <a:bodyPr/>
                    <a:lstStyle/>
                    <a:p>
                      <a:pPr algn="l" defTabSz="914400">
                        <a:defRPr b="1">
                          <a:latin typeface="Helvetica"/>
                          <a:ea typeface="Helvetica"/>
                          <a:cs typeface="Helvetica"/>
                          <a:sym typeface="Helvetica"/>
                        </a:defRPr>
                      </a:pPr>
                      <a:r>
                        <a:t>Australia </a:t>
                      </a:r>
                      <a:r>
                        <a:rPr baseline="31999"/>
                        <a:t>3</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4"/>
                  </a:ext>
                </a:extLst>
              </a:tr>
              <a:tr h="372438">
                <a:tc>
                  <a:txBody>
                    <a:bodyPr/>
                    <a:lstStyle/>
                    <a:p>
                      <a:pPr algn="l" defTabSz="914400"/>
                      <a:r>
                        <a:rPr b="1">
                          <a:latin typeface="Helvetica"/>
                          <a:ea typeface="Helvetica"/>
                          <a:cs typeface="Helvetica"/>
                          <a:sym typeface="Helvetica"/>
                        </a:rPr>
                        <a:t>Israel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5"/>
                  </a:ext>
                </a:extLst>
              </a:tr>
              <a:tr h="372438">
                <a:tc>
                  <a:txBody>
                    <a:bodyPr/>
                    <a:lstStyle/>
                    <a:p>
                      <a:pPr algn="l" defTabSz="914400">
                        <a:defRPr b="1">
                          <a:latin typeface="Helvetica"/>
                          <a:ea typeface="Helvetica"/>
                          <a:cs typeface="Helvetica"/>
                          <a:sym typeface="Helvetica"/>
                        </a:defRPr>
                      </a:pPr>
                      <a:r>
                        <a:t>Ireland </a:t>
                      </a:r>
                      <a:r>
                        <a:rPr baseline="31999"/>
                        <a:t>3,4</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6"/>
                  </a:ext>
                </a:extLst>
              </a:tr>
              <a:tr h="372438">
                <a:tc>
                  <a:txBody>
                    <a:bodyPr/>
                    <a:lstStyle/>
                    <a:p>
                      <a:pPr algn="l" defTabSz="914400"/>
                      <a:r>
                        <a:rPr b="1">
                          <a:latin typeface="Helvetica"/>
                          <a:ea typeface="Helvetica"/>
                          <a:cs typeface="Helvetica"/>
                          <a:sym typeface="Helvetica"/>
                        </a:rPr>
                        <a:t>Jordan</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7"/>
                  </a:ext>
                </a:extLst>
              </a:tr>
              <a:tr h="372438">
                <a:tc>
                  <a:txBody>
                    <a:bodyPr/>
                    <a:lstStyle/>
                    <a:p>
                      <a:pPr algn="l" defTabSz="914400"/>
                      <a:r>
                        <a:rPr b="1">
                          <a:latin typeface="Helvetica"/>
                          <a:ea typeface="Helvetica"/>
                          <a:cs typeface="Helvetica"/>
                          <a:sym typeface="Helvetica"/>
                        </a:rPr>
                        <a:t>China</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8"/>
                  </a:ext>
                </a:extLst>
              </a:tr>
              <a:tr h="372438">
                <a:tc>
                  <a:txBody>
                    <a:bodyPr/>
                    <a:lstStyle/>
                    <a:p>
                      <a:pPr algn="l" defTabSz="914400"/>
                      <a:r>
                        <a:rPr b="1">
                          <a:latin typeface="Helvetica"/>
                          <a:ea typeface="Helvetica"/>
                          <a:cs typeface="Helvetica"/>
                          <a:sym typeface="Helvetica"/>
                        </a:rPr>
                        <a:t>Bangladesh</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sz="1500"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sz="1500"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extLst>
                  <a:ext uri="{0D108BD9-81ED-4DB2-BD59-A6C34878D82A}">
                    <a16:rowId xmlns:a16="http://schemas.microsoft.com/office/drawing/2014/main" val="10009"/>
                  </a:ext>
                </a:extLst>
              </a:tr>
              <a:tr h="334338">
                <a:tc gridSpan="25">
                  <a:txBody>
                    <a:bodyPr/>
                    <a:lstStyle/>
                    <a:p>
                      <a:pPr algn="l" defTabSz="914400">
                        <a:lnSpc>
                          <a:spcPct val="90000"/>
                        </a:lnSpc>
                      </a:pPr>
                      <a:r>
                        <a:rPr sz="800" b="1">
                          <a:latin typeface="Helvetica"/>
                          <a:ea typeface="Helvetica"/>
                          <a:cs typeface="Helvetica"/>
                          <a:sym typeface="Helvetica"/>
                        </a:rPr>
                        <a:t>     3   See § 742.6(a)(3) for special provisions that apply to “military commodities”  that are subject to ECCN 0A919.
     4   See § 742.6(a)(2) and (4)(ii) regarding special provisions for exports and reexports of certain thermal imaging cameras to these countries.</a:t>
                      </a:r>
                    </a:p>
                  </a:txBody>
                  <a:tcPr marL="50800" marR="50800" marT="50800" marB="50800" horzOverflow="overflow">
                    <a:lnL w="12700">
                      <a:solidFill>
                        <a:srgbClr val="3797C6"/>
                      </a:solidFill>
                      <a:miter lim="400000"/>
                    </a:lnL>
                    <a:lnR w="12700">
                      <a:solidFill>
                        <a:srgbClr val="3797C6"/>
                      </a:solidFill>
                      <a:miter lim="400000"/>
                    </a:lnR>
                    <a:lnB w="6350">
                      <a:solidFill>
                        <a:schemeClr val="accent1">
                          <a:hueOff val="47394"/>
                          <a:satOff val="-25753"/>
                          <a:lumOff val="-7544"/>
                        </a:schemeClr>
                      </a:solidFill>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302" name="July 22, 2019"/>
          <p:cNvSpPr txBox="1"/>
          <p:nvPr/>
        </p:nvSpPr>
        <p:spPr>
          <a:xfrm>
            <a:off x="505459" y="9499600"/>
            <a:ext cx="2921001" cy="292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l"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July 22, 2019</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8"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ountry Chart">
    <p:spTree>
      <p:nvGrpSpPr>
        <p:cNvPr id="1" name=""/>
        <p:cNvGrpSpPr/>
        <p:nvPr/>
      </p:nvGrpSpPr>
      <p:grpSpPr>
        <a:xfrm>
          <a:off x="0" y="0"/>
          <a:ext cx="0" cy="0"/>
          <a:chOff x="0" y="0"/>
          <a:chExt cx="0" cy="0"/>
        </a:xfrm>
      </p:grpSpPr>
      <p:sp>
        <p:nvSpPr>
          <p:cNvPr id="45" name="Shape"/>
          <p:cNvSpPr/>
          <p:nvPr/>
        </p:nvSpPr>
        <p:spPr>
          <a:xfrm rot="10800000" flipH="1">
            <a:off x="9678987" y="1660525"/>
            <a:ext cx="3327401" cy="304800"/>
          </a:xfrm>
          <a:custGeom>
            <a:avLst/>
            <a:gdLst/>
            <a:ahLst/>
            <a:cxnLst>
              <a:cxn ang="0">
                <a:pos x="wd2" y="hd2"/>
              </a:cxn>
              <a:cxn ang="5400000">
                <a:pos x="wd2" y="hd2"/>
              </a:cxn>
              <a:cxn ang="10800000">
                <a:pos x="wd2" y="hd2"/>
              </a:cxn>
              <a:cxn ang="16200000">
                <a:pos x="wd2" y="hd2"/>
              </a:cxn>
            </a:cxnLst>
            <a:rect l="0" t="0" r="r" b="b"/>
            <a:pathLst>
              <a:path w="21600" h="21600" extrusionOk="0">
                <a:moveTo>
                  <a:pt x="1770" y="0"/>
                </a:moveTo>
                <a:lnTo>
                  <a:pt x="21600" y="0"/>
                </a:lnTo>
                <a:lnTo>
                  <a:pt x="21600" y="21600"/>
                </a:lnTo>
                <a:lnTo>
                  <a:pt x="499" y="21600"/>
                </a:lnTo>
                <a:lnTo>
                  <a:pt x="0" y="21600"/>
                </a:lnTo>
                <a:lnTo>
                  <a:pt x="318" y="21600"/>
                </a:lnTo>
                <a:lnTo>
                  <a:pt x="1770" y="0"/>
                </a:lnTo>
                <a:close/>
              </a:path>
            </a:pathLst>
          </a:custGeom>
          <a:solidFill>
            <a:srgbClr val="4C73B9"/>
          </a:solidFill>
          <a:ln w="12700"/>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pic>
        <p:nvPicPr>
          <p:cNvPr id="46" name="droppedImage.pdf" descr="droppedImage.pdf"/>
          <p:cNvPicPr>
            <a:picLocks noChangeAspect="1"/>
          </p:cNvPicPr>
          <p:nvPr/>
        </p:nvPicPr>
        <p:blipFill>
          <a:blip r:embed="rId2"/>
          <a:stretch>
            <a:fillRect/>
          </a:stretch>
        </p:blipFill>
        <p:spPr>
          <a:xfrm>
            <a:off x="-26352" y="-7771"/>
            <a:ext cx="13057504" cy="1671362"/>
          </a:xfrm>
          <a:prstGeom prst="rect">
            <a:avLst/>
          </a:prstGeom>
          <a:ln w="12700">
            <a:miter lim="400000"/>
          </a:ln>
        </p:spPr>
      </p:pic>
      <p:sp>
        <p:nvSpPr>
          <p:cNvPr id="47" name="Rectangle"/>
          <p:cNvSpPr/>
          <p:nvPr/>
        </p:nvSpPr>
        <p:spPr>
          <a:xfrm>
            <a:off x="-25400" y="9512300"/>
            <a:ext cx="13068300" cy="266700"/>
          </a:xfrm>
          <a:prstGeom prst="rect">
            <a:avLst/>
          </a:prstGeom>
          <a:solidFill>
            <a:srgbClr val="4C73B9"/>
          </a:solidFill>
          <a:ln w="12700">
            <a:miter lim="400000"/>
          </a:ln>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sp>
        <p:nvSpPr>
          <p:cNvPr id="48" name="Exports International proprietary"/>
          <p:cNvSpPr txBox="1"/>
          <p:nvPr/>
        </p:nvSpPr>
        <p:spPr>
          <a:xfrm>
            <a:off x="8578850" y="9504362"/>
            <a:ext cx="3708400" cy="29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r"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Exports International proprietary</a:t>
            </a:r>
          </a:p>
        </p:txBody>
      </p:sp>
      <p:sp>
        <p:nvSpPr>
          <p:cNvPr id="49" name="Line"/>
          <p:cNvSpPr/>
          <p:nvPr/>
        </p:nvSpPr>
        <p:spPr>
          <a:xfrm>
            <a:off x="12338050" y="9537700"/>
            <a:ext cx="1588" cy="215900"/>
          </a:xfrm>
          <a:prstGeom prst="line">
            <a:avLst/>
          </a:prstGeom>
          <a:ln w="12700">
            <a:solidFill>
              <a:srgbClr val="FFFFFF"/>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50" name="exportsInternational"/>
          <p:cNvSpPr txBox="1"/>
          <p:nvPr/>
        </p:nvSpPr>
        <p:spPr>
          <a:xfrm>
            <a:off x="9193616" y="452387"/>
            <a:ext cx="3486728"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defRPr sz="1800">
                <a:latin typeface="Times New Roman"/>
                <a:ea typeface="Times New Roman"/>
                <a:cs typeface="Times New Roman"/>
                <a:sym typeface="Times New Roman"/>
              </a:defRPr>
            </a:pPr>
            <a:r>
              <a:rPr sz="3100">
                <a:solidFill>
                  <a:srgbClr val="0433FF"/>
                </a:solidFill>
                <a:latin typeface="Impact"/>
                <a:ea typeface="Impact"/>
                <a:cs typeface="Impact"/>
                <a:sym typeface="Impact"/>
              </a:rPr>
              <a:t>exports</a:t>
            </a:r>
            <a:r>
              <a:rPr sz="3500">
                <a:latin typeface="Impact"/>
                <a:ea typeface="Impact"/>
                <a:cs typeface="Impact"/>
                <a:sym typeface="Impact"/>
              </a:rPr>
              <a:t>I</a:t>
            </a:r>
            <a:r>
              <a:rPr sz="3100">
                <a:latin typeface="Impact"/>
                <a:ea typeface="Impact"/>
                <a:cs typeface="Impact"/>
                <a:sym typeface="Impact"/>
              </a:rPr>
              <a:t>nternational</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2" name="Title Text"/>
          <p:cNvSpPr txBox="1">
            <a:spLocks noGrp="1"/>
          </p:cNvSpPr>
          <p:nvPr>
            <p:ph type="title"/>
          </p:nvPr>
        </p:nvSpPr>
        <p:spPr>
          <a:xfrm>
            <a:off x="292100" y="54081"/>
            <a:ext cx="12477091" cy="1547657"/>
          </a:xfrm>
          <a:prstGeom prst="rect">
            <a:avLst/>
          </a:prstGeom>
        </p:spPr>
        <p:txBody>
          <a:bodyPr/>
          <a:lstStyle/>
          <a:p>
            <a:r>
              <a:t>Title Text</a:t>
            </a:r>
          </a:p>
        </p:txBody>
      </p:sp>
      <p:graphicFrame>
        <p:nvGraphicFramePr>
          <p:cNvPr id="53" name="Table"/>
          <p:cNvGraphicFramePr/>
          <p:nvPr/>
        </p:nvGraphicFramePr>
        <p:xfrm>
          <a:off x="461738" y="1707551"/>
          <a:ext cx="12137813" cy="4418681"/>
        </p:xfrm>
        <a:graphic>
          <a:graphicData uri="http://schemas.openxmlformats.org/drawingml/2006/table">
            <a:tbl>
              <a:tblPr lastRow="1" bandRow="1">
                <a:tableStyleId>{4C3C2611-4C71-4FC5-86AE-919BDF0F9419}</a:tableStyleId>
              </a:tblPr>
              <a:tblGrid>
                <a:gridCol w="2042303">
                  <a:extLst>
                    <a:ext uri="{9D8B030D-6E8A-4147-A177-3AD203B41FA5}">
                      <a16:colId xmlns:a16="http://schemas.microsoft.com/office/drawing/2014/main" val="20000"/>
                    </a:ext>
                  </a:extLst>
                </a:gridCol>
                <a:gridCol w="127000">
                  <a:extLst>
                    <a:ext uri="{9D8B030D-6E8A-4147-A177-3AD203B41FA5}">
                      <a16:colId xmlns:a16="http://schemas.microsoft.com/office/drawing/2014/main" val="20001"/>
                    </a:ext>
                  </a:extLst>
                </a:gridCol>
                <a:gridCol w="572078">
                  <a:extLst>
                    <a:ext uri="{9D8B030D-6E8A-4147-A177-3AD203B41FA5}">
                      <a16:colId xmlns:a16="http://schemas.microsoft.com/office/drawing/2014/main" val="20002"/>
                    </a:ext>
                  </a:extLst>
                </a:gridCol>
                <a:gridCol w="572078">
                  <a:extLst>
                    <a:ext uri="{9D8B030D-6E8A-4147-A177-3AD203B41FA5}">
                      <a16:colId xmlns:a16="http://schemas.microsoft.com/office/drawing/2014/main" val="20003"/>
                    </a:ext>
                  </a:extLst>
                </a:gridCol>
                <a:gridCol w="57207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660978">
                  <a:extLst>
                    <a:ext uri="{9D8B030D-6E8A-4147-A177-3AD203B41FA5}">
                      <a16:colId xmlns:a16="http://schemas.microsoft.com/office/drawing/2014/main" val="20006"/>
                    </a:ext>
                  </a:extLst>
                </a:gridCol>
                <a:gridCol w="660978">
                  <a:extLst>
                    <a:ext uri="{9D8B030D-6E8A-4147-A177-3AD203B41FA5}">
                      <a16:colId xmlns:a16="http://schemas.microsoft.com/office/drawing/2014/main" val="20007"/>
                    </a:ext>
                  </a:extLst>
                </a:gridCol>
                <a:gridCol w="127000">
                  <a:extLst>
                    <a:ext uri="{9D8B030D-6E8A-4147-A177-3AD203B41FA5}">
                      <a16:colId xmlns:a16="http://schemas.microsoft.com/office/drawing/2014/main" val="20008"/>
                    </a:ext>
                  </a:extLst>
                </a:gridCol>
                <a:gridCol w="508578">
                  <a:extLst>
                    <a:ext uri="{9D8B030D-6E8A-4147-A177-3AD203B41FA5}">
                      <a16:colId xmlns:a16="http://schemas.microsoft.com/office/drawing/2014/main" val="20009"/>
                    </a:ext>
                  </a:extLst>
                </a:gridCol>
                <a:gridCol w="508578">
                  <a:extLst>
                    <a:ext uri="{9D8B030D-6E8A-4147-A177-3AD203B41FA5}">
                      <a16:colId xmlns:a16="http://schemas.microsoft.com/office/drawing/2014/main" val="20010"/>
                    </a:ext>
                  </a:extLst>
                </a:gridCol>
                <a:gridCol w="127000">
                  <a:extLst>
                    <a:ext uri="{9D8B030D-6E8A-4147-A177-3AD203B41FA5}">
                      <a16:colId xmlns:a16="http://schemas.microsoft.com/office/drawing/2014/main" val="20011"/>
                    </a:ext>
                  </a:extLst>
                </a:gridCol>
                <a:gridCol w="626301">
                  <a:extLst>
                    <a:ext uri="{9D8B030D-6E8A-4147-A177-3AD203B41FA5}">
                      <a16:colId xmlns:a16="http://schemas.microsoft.com/office/drawing/2014/main" val="20012"/>
                    </a:ext>
                  </a:extLst>
                </a:gridCol>
                <a:gridCol w="127000">
                  <a:extLst>
                    <a:ext uri="{9D8B030D-6E8A-4147-A177-3AD203B41FA5}">
                      <a16:colId xmlns:a16="http://schemas.microsoft.com/office/drawing/2014/main" val="20013"/>
                    </a:ext>
                  </a:extLst>
                </a:gridCol>
                <a:gridCol w="495878">
                  <a:extLst>
                    <a:ext uri="{9D8B030D-6E8A-4147-A177-3AD203B41FA5}">
                      <a16:colId xmlns:a16="http://schemas.microsoft.com/office/drawing/2014/main" val="20014"/>
                    </a:ext>
                  </a:extLst>
                </a:gridCol>
                <a:gridCol w="495878">
                  <a:extLst>
                    <a:ext uri="{9D8B030D-6E8A-4147-A177-3AD203B41FA5}">
                      <a16:colId xmlns:a16="http://schemas.microsoft.com/office/drawing/2014/main" val="20015"/>
                    </a:ext>
                  </a:extLst>
                </a:gridCol>
                <a:gridCol w="127000">
                  <a:extLst>
                    <a:ext uri="{9D8B030D-6E8A-4147-A177-3AD203B41FA5}">
                      <a16:colId xmlns:a16="http://schemas.microsoft.com/office/drawing/2014/main" val="20016"/>
                    </a:ext>
                  </a:extLst>
                </a:gridCol>
                <a:gridCol w="964803">
                  <a:extLst>
                    <a:ext uri="{9D8B030D-6E8A-4147-A177-3AD203B41FA5}">
                      <a16:colId xmlns:a16="http://schemas.microsoft.com/office/drawing/2014/main" val="20017"/>
                    </a:ext>
                  </a:extLst>
                </a:gridCol>
                <a:gridCol w="127000">
                  <a:extLst>
                    <a:ext uri="{9D8B030D-6E8A-4147-A177-3AD203B41FA5}">
                      <a16:colId xmlns:a16="http://schemas.microsoft.com/office/drawing/2014/main" val="20018"/>
                    </a:ext>
                  </a:extLst>
                </a:gridCol>
                <a:gridCol w="508578">
                  <a:extLst>
                    <a:ext uri="{9D8B030D-6E8A-4147-A177-3AD203B41FA5}">
                      <a16:colId xmlns:a16="http://schemas.microsoft.com/office/drawing/2014/main" val="20019"/>
                    </a:ext>
                  </a:extLst>
                </a:gridCol>
                <a:gridCol w="508578">
                  <a:extLst>
                    <a:ext uri="{9D8B030D-6E8A-4147-A177-3AD203B41FA5}">
                      <a16:colId xmlns:a16="http://schemas.microsoft.com/office/drawing/2014/main" val="20020"/>
                    </a:ext>
                  </a:extLst>
                </a:gridCol>
                <a:gridCol w="508578">
                  <a:extLst>
                    <a:ext uri="{9D8B030D-6E8A-4147-A177-3AD203B41FA5}">
                      <a16:colId xmlns:a16="http://schemas.microsoft.com/office/drawing/2014/main" val="20021"/>
                    </a:ext>
                  </a:extLst>
                </a:gridCol>
                <a:gridCol w="127000">
                  <a:extLst>
                    <a:ext uri="{9D8B030D-6E8A-4147-A177-3AD203B41FA5}">
                      <a16:colId xmlns:a16="http://schemas.microsoft.com/office/drawing/2014/main" val="20022"/>
                    </a:ext>
                  </a:extLst>
                </a:gridCol>
                <a:gridCol w="508578">
                  <a:extLst>
                    <a:ext uri="{9D8B030D-6E8A-4147-A177-3AD203B41FA5}">
                      <a16:colId xmlns:a16="http://schemas.microsoft.com/office/drawing/2014/main" val="20023"/>
                    </a:ext>
                  </a:extLst>
                </a:gridCol>
                <a:gridCol w="508578">
                  <a:extLst>
                    <a:ext uri="{9D8B030D-6E8A-4147-A177-3AD203B41FA5}">
                      <a16:colId xmlns:a16="http://schemas.microsoft.com/office/drawing/2014/main" val="20024"/>
                    </a:ext>
                  </a:extLst>
                </a:gridCol>
              </a:tblGrid>
              <a:tr h="687744">
                <a:tc gridSpan="25">
                  <a:txBody>
                    <a:bodyPr/>
                    <a:lstStyle/>
                    <a:p>
                      <a:pPr defTabSz="914400">
                        <a:defRPr sz="2000" b="1">
                          <a:latin typeface="Helvetica"/>
                          <a:ea typeface="Helvetica"/>
                          <a:cs typeface="Helvetica"/>
                          <a:sym typeface="Helvetica"/>
                        </a:defRPr>
                      </a:pPr>
                      <a:r>
                        <a:t>Commerce Country Chart</a:t>
                      </a:r>
                    </a:p>
                    <a:p>
                      <a:pPr defTabSz="914400">
                        <a:lnSpc>
                          <a:spcPct val="80000"/>
                        </a:lnSpc>
                        <a:defRPr sz="1600" b="1">
                          <a:latin typeface="Helvetica"/>
                          <a:ea typeface="Helvetica"/>
                          <a:cs typeface="Helvetica"/>
                          <a:sym typeface="Helvetica"/>
                        </a:defRPr>
                      </a:pPr>
                      <a:r>
                        <a:t>Reasons for Control</a:t>
                      </a: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9096">
                <a:tc>
                  <a:txBody>
                    <a:bodyPr/>
                    <a:lstStyle/>
                    <a:p>
                      <a:pPr defTabSz="914400">
                        <a:lnSpc>
                          <a:spcPct val="80000"/>
                        </a:lnSpc>
                        <a:defRPr sz="20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12700">
                      <a:solidFill>
                        <a:srgbClr val="3797C6"/>
                      </a:solidFill>
                      <a:miter lim="400000"/>
                    </a:lnR>
                    <a:lnT w="0">
                      <a:solidFill>
                        <a:srgbClr val="000000"/>
                      </a:solidFill>
                      <a:custDash/>
                      <a:miter lim="0"/>
                    </a:lnT>
                    <a:lnB w="0">
                      <a:solidFill>
                        <a:srgbClr val="000000"/>
                      </a:solidFill>
                      <a:custDash/>
                      <a:miter lim="0"/>
                    </a:lnB>
                    <a:noFill/>
                  </a:tcPr>
                </a:tc>
                <a:tc gridSpan="3">
                  <a:txBody>
                    <a:bodyPr/>
                    <a:lstStyle/>
                    <a:p>
                      <a:pPr defTabSz="914400">
                        <a:lnSpc>
                          <a:spcPct val="80000"/>
                        </a:lnSpc>
                      </a:pPr>
                      <a:r>
                        <a:rPr sz="1200" b="1">
                          <a:latin typeface="Helvetica"/>
                          <a:ea typeface="Helvetica"/>
                          <a:cs typeface="Helvetica"/>
                          <a:sym typeface="Helvetica"/>
                        </a:rPr>
                        <a:t>Chemical &amp; Biological
Weapons</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Nuclear
Nonproliferation
</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National Security</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Missile
Tech</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Regional Stability</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Firearms
Convention</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3">
                  <a:txBody>
                    <a:bodyPr/>
                    <a:lstStyle/>
                    <a:p>
                      <a:pPr defTabSz="914400">
                        <a:lnSpc>
                          <a:spcPct val="80000"/>
                        </a:lnSpc>
                      </a:pPr>
                      <a:r>
                        <a:rPr sz="1200" b="1">
                          <a:latin typeface="Helvetica"/>
                          <a:ea typeface="Helvetica"/>
                          <a:cs typeface="Helvetica"/>
                          <a:sym typeface="Helvetica"/>
                        </a:rPr>
                        <a:t>Crime Control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Anti-
Terrorism</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extLst>
                  <a:ext uri="{0D108BD9-81ED-4DB2-BD59-A6C34878D82A}">
                    <a16:rowId xmlns:a16="http://schemas.microsoft.com/office/drawing/2014/main" val="10001"/>
                  </a:ext>
                </a:extLst>
              </a:tr>
              <a:tr h="398043">
                <a:tc>
                  <a:txBody>
                    <a:bodyPr/>
                    <a:lstStyle/>
                    <a:p>
                      <a:pPr defTabSz="914400">
                        <a:lnSpc>
                          <a:spcPct val="80000"/>
                        </a:lnSpc>
                        <a:defRPr sz="20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0">
                      <a:solidFill>
                        <a:srgbClr val="000000"/>
                      </a:solidFill>
                      <a:custDash/>
                      <a:miter lim="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CB
1</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CB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CB
3</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NP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NP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NS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NS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MT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RS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RS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FC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CC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CC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CC
3</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AT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AT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2"/>
                  </a:ext>
                </a:extLst>
              </a:tr>
              <a:tr h="374826">
                <a:tc>
                  <a:txBody>
                    <a:bodyPr/>
                    <a:lstStyle/>
                    <a:p>
                      <a:pPr algn="l" defTabSz="914400"/>
                      <a:r>
                        <a:rPr b="1">
                          <a:latin typeface="Helvetica"/>
                          <a:ea typeface="Helvetica"/>
                          <a:cs typeface="Helvetica"/>
                          <a:sym typeface="Helvetica"/>
                        </a:rPr>
                        <a:t>Canada</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3"/>
                  </a:ext>
                </a:extLst>
              </a:tr>
              <a:tr h="372438">
                <a:tc>
                  <a:txBody>
                    <a:bodyPr/>
                    <a:lstStyle/>
                    <a:p>
                      <a:pPr algn="l" defTabSz="914400">
                        <a:defRPr b="1">
                          <a:latin typeface="Helvetica"/>
                          <a:ea typeface="Helvetica"/>
                          <a:cs typeface="Helvetica"/>
                          <a:sym typeface="Helvetica"/>
                        </a:defRPr>
                      </a:pPr>
                      <a:r>
                        <a:t>Australia </a:t>
                      </a:r>
                      <a:r>
                        <a:rPr baseline="31999"/>
                        <a:t>3</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4"/>
                  </a:ext>
                </a:extLst>
              </a:tr>
              <a:tr h="372438">
                <a:tc>
                  <a:txBody>
                    <a:bodyPr/>
                    <a:lstStyle/>
                    <a:p>
                      <a:pPr algn="l" defTabSz="914400"/>
                      <a:r>
                        <a:rPr b="1">
                          <a:latin typeface="Helvetica"/>
                          <a:ea typeface="Helvetica"/>
                          <a:cs typeface="Helvetica"/>
                          <a:sym typeface="Helvetica"/>
                        </a:rPr>
                        <a:t>Israel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5"/>
                  </a:ext>
                </a:extLst>
              </a:tr>
              <a:tr h="372438">
                <a:tc>
                  <a:txBody>
                    <a:bodyPr/>
                    <a:lstStyle/>
                    <a:p>
                      <a:pPr algn="l" defTabSz="914400">
                        <a:defRPr b="1">
                          <a:latin typeface="Helvetica"/>
                          <a:ea typeface="Helvetica"/>
                          <a:cs typeface="Helvetica"/>
                          <a:sym typeface="Helvetica"/>
                        </a:defRPr>
                      </a:pPr>
                      <a:r>
                        <a:t>Ireland </a:t>
                      </a:r>
                      <a:r>
                        <a:rPr baseline="31999"/>
                        <a:t>3,4</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6"/>
                  </a:ext>
                </a:extLst>
              </a:tr>
              <a:tr h="372438">
                <a:tc>
                  <a:txBody>
                    <a:bodyPr/>
                    <a:lstStyle/>
                    <a:p>
                      <a:pPr algn="l" defTabSz="914400"/>
                      <a:r>
                        <a:rPr b="1">
                          <a:latin typeface="Helvetica"/>
                          <a:ea typeface="Helvetica"/>
                          <a:cs typeface="Helvetica"/>
                          <a:sym typeface="Helvetica"/>
                        </a:rPr>
                        <a:t>Morocco</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7"/>
                  </a:ext>
                </a:extLst>
              </a:tr>
              <a:tr h="372438">
                <a:tc>
                  <a:txBody>
                    <a:bodyPr/>
                    <a:lstStyle/>
                    <a:p>
                      <a:pPr algn="l" defTabSz="914400"/>
                      <a:r>
                        <a:rPr b="1">
                          <a:latin typeface="Helvetica"/>
                          <a:ea typeface="Helvetica"/>
                          <a:cs typeface="Helvetica"/>
                          <a:sym typeface="Helvetica"/>
                        </a:rPr>
                        <a:t>China</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8"/>
                  </a:ext>
                </a:extLst>
              </a:tr>
              <a:tr h="372438">
                <a:tc>
                  <a:txBody>
                    <a:bodyPr/>
                    <a:lstStyle/>
                    <a:p>
                      <a:pPr algn="l" defTabSz="914400"/>
                      <a:r>
                        <a:rPr b="1">
                          <a:latin typeface="Helvetica"/>
                          <a:ea typeface="Helvetica"/>
                          <a:cs typeface="Helvetica"/>
                          <a:sym typeface="Helvetica"/>
                        </a:rPr>
                        <a:t>Bangladesh</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sz="1500"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sz="1500"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extLst>
                  <a:ext uri="{0D108BD9-81ED-4DB2-BD59-A6C34878D82A}">
                    <a16:rowId xmlns:a16="http://schemas.microsoft.com/office/drawing/2014/main" val="10009"/>
                  </a:ext>
                </a:extLst>
              </a:tr>
              <a:tr h="334338">
                <a:tc gridSpan="25">
                  <a:txBody>
                    <a:bodyPr/>
                    <a:lstStyle/>
                    <a:p>
                      <a:pPr algn="l" defTabSz="914400">
                        <a:lnSpc>
                          <a:spcPct val="90000"/>
                        </a:lnSpc>
                      </a:pPr>
                      <a:r>
                        <a:rPr sz="800" b="1">
                          <a:latin typeface="Helvetica"/>
                          <a:ea typeface="Helvetica"/>
                          <a:cs typeface="Helvetica"/>
                          <a:sym typeface="Helvetica"/>
                        </a:rPr>
                        <a:t>     3   See § 742.6(a)(3) for special provisions that apply to “military commodities”  that are subject to ECCN 0A919.
     4   See § 742.6(a)(2) and (4)(ii) regarding special provisions for exports and reexports of certain thermal imaging cameras to these countries.</a:t>
                      </a:r>
                    </a:p>
                  </a:txBody>
                  <a:tcPr marL="50800" marR="50800" marT="50800" marB="50800" horzOverflow="overflow">
                    <a:lnL w="12700">
                      <a:solidFill>
                        <a:srgbClr val="3797C6"/>
                      </a:solidFill>
                      <a:miter lim="400000"/>
                    </a:lnL>
                    <a:lnR w="12700">
                      <a:solidFill>
                        <a:srgbClr val="3797C6"/>
                      </a:solidFill>
                      <a:miter lim="400000"/>
                    </a:lnR>
                    <a:lnB w="6350">
                      <a:solidFill>
                        <a:schemeClr val="accent1">
                          <a:hueOff val="47394"/>
                          <a:satOff val="-25753"/>
                          <a:lumOff val="-7544"/>
                        </a:schemeClr>
                      </a:solidFill>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54" name="July 22, 2019"/>
          <p:cNvSpPr txBox="1"/>
          <p:nvPr/>
        </p:nvSpPr>
        <p:spPr>
          <a:xfrm>
            <a:off x="505459" y="9499600"/>
            <a:ext cx="2921001" cy="292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l"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July 22, 2019</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STATE BUZBY">
    <p:spTree>
      <p:nvGrpSpPr>
        <p:cNvPr id="1" name=""/>
        <p:cNvGrpSpPr/>
        <p:nvPr/>
      </p:nvGrpSpPr>
      <p:grpSpPr>
        <a:xfrm>
          <a:off x="0" y="0"/>
          <a:ext cx="0" cy="0"/>
          <a:chOff x="0" y="0"/>
          <a:chExt cx="0" cy="0"/>
        </a:xfrm>
      </p:grpSpPr>
      <p:sp>
        <p:nvSpPr>
          <p:cNvPr id="61" name="Rectangle"/>
          <p:cNvSpPr/>
          <p:nvPr/>
        </p:nvSpPr>
        <p:spPr>
          <a:xfrm>
            <a:off x="-25400" y="9512300"/>
            <a:ext cx="13068300" cy="266700"/>
          </a:xfrm>
          <a:prstGeom prst="rect">
            <a:avLst/>
          </a:prstGeom>
          <a:solidFill>
            <a:srgbClr val="4C73B9"/>
          </a:solidFill>
          <a:ln w="12700">
            <a:miter lim="400000"/>
          </a:ln>
        </p:spPr>
        <p:txBody>
          <a:bodyPr lIns="50800" tIns="50800" rIns="50800" bIns="50800" anchor="ctr"/>
          <a:lstStyle/>
          <a:p>
            <a:pPr marL="40640" marR="40640" algn="l" defTabSz="914400">
              <a:defRPr sz="2400">
                <a:solidFill>
                  <a:srgbClr val="727272"/>
                </a:solidFill>
                <a:uFill>
                  <a:solidFill>
                    <a:srgbClr val="727272"/>
                  </a:solidFill>
                </a:uFill>
                <a:latin typeface="Times"/>
                <a:ea typeface="Times"/>
                <a:cs typeface="Times"/>
                <a:sym typeface="Times"/>
              </a:defRPr>
            </a:pPr>
            <a:endParaRPr/>
          </a:p>
        </p:txBody>
      </p:sp>
      <p:grpSp>
        <p:nvGrpSpPr>
          <p:cNvPr id="64" name="Group"/>
          <p:cNvGrpSpPr/>
          <p:nvPr/>
        </p:nvGrpSpPr>
        <p:grpSpPr>
          <a:xfrm>
            <a:off x="9683160" y="2167794"/>
            <a:ext cx="3327401" cy="330201"/>
            <a:chOff x="0" y="0"/>
            <a:chExt cx="3327400" cy="330200"/>
          </a:xfrm>
        </p:grpSpPr>
        <p:sp>
          <p:nvSpPr>
            <p:cNvPr id="62" name="Shape"/>
            <p:cNvSpPr/>
            <p:nvPr/>
          </p:nvSpPr>
          <p:spPr>
            <a:xfrm rot="10800000" flipH="1">
              <a:off x="0" y="22225"/>
              <a:ext cx="3327400" cy="304800"/>
            </a:xfrm>
            <a:custGeom>
              <a:avLst/>
              <a:gdLst/>
              <a:ahLst/>
              <a:cxnLst>
                <a:cxn ang="0">
                  <a:pos x="wd2" y="hd2"/>
                </a:cxn>
                <a:cxn ang="5400000">
                  <a:pos x="wd2" y="hd2"/>
                </a:cxn>
                <a:cxn ang="10800000">
                  <a:pos x="wd2" y="hd2"/>
                </a:cxn>
                <a:cxn ang="16200000">
                  <a:pos x="wd2" y="hd2"/>
                </a:cxn>
              </a:cxnLst>
              <a:rect l="0" t="0" r="r" b="b"/>
              <a:pathLst>
                <a:path w="21600" h="21600" extrusionOk="0">
                  <a:moveTo>
                    <a:pt x="1770" y="0"/>
                  </a:moveTo>
                  <a:lnTo>
                    <a:pt x="21600" y="0"/>
                  </a:lnTo>
                  <a:lnTo>
                    <a:pt x="21600" y="21600"/>
                  </a:lnTo>
                  <a:lnTo>
                    <a:pt x="499" y="21600"/>
                  </a:lnTo>
                  <a:lnTo>
                    <a:pt x="0" y="21600"/>
                  </a:lnTo>
                  <a:lnTo>
                    <a:pt x="318" y="21600"/>
                  </a:lnTo>
                  <a:lnTo>
                    <a:pt x="1770" y="0"/>
                  </a:lnTo>
                  <a:close/>
                </a:path>
              </a:pathLst>
            </a:custGeom>
            <a:solidFill>
              <a:srgbClr val="4C73B9"/>
            </a:solidFill>
            <a:ln w="12700" cap="flat">
              <a:noFill/>
              <a:round/>
            </a:ln>
            <a:effectLst/>
          </p:spPr>
          <p:txBody>
            <a:bodyPr wrap="square" lIns="50800" tIns="50800" rIns="50800" bIns="50800" numCol="1" anchor="ctr">
              <a:noAutofit/>
            </a:bodyPr>
            <a:lstStyle/>
            <a:p>
              <a:pPr marL="40640" marR="40640" algn="l" defTabSz="914400">
                <a:defRPr sz="2400">
                  <a:solidFill>
                    <a:srgbClr val="727272"/>
                  </a:solidFill>
                  <a:uFill>
                    <a:solidFill>
                      <a:srgbClr val="727272"/>
                    </a:solidFill>
                  </a:uFill>
                  <a:latin typeface="Times"/>
                  <a:ea typeface="Times"/>
                  <a:cs typeface="Times"/>
                  <a:sym typeface="Times"/>
                </a:defRPr>
              </a:pPr>
              <a:endParaRPr/>
            </a:p>
          </p:txBody>
        </p:sp>
        <p:sp>
          <p:nvSpPr>
            <p:cNvPr id="63" name="STATE DEPT SLIDES"/>
            <p:cNvSpPr txBox="1"/>
            <p:nvPr/>
          </p:nvSpPr>
          <p:spPr>
            <a:xfrm>
              <a:off x="360362" y="0"/>
              <a:ext cx="2781301" cy="330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STATE DEPT SLIDES</a:t>
              </a:r>
            </a:p>
          </p:txBody>
        </p:sp>
      </p:grpSp>
      <p:pic>
        <p:nvPicPr>
          <p:cNvPr id="65" name="droppedImage.pdf" descr="droppedImage.pdf"/>
          <p:cNvPicPr>
            <a:picLocks noChangeAspect="1"/>
          </p:cNvPicPr>
          <p:nvPr/>
        </p:nvPicPr>
        <p:blipFill>
          <a:blip r:embed="rId2"/>
          <a:stretch>
            <a:fillRect/>
          </a:stretch>
        </p:blipFill>
        <p:spPr>
          <a:xfrm>
            <a:off x="203200" y="247650"/>
            <a:ext cx="1714500" cy="1714500"/>
          </a:xfrm>
          <a:prstGeom prst="rect">
            <a:avLst/>
          </a:prstGeom>
          <a:ln w="12700"/>
        </p:spPr>
      </p:pic>
      <p:pic>
        <p:nvPicPr>
          <p:cNvPr id="66" name="header.png" descr="header.png"/>
          <p:cNvPicPr>
            <a:picLocks noChangeAspect="1"/>
          </p:cNvPicPr>
          <p:nvPr/>
        </p:nvPicPr>
        <p:blipFill>
          <a:blip r:embed="rId3"/>
          <a:stretch>
            <a:fillRect/>
          </a:stretch>
        </p:blipFill>
        <p:spPr>
          <a:xfrm>
            <a:off x="-6350" y="-9949"/>
            <a:ext cx="13017500" cy="2204298"/>
          </a:xfrm>
          <a:prstGeom prst="rect">
            <a:avLst/>
          </a:prstGeom>
          <a:ln w="12700">
            <a:miter lim="400000"/>
          </a:ln>
        </p:spPr>
      </p:pic>
      <p:sp>
        <p:nvSpPr>
          <p:cNvPr id="67" name="Title Text"/>
          <p:cNvSpPr txBox="1">
            <a:spLocks noGrp="1"/>
          </p:cNvSpPr>
          <p:nvPr>
            <p:ph type="title"/>
          </p:nvPr>
        </p:nvSpPr>
        <p:spPr>
          <a:xfrm>
            <a:off x="2512575" y="-31750"/>
            <a:ext cx="8501952" cy="2273300"/>
          </a:xfrm>
          <a:prstGeom prst="rect">
            <a:avLst/>
          </a:prstGeom>
        </p:spPr>
        <p:txBody>
          <a:bodyPr>
            <a:normAutofit/>
          </a:bodyPr>
          <a:lstStyle>
            <a:lvl1pPr marL="57799" marR="57799" defTabSz="1295400">
              <a:defRPr sz="6100">
                <a:solidFill>
                  <a:srgbClr val="FFFFFF"/>
                </a:solidFill>
                <a:uFill>
                  <a:solidFill>
                    <a:srgbClr val="000000"/>
                  </a:solidFill>
                </a:uFill>
              </a:defRPr>
            </a:lvl1pPr>
          </a:lstStyle>
          <a:p>
            <a:r>
              <a:t>Title Text</a:t>
            </a:r>
          </a:p>
        </p:txBody>
      </p:sp>
      <p:sp>
        <p:nvSpPr>
          <p:cNvPr id="68" name="From DDTC In-House Seminar - Dec 14, 2016"/>
          <p:cNvSpPr txBox="1"/>
          <p:nvPr/>
        </p:nvSpPr>
        <p:spPr>
          <a:xfrm>
            <a:off x="7388310" y="1843686"/>
            <a:ext cx="3917780" cy="25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r" defTabSz="914400">
              <a:buClr>
                <a:srgbClr val="DAE2F2"/>
              </a:buClr>
              <a:buFont typeface="Verdana"/>
              <a:defRPr sz="1000">
                <a:solidFill>
                  <a:srgbClr val="DAE2F2"/>
                </a:solidFill>
                <a:uFill>
                  <a:solidFill>
                    <a:srgbClr val="DAE2F2"/>
                  </a:solidFill>
                </a:uFill>
                <a:latin typeface="Verdana"/>
                <a:ea typeface="Verdana"/>
                <a:cs typeface="Verdana"/>
                <a:sym typeface="Verdana"/>
              </a:defRPr>
            </a:lvl1pPr>
          </a:lstStyle>
          <a:p>
            <a:r>
              <a:t>From DDTC In-House Seminar - Dec 14, 2016</a:t>
            </a:r>
          </a:p>
        </p:txBody>
      </p:sp>
      <p:sp>
        <p:nvSpPr>
          <p:cNvPr id="69" name="Slide Number"/>
          <p:cNvSpPr txBox="1">
            <a:spLocks noGrp="1"/>
          </p:cNvSpPr>
          <p:nvPr>
            <p:ph type="sldNum" sz="quarter" idx="2"/>
          </p:nvPr>
        </p:nvSpPr>
        <p:spPr>
          <a:xfrm>
            <a:off x="12301522" y="9250138"/>
            <a:ext cx="546101" cy="565858"/>
          </a:xfrm>
          <a:prstGeom prst="rect">
            <a:avLst/>
          </a:prstGeom>
        </p:spPr>
        <p:txBody>
          <a:bodyPr/>
          <a:lstStyle>
            <a:lvl1pPr defTabSz="647700">
              <a:defRPr sz="3400">
                <a:solidFill>
                  <a:srgbClr val="000000"/>
                </a:solidFill>
                <a:uFill>
                  <a:solidFill>
                    <a:srgbClr val="000000"/>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Bullets - Client">
    <p:spTree>
      <p:nvGrpSpPr>
        <p:cNvPr id="1" name=""/>
        <p:cNvGrpSpPr/>
        <p:nvPr/>
      </p:nvGrpSpPr>
      <p:grpSpPr>
        <a:xfrm>
          <a:off x="0" y="0"/>
          <a:ext cx="0" cy="0"/>
          <a:chOff x="0" y="0"/>
          <a:chExt cx="0" cy="0"/>
        </a:xfrm>
      </p:grpSpPr>
      <p:pic>
        <p:nvPicPr>
          <p:cNvPr id="76" name="Client briefing cover.png" descr="Client briefing cover.png"/>
          <p:cNvPicPr>
            <a:picLocks noChangeAspect="1"/>
          </p:cNvPicPr>
          <p:nvPr/>
        </p:nvPicPr>
        <p:blipFill>
          <a:blip r:embed="rId2"/>
          <a:stretch>
            <a:fillRect/>
          </a:stretch>
        </p:blipFill>
        <p:spPr>
          <a:xfrm>
            <a:off x="-14301" y="-12700"/>
            <a:ext cx="13033402" cy="9779001"/>
          </a:xfrm>
          <a:prstGeom prst="rect">
            <a:avLst/>
          </a:prstGeom>
          <a:ln w="12700">
            <a:miter lim="400000"/>
          </a:ln>
        </p:spPr>
      </p:pic>
      <p:sp>
        <p:nvSpPr>
          <p:cNvPr id="77" name="Title Text"/>
          <p:cNvSpPr txBox="1">
            <a:spLocks noGrp="1"/>
          </p:cNvSpPr>
          <p:nvPr>
            <p:ph type="title"/>
          </p:nvPr>
        </p:nvSpPr>
        <p:spPr>
          <a:xfrm>
            <a:off x="119360" y="3666480"/>
            <a:ext cx="12766080" cy="4816228"/>
          </a:xfrm>
          <a:prstGeom prst="rect">
            <a:avLst/>
          </a:prstGeom>
        </p:spPr>
        <p:txBody>
          <a:bodyPr>
            <a:normAutofit/>
          </a:bodyPr>
          <a:lstStyle>
            <a:lvl1pPr algn="ctr">
              <a:defRPr sz="8400">
                <a:solidFill>
                  <a:schemeClr val="accent3">
                    <a:satOff val="18648"/>
                    <a:lumOff val="5971"/>
                  </a:schemeClr>
                </a:solidFill>
              </a:defRPr>
            </a:lvl1pPr>
          </a:lstStyle>
          <a:p>
            <a:r>
              <a:t>Title Text</a:t>
            </a:r>
          </a:p>
        </p:txBody>
      </p:sp>
      <p:sp>
        <p:nvSpPr>
          <p:cNvPr id="78" name="July 2019"/>
          <p:cNvSpPr txBox="1"/>
          <p:nvPr/>
        </p:nvSpPr>
        <p:spPr>
          <a:xfrm>
            <a:off x="10364324" y="8812441"/>
            <a:ext cx="2300950" cy="878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4400">
                <a:solidFill>
                  <a:schemeClr val="accent3">
                    <a:satOff val="18648"/>
                    <a:lumOff val="5971"/>
                  </a:schemeClr>
                </a:solidFill>
              </a:defRPr>
            </a:lvl1pPr>
          </a:lstStyle>
          <a:p>
            <a:r>
              <a:t>July 2019</a:t>
            </a:r>
          </a:p>
        </p:txBody>
      </p:sp>
      <p:pic>
        <p:nvPicPr>
          <p:cNvPr id="79" name="RSG logo-yellow.psd" descr="RSG logo-yellow.psd"/>
          <p:cNvPicPr>
            <a:picLocks noChangeAspect="1"/>
          </p:cNvPicPr>
          <p:nvPr/>
        </p:nvPicPr>
        <p:blipFill>
          <a:blip r:embed="rId3"/>
          <a:stretch>
            <a:fillRect/>
          </a:stretch>
        </p:blipFill>
        <p:spPr>
          <a:xfrm>
            <a:off x="1068833" y="8812441"/>
            <a:ext cx="1796661" cy="878219"/>
          </a:xfrm>
          <a:prstGeom prst="rect">
            <a:avLst/>
          </a:prstGeom>
          <a:ln w="12700">
            <a:miter lim="400000"/>
          </a:ln>
        </p:spPr>
      </p:pic>
      <p:sp>
        <p:nvSpPr>
          <p:cNvPr id="80"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ullets - Client">
    <p:spTree>
      <p:nvGrpSpPr>
        <p:cNvPr id="1" name=""/>
        <p:cNvGrpSpPr/>
        <p:nvPr/>
      </p:nvGrpSpPr>
      <p:grpSpPr>
        <a:xfrm>
          <a:off x="0" y="0"/>
          <a:ext cx="0" cy="0"/>
          <a:chOff x="0" y="0"/>
          <a:chExt cx="0" cy="0"/>
        </a:xfrm>
      </p:grpSpPr>
      <p:sp>
        <p:nvSpPr>
          <p:cNvPr id="87" name="Rectangle"/>
          <p:cNvSpPr/>
          <p:nvPr/>
        </p:nvSpPr>
        <p:spPr>
          <a:xfrm>
            <a:off x="-12700" y="9494067"/>
            <a:ext cx="13030200" cy="259533"/>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88" name="Rectangle"/>
          <p:cNvSpPr/>
          <p:nvPr/>
        </p:nvSpPr>
        <p:spPr>
          <a:xfrm>
            <a:off x="-25400" y="-48692"/>
            <a:ext cx="13055601" cy="1684884"/>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89" name="Shape"/>
          <p:cNvSpPr/>
          <p:nvPr/>
        </p:nvSpPr>
        <p:spPr>
          <a:xfrm rot="10800000" flipH="1">
            <a:off x="9678987" y="1603126"/>
            <a:ext cx="3327401" cy="362199"/>
          </a:xfrm>
          <a:custGeom>
            <a:avLst/>
            <a:gdLst/>
            <a:ahLst/>
            <a:cxnLst>
              <a:cxn ang="0">
                <a:pos x="wd2" y="hd2"/>
              </a:cxn>
              <a:cxn ang="5400000">
                <a:pos x="wd2" y="hd2"/>
              </a:cxn>
              <a:cxn ang="10800000">
                <a:pos x="wd2" y="hd2"/>
              </a:cxn>
              <a:cxn ang="16200000">
                <a:pos x="wd2" y="hd2"/>
              </a:cxn>
            </a:cxnLst>
            <a:rect l="0" t="0" r="r" b="b"/>
            <a:pathLst>
              <a:path w="21600" h="21600" extrusionOk="0">
                <a:moveTo>
                  <a:pt x="1770" y="0"/>
                </a:moveTo>
                <a:lnTo>
                  <a:pt x="21600" y="0"/>
                </a:lnTo>
                <a:lnTo>
                  <a:pt x="21600" y="21600"/>
                </a:lnTo>
                <a:lnTo>
                  <a:pt x="499" y="21600"/>
                </a:lnTo>
                <a:lnTo>
                  <a:pt x="0" y="21600"/>
                </a:lnTo>
                <a:lnTo>
                  <a:pt x="318" y="21600"/>
                </a:lnTo>
                <a:lnTo>
                  <a:pt x="1770" y="0"/>
                </a:lnTo>
                <a:close/>
              </a:path>
            </a:pathLst>
          </a:custGeom>
          <a:solidFill>
            <a:srgbClr val="000000"/>
          </a:solidFill>
          <a:ln w="12700"/>
        </p:spPr>
        <p:txBody>
          <a:bodyPr lIns="50800" tIns="50800" rIns="50800" bIns="50800" anchor="ctr"/>
          <a:lstStyle/>
          <a:p>
            <a:pPr marL="40640" marR="40640" algn="l" defTabSz="914400">
              <a:defRPr sz="2400">
                <a:solidFill>
                  <a:srgbClr val="727272"/>
                </a:solidFill>
                <a:uFill>
                  <a:solidFill>
                    <a:srgbClr val="727272"/>
                  </a:solidFill>
                </a:uFill>
                <a:latin typeface="Times"/>
                <a:ea typeface="Times"/>
                <a:cs typeface="Times"/>
                <a:sym typeface="Times"/>
              </a:defRPr>
            </a:pPr>
            <a:endParaRPr/>
          </a:p>
        </p:txBody>
      </p:sp>
      <p:sp>
        <p:nvSpPr>
          <p:cNvPr id="90" name="Line"/>
          <p:cNvSpPr/>
          <p:nvPr/>
        </p:nvSpPr>
        <p:spPr>
          <a:xfrm>
            <a:off x="-1" y="9501683"/>
            <a:ext cx="13004802" cy="1"/>
          </a:xfrm>
          <a:prstGeom prst="line">
            <a:avLst/>
          </a:prstGeom>
          <a:ln w="63500">
            <a:solidFill>
              <a:schemeClr val="accent3">
                <a:satOff val="18648"/>
                <a:lumOff val="5971"/>
              </a:schemeClr>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91" name="Line"/>
          <p:cNvSpPr/>
          <p:nvPr/>
        </p:nvSpPr>
        <p:spPr>
          <a:xfrm>
            <a:off x="-1" y="1614983"/>
            <a:ext cx="13004802" cy="1"/>
          </a:xfrm>
          <a:prstGeom prst="line">
            <a:avLst/>
          </a:prstGeom>
          <a:ln w="63500">
            <a:solidFill>
              <a:schemeClr val="accent3">
                <a:satOff val="18648"/>
                <a:lumOff val="5971"/>
              </a:schemeClr>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92" name="Title Text"/>
          <p:cNvSpPr txBox="1">
            <a:spLocks noGrp="1"/>
          </p:cNvSpPr>
          <p:nvPr>
            <p:ph type="title"/>
          </p:nvPr>
        </p:nvSpPr>
        <p:spPr>
          <a:xfrm>
            <a:off x="292100" y="203200"/>
            <a:ext cx="8483600" cy="1181100"/>
          </a:xfrm>
          <a:prstGeom prst="rect">
            <a:avLst/>
          </a:prstGeom>
        </p:spPr>
        <p:txBody>
          <a:bodyPr>
            <a:normAutofit/>
          </a:bodyPr>
          <a:lstStyle>
            <a:lvl1pPr>
              <a:defRPr>
                <a:solidFill>
                  <a:schemeClr val="accent3">
                    <a:satOff val="18648"/>
                    <a:lumOff val="5971"/>
                  </a:schemeClr>
                </a:solidFill>
              </a:defRPr>
            </a:lvl1pPr>
          </a:lstStyle>
          <a:p>
            <a:r>
              <a:t>Title Text</a:t>
            </a:r>
          </a:p>
        </p:txBody>
      </p:sp>
      <p:sp>
        <p:nvSpPr>
          <p:cNvPr id="93" name="April 29, 2019"/>
          <p:cNvSpPr txBox="1"/>
          <p:nvPr/>
        </p:nvSpPr>
        <p:spPr>
          <a:xfrm>
            <a:off x="-280049" y="9452383"/>
            <a:ext cx="3057037" cy="342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600">
                <a:solidFill>
                  <a:schemeClr val="accent3">
                    <a:satOff val="18648"/>
                    <a:lumOff val="5971"/>
                  </a:schemeClr>
                </a:solidFill>
              </a:defRPr>
            </a:lvl1pPr>
          </a:lstStyle>
          <a:p>
            <a:r>
              <a:t>April 29, 2019</a:t>
            </a:r>
          </a:p>
        </p:txBody>
      </p:sp>
      <p:sp>
        <p:nvSpPr>
          <p:cNvPr id="94" name="Slide Number"/>
          <p:cNvSpPr txBox="1">
            <a:spLocks noGrp="1"/>
          </p:cNvSpPr>
          <p:nvPr>
            <p:ph type="sldNum" sz="quarter" idx="2"/>
          </p:nvPr>
        </p:nvSpPr>
        <p:spPr>
          <a:xfrm>
            <a:off x="12550140" y="9439683"/>
            <a:ext cx="342901" cy="368301"/>
          </a:xfrm>
          <a:prstGeom prst="rect">
            <a:avLst/>
          </a:prstGeom>
        </p:spPr>
        <p:txBody>
          <a:bodyPr/>
          <a:lstStyle>
            <a:lvl1pPr>
              <a:defRPr>
                <a:solidFill>
                  <a:srgbClr val="FFCA00"/>
                </a:solidFill>
              </a:defRPr>
            </a:lvl1pPr>
          </a:lstStyle>
          <a:p>
            <a:fld id="{86CB4B4D-7CA3-9044-876B-883B54F8677D}" type="slidenum">
              <a:t>‹#›</a:t>
            </a:fld>
            <a:endParaRPr/>
          </a:p>
        </p:txBody>
      </p:sp>
      <p:sp>
        <p:nvSpPr>
          <p:cNvPr id="95" name="Body Level One…"/>
          <p:cNvSpPr txBox="1">
            <a:spLocks noGrp="1"/>
          </p:cNvSpPr>
          <p:nvPr>
            <p:ph type="body" idx="1"/>
          </p:nvPr>
        </p:nvSpPr>
        <p:spPr>
          <a:xfrm>
            <a:off x="121920" y="2050884"/>
            <a:ext cx="12579073" cy="730324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pic>
        <p:nvPicPr>
          <p:cNvPr id="96" name="RSG logo-yellow.psd" descr="RSG logo-yellow.psd"/>
          <p:cNvPicPr>
            <a:picLocks noChangeAspect="1"/>
          </p:cNvPicPr>
          <p:nvPr/>
        </p:nvPicPr>
        <p:blipFill>
          <a:blip r:embed="rId2"/>
          <a:stretch>
            <a:fillRect/>
          </a:stretch>
        </p:blipFill>
        <p:spPr>
          <a:xfrm>
            <a:off x="10619233" y="354640"/>
            <a:ext cx="1796661" cy="878220"/>
          </a:xfrm>
          <a:prstGeom prst="rect">
            <a:avLst/>
          </a:prstGeom>
          <a:ln w="12700">
            <a:miter lim="400000"/>
          </a:ln>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 Client">
    <p:spTree>
      <p:nvGrpSpPr>
        <p:cNvPr id="1" name=""/>
        <p:cNvGrpSpPr/>
        <p:nvPr/>
      </p:nvGrpSpPr>
      <p:grpSpPr>
        <a:xfrm>
          <a:off x="0" y="0"/>
          <a:ext cx="0" cy="0"/>
          <a:chOff x="0" y="0"/>
          <a:chExt cx="0" cy="0"/>
        </a:xfrm>
      </p:grpSpPr>
      <p:sp>
        <p:nvSpPr>
          <p:cNvPr id="103" name="Rectangle"/>
          <p:cNvSpPr/>
          <p:nvPr/>
        </p:nvSpPr>
        <p:spPr>
          <a:xfrm>
            <a:off x="-12700" y="9494067"/>
            <a:ext cx="13030200" cy="259533"/>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04" name="Rectangle"/>
          <p:cNvSpPr/>
          <p:nvPr/>
        </p:nvSpPr>
        <p:spPr>
          <a:xfrm>
            <a:off x="-25400" y="-48692"/>
            <a:ext cx="13055601" cy="1684884"/>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05" name="Shape"/>
          <p:cNvSpPr/>
          <p:nvPr/>
        </p:nvSpPr>
        <p:spPr>
          <a:xfrm rot="10800000" flipH="1">
            <a:off x="9678987" y="1603126"/>
            <a:ext cx="3327401" cy="362199"/>
          </a:xfrm>
          <a:custGeom>
            <a:avLst/>
            <a:gdLst/>
            <a:ahLst/>
            <a:cxnLst>
              <a:cxn ang="0">
                <a:pos x="wd2" y="hd2"/>
              </a:cxn>
              <a:cxn ang="5400000">
                <a:pos x="wd2" y="hd2"/>
              </a:cxn>
              <a:cxn ang="10800000">
                <a:pos x="wd2" y="hd2"/>
              </a:cxn>
              <a:cxn ang="16200000">
                <a:pos x="wd2" y="hd2"/>
              </a:cxn>
            </a:cxnLst>
            <a:rect l="0" t="0" r="r" b="b"/>
            <a:pathLst>
              <a:path w="21600" h="21600" extrusionOk="0">
                <a:moveTo>
                  <a:pt x="1770" y="0"/>
                </a:moveTo>
                <a:lnTo>
                  <a:pt x="21600" y="0"/>
                </a:lnTo>
                <a:lnTo>
                  <a:pt x="21600" y="21600"/>
                </a:lnTo>
                <a:lnTo>
                  <a:pt x="499" y="21600"/>
                </a:lnTo>
                <a:lnTo>
                  <a:pt x="0" y="21600"/>
                </a:lnTo>
                <a:lnTo>
                  <a:pt x="318" y="21600"/>
                </a:lnTo>
                <a:lnTo>
                  <a:pt x="1770" y="0"/>
                </a:lnTo>
                <a:close/>
              </a:path>
            </a:pathLst>
          </a:custGeom>
          <a:solidFill>
            <a:srgbClr val="000000"/>
          </a:solidFill>
          <a:ln w="12700"/>
        </p:spPr>
        <p:txBody>
          <a:bodyPr lIns="50800" tIns="50800" rIns="50800" bIns="50800" anchor="ctr"/>
          <a:lstStyle/>
          <a:p>
            <a:pPr marL="40640" marR="40640" algn="l" defTabSz="914400">
              <a:defRPr sz="2400">
                <a:solidFill>
                  <a:srgbClr val="727272"/>
                </a:solidFill>
                <a:uFill>
                  <a:solidFill>
                    <a:srgbClr val="727272"/>
                  </a:solidFill>
                </a:uFill>
                <a:latin typeface="Times"/>
                <a:ea typeface="Times"/>
                <a:cs typeface="Times"/>
                <a:sym typeface="Times"/>
              </a:defRPr>
            </a:pPr>
            <a:endParaRPr/>
          </a:p>
        </p:txBody>
      </p:sp>
      <p:sp>
        <p:nvSpPr>
          <p:cNvPr id="106" name="Line"/>
          <p:cNvSpPr/>
          <p:nvPr/>
        </p:nvSpPr>
        <p:spPr>
          <a:xfrm>
            <a:off x="-1" y="9501683"/>
            <a:ext cx="13004802" cy="1"/>
          </a:xfrm>
          <a:prstGeom prst="line">
            <a:avLst/>
          </a:prstGeom>
          <a:ln w="63500">
            <a:solidFill>
              <a:schemeClr val="accent3">
                <a:satOff val="18648"/>
                <a:lumOff val="5971"/>
              </a:schemeClr>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07" name="Line"/>
          <p:cNvSpPr/>
          <p:nvPr/>
        </p:nvSpPr>
        <p:spPr>
          <a:xfrm>
            <a:off x="-1" y="1614983"/>
            <a:ext cx="13004802" cy="1"/>
          </a:xfrm>
          <a:prstGeom prst="line">
            <a:avLst/>
          </a:prstGeom>
          <a:ln w="63500">
            <a:solidFill>
              <a:schemeClr val="accent3">
                <a:satOff val="18648"/>
                <a:lumOff val="5971"/>
              </a:schemeClr>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08" name="Title Text"/>
          <p:cNvSpPr txBox="1">
            <a:spLocks noGrp="1"/>
          </p:cNvSpPr>
          <p:nvPr>
            <p:ph type="title"/>
          </p:nvPr>
        </p:nvSpPr>
        <p:spPr>
          <a:xfrm>
            <a:off x="292100" y="203200"/>
            <a:ext cx="8483600" cy="1181100"/>
          </a:xfrm>
          <a:prstGeom prst="rect">
            <a:avLst/>
          </a:prstGeom>
        </p:spPr>
        <p:txBody>
          <a:bodyPr>
            <a:normAutofit/>
          </a:bodyPr>
          <a:lstStyle>
            <a:lvl1pPr>
              <a:defRPr>
                <a:solidFill>
                  <a:schemeClr val="accent3">
                    <a:satOff val="18648"/>
                    <a:lumOff val="5971"/>
                  </a:schemeClr>
                </a:solidFill>
              </a:defRPr>
            </a:lvl1pPr>
          </a:lstStyle>
          <a:p>
            <a:r>
              <a:t>Title Text</a:t>
            </a:r>
          </a:p>
        </p:txBody>
      </p:sp>
      <p:sp>
        <p:nvSpPr>
          <p:cNvPr id="109" name="Slide Number"/>
          <p:cNvSpPr txBox="1">
            <a:spLocks noGrp="1"/>
          </p:cNvSpPr>
          <p:nvPr>
            <p:ph type="sldNum" sz="quarter" idx="2"/>
          </p:nvPr>
        </p:nvSpPr>
        <p:spPr>
          <a:xfrm>
            <a:off x="12550140" y="9439683"/>
            <a:ext cx="342901" cy="368301"/>
          </a:xfrm>
          <a:prstGeom prst="rect">
            <a:avLst/>
          </a:prstGeom>
        </p:spPr>
        <p:txBody>
          <a:bodyPr/>
          <a:lstStyle>
            <a:lvl1pPr>
              <a:defRPr>
                <a:solidFill>
                  <a:srgbClr val="FFCA00"/>
                </a:solidFill>
              </a:defRPr>
            </a:lvl1pPr>
          </a:lstStyle>
          <a:p>
            <a:fld id="{86CB4B4D-7CA3-9044-876B-883B54F8677D}" type="slidenum">
              <a:t>‹#›</a:t>
            </a:fld>
            <a:endParaRPr/>
          </a:p>
        </p:txBody>
      </p:sp>
      <p:sp>
        <p:nvSpPr>
          <p:cNvPr id="110" name="April 29, 2019"/>
          <p:cNvSpPr txBox="1"/>
          <p:nvPr/>
        </p:nvSpPr>
        <p:spPr>
          <a:xfrm>
            <a:off x="-259729" y="9452383"/>
            <a:ext cx="3057037" cy="342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600">
                <a:solidFill>
                  <a:schemeClr val="accent3">
                    <a:satOff val="18648"/>
                    <a:lumOff val="5971"/>
                  </a:schemeClr>
                </a:solidFill>
              </a:defRPr>
            </a:lvl1pPr>
          </a:lstStyle>
          <a:p>
            <a:r>
              <a:t>April 29, 2019</a:t>
            </a:r>
          </a:p>
        </p:txBody>
      </p:sp>
      <p:pic>
        <p:nvPicPr>
          <p:cNvPr id="111" name="RSG logo-yellow.psd" descr="RSG logo-yellow.psd"/>
          <p:cNvPicPr>
            <a:picLocks noChangeAspect="1"/>
          </p:cNvPicPr>
          <p:nvPr/>
        </p:nvPicPr>
        <p:blipFill>
          <a:blip r:embed="rId2"/>
          <a:stretch>
            <a:fillRect/>
          </a:stretch>
        </p:blipFill>
        <p:spPr>
          <a:xfrm>
            <a:off x="10619233" y="354640"/>
            <a:ext cx="1796661" cy="878220"/>
          </a:xfrm>
          <a:prstGeom prst="rect">
            <a:avLst/>
          </a:prstGeom>
          <a:ln w="12700">
            <a:miter lim="400000"/>
          </a:ln>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ountry Chart copy 1">
    <p:spTree>
      <p:nvGrpSpPr>
        <p:cNvPr id="1" name=""/>
        <p:cNvGrpSpPr/>
        <p:nvPr/>
      </p:nvGrpSpPr>
      <p:grpSpPr>
        <a:xfrm>
          <a:off x="0" y="0"/>
          <a:ext cx="0" cy="0"/>
          <a:chOff x="0" y="0"/>
          <a:chExt cx="0" cy="0"/>
        </a:xfrm>
      </p:grpSpPr>
      <p:sp>
        <p:nvSpPr>
          <p:cNvPr id="118" name="Rectangle"/>
          <p:cNvSpPr/>
          <p:nvPr/>
        </p:nvSpPr>
        <p:spPr>
          <a:xfrm>
            <a:off x="-25400" y="-48692"/>
            <a:ext cx="13055601" cy="1684884"/>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19" name="Shape"/>
          <p:cNvSpPr/>
          <p:nvPr/>
        </p:nvSpPr>
        <p:spPr>
          <a:xfrm rot="10800000" flipH="1">
            <a:off x="9678987" y="1660525"/>
            <a:ext cx="3327401" cy="304800"/>
          </a:xfrm>
          <a:custGeom>
            <a:avLst/>
            <a:gdLst/>
            <a:ahLst/>
            <a:cxnLst>
              <a:cxn ang="0">
                <a:pos x="wd2" y="hd2"/>
              </a:cxn>
              <a:cxn ang="5400000">
                <a:pos x="wd2" y="hd2"/>
              </a:cxn>
              <a:cxn ang="10800000">
                <a:pos x="wd2" y="hd2"/>
              </a:cxn>
              <a:cxn ang="16200000">
                <a:pos x="wd2" y="hd2"/>
              </a:cxn>
            </a:cxnLst>
            <a:rect l="0" t="0" r="r" b="b"/>
            <a:pathLst>
              <a:path w="21600" h="21600" extrusionOk="0">
                <a:moveTo>
                  <a:pt x="1770" y="0"/>
                </a:moveTo>
                <a:lnTo>
                  <a:pt x="21600" y="0"/>
                </a:lnTo>
                <a:lnTo>
                  <a:pt x="21600" y="21600"/>
                </a:lnTo>
                <a:lnTo>
                  <a:pt x="499" y="21600"/>
                </a:lnTo>
                <a:lnTo>
                  <a:pt x="0" y="21600"/>
                </a:lnTo>
                <a:lnTo>
                  <a:pt x="318" y="21600"/>
                </a:lnTo>
                <a:lnTo>
                  <a:pt x="1770" y="0"/>
                </a:lnTo>
                <a:close/>
              </a:path>
            </a:pathLst>
          </a:custGeom>
          <a:solidFill>
            <a:srgbClr val="4C73B9"/>
          </a:solidFill>
          <a:ln w="12700"/>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sp>
        <p:nvSpPr>
          <p:cNvPr id="120" name="Rectangle"/>
          <p:cNvSpPr/>
          <p:nvPr/>
        </p:nvSpPr>
        <p:spPr>
          <a:xfrm>
            <a:off x="-25400" y="9512300"/>
            <a:ext cx="13068300" cy="266700"/>
          </a:xfrm>
          <a:prstGeom prst="rect">
            <a:avLst/>
          </a:prstGeom>
          <a:solidFill>
            <a:srgbClr val="4C73B9"/>
          </a:solidFill>
          <a:ln w="12700">
            <a:miter lim="400000"/>
          </a:ln>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sp>
        <p:nvSpPr>
          <p:cNvPr id="121" name="Exports International proprietary"/>
          <p:cNvSpPr txBox="1"/>
          <p:nvPr/>
        </p:nvSpPr>
        <p:spPr>
          <a:xfrm>
            <a:off x="8578850" y="9504362"/>
            <a:ext cx="3708400" cy="29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r"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Exports International proprietary</a:t>
            </a:r>
          </a:p>
        </p:txBody>
      </p:sp>
      <p:sp>
        <p:nvSpPr>
          <p:cNvPr id="122" name="Line"/>
          <p:cNvSpPr/>
          <p:nvPr/>
        </p:nvSpPr>
        <p:spPr>
          <a:xfrm>
            <a:off x="12338050" y="9537700"/>
            <a:ext cx="1588" cy="215900"/>
          </a:xfrm>
          <a:prstGeom prst="line">
            <a:avLst/>
          </a:prstGeom>
          <a:ln w="12700">
            <a:solidFill>
              <a:srgbClr val="FFFFFF"/>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4" name="Title Text"/>
          <p:cNvSpPr txBox="1">
            <a:spLocks noGrp="1"/>
          </p:cNvSpPr>
          <p:nvPr>
            <p:ph type="title"/>
          </p:nvPr>
        </p:nvSpPr>
        <p:spPr>
          <a:xfrm>
            <a:off x="292100" y="54081"/>
            <a:ext cx="8728557" cy="1547657"/>
          </a:xfrm>
          <a:prstGeom prst="rect">
            <a:avLst/>
          </a:prstGeom>
        </p:spPr>
        <p:txBody>
          <a:bodyPr/>
          <a:lstStyle>
            <a:lvl1pPr>
              <a:defRPr>
                <a:solidFill>
                  <a:schemeClr val="accent3">
                    <a:satOff val="18648"/>
                    <a:lumOff val="5971"/>
                  </a:schemeClr>
                </a:solidFill>
              </a:defRPr>
            </a:lvl1pPr>
          </a:lstStyle>
          <a:p>
            <a:r>
              <a:t>Title Text</a:t>
            </a:r>
          </a:p>
        </p:txBody>
      </p:sp>
      <p:graphicFrame>
        <p:nvGraphicFramePr>
          <p:cNvPr id="125" name="Table"/>
          <p:cNvGraphicFramePr/>
          <p:nvPr/>
        </p:nvGraphicFramePr>
        <p:xfrm>
          <a:off x="461738" y="1707551"/>
          <a:ext cx="12239399" cy="4781918"/>
        </p:xfrm>
        <a:graphic>
          <a:graphicData uri="http://schemas.openxmlformats.org/drawingml/2006/table">
            <a:tbl>
              <a:tblPr lastRow="1" bandRow="1">
                <a:tableStyleId>{4C3C2611-4C71-4FC5-86AE-919BDF0F9419}</a:tableStyleId>
              </a:tblPr>
              <a:tblGrid>
                <a:gridCol w="2042303">
                  <a:extLst>
                    <a:ext uri="{9D8B030D-6E8A-4147-A177-3AD203B41FA5}">
                      <a16:colId xmlns:a16="http://schemas.microsoft.com/office/drawing/2014/main" val="20000"/>
                    </a:ext>
                  </a:extLst>
                </a:gridCol>
                <a:gridCol w="127000">
                  <a:extLst>
                    <a:ext uri="{9D8B030D-6E8A-4147-A177-3AD203B41FA5}">
                      <a16:colId xmlns:a16="http://schemas.microsoft.com/office/drawing/2014/main" val="20001"/>
                    </a:ext>
                  </a:extLst>
                </a:gridCol>
                <a:gridCol w="572078">
                  <a:extLst>
                    <a:ext uri="{9D8B030D-6E8A-4147-A177-3AD203B41FA5}">
                      <a16:colId xmlns:a16="http://schemas.microsoft.com/office/drawing/2014/main" val="20002"/>
                    </a:ext>
                  </a:extLst>
                </a:gridCol>
                <a:gridCol w="572078">
                  <a:extLst>
                    <a:ext uri="{9D8B030D-6E8A-4147-A177-3AD203B41FA5}">
                      <a16:colId xmlns:a16="http://schemas.microsoft.com/office/drawing/2014/main" val="20003"/>
                    </a:ext>
                  </a:extLst>
                </a:gridCol>
                <a:gridCol w="57207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660978">
                  <a:extLst>
                    <a:ext uri="{9D8B030D-6E8A-4147-A177-3AD203B41FA5}">
                      <a16:colId xmlns:a16="http://schemas.microsoft.com/office/drawing/2014/main" val="20006"/>
                    </a:ext>
                  </a:extLst>
                </a:gridCol>
                <a:gridCol w="660978">
                  <a:extLst>
                    <a:ext uri="{9D8B030D-6E8A-4147-A177-3AD203B41FA5}">
                      <a16:colId xmlns:a16="http://schemas.microsoft.com/office/drawing/2014/main" val="20007"/>
                    </a:ext>
                  </a:extLst>
                </a:gridCol>
                <a:gridCol w="127000">
                  <a:extLst>
                    <a:ext uri="{9D8B030D-6E8A-4147-A177-3AD203B41FA5}">
                      <a16:colId xmlns:a16="http://schemas.microsoft.com/office/drawing/2014/main" val="20008"/>
                    </a:ext>
                  </a:extLst>
                </a:gridCol>
                <a:gridCol w="508578">
                  <a:extLst>
                    <a:ext uri="{9D8B030D-6E8A-4147-A177-3AD203B41FA5}">
                      <a16:colId xmlns:a16="http://schemas.microsoft.com/office/drawing/2014/main" val="20009"/>
                    </a:ext>
                  </a:extLst>
                </a:gridCol>
                <a:gridCol w="508578">
                  <a:extLst>
                    <a:ext uri="{9D8B030D-6E8A-4147-A177-3AD203B41FA5}">
                      <a16:colId xmlns:a16="http://schemas.microsoft.com/office/drawing/2014/main" val="20010"/>
                    </a:ext>
                  </a:extLst>
                </a:gridCol>
                <a:gridCol w="127000">
                  <a:extLst>
                    <a:ext uri="{9D8B030D-6E8A-4147-A177-3AD203B41FA5}">
                      <a16:colId xmlns:a16="http://schemas.microsoft.com/office/drawing/2014/main" val="20011"/>
                    </a:ext>
                  </a:extLst>
                </a:gridCol>
                <a:gridCol w="626301">
                  <a:extLst>
                    <a:ext uri="{9D8B030D-6E8A-4147-A177-3AD203B41FA5}">
                      <a16:colId xmlns:a16="http://schemas.microsoft.com/office/drawing/2014/main" val="20012"/>
                    </a:ext>
                  </a:extLst>
                </a:gridCol>
                <a:gridCol w="127000">
                  <a:extLst>
                    <a:ext uri="{9D8B030D-6E8A-4147-A177-3AD203B41FA5}">
                      <a16:colId xmlns:a16="http://schemas.microsoft.com/office/drawing/2014/main" val="20013"/>
                    </a:ext>
                  </a:extLst>
                </a:gridCol>
                <a:gridCol w="495878">
                  <a:extLst>
                    <a:ext uri="{9D8B030D-6E8A-4147-A177-3AD203B41FA5}">
                      <a16:colId xmlns:a16="http://schemas.microsoft.com/office/drawing/2014/main" val="20014"/>
                    </a:ext>
                  </a:extLst>
                </a:gridCol>
                <a:gridCol w="495878">
                  <a:extLst>
                    <a:ext uri="{9D8B030D-6E8A-4147-A177-3AD203B41FA5}">
                      <a16:colId xmlns:a16="http://schemas.microsoft.com/office/drawing/2014/main" val="20015"/>
                    </a:ext>
                  </a:extLst>
                </a:gridCol>
                <a:gridCol w="127000">
                  <a:extLst>
                    <a:ext uri="{9D8B030D-6E8A-4147-A177-3AD203B41FA5}">
                      <a16:colId xmlns:a16="http://schemas.microsoft.com/office/drawing/2014/main" val="20016"/>
                    </a:ext>
                  </a:extLst>
                </a:gridCol>
                <a:gridCol w="964803">
                  <a:extLst>
                    <a:ext uri="{9D8B030D-6E8A-4147-A177-3AD203B41FA5}">
                      <a16:colId xmlns:a16="http://schemas.microsoft.com/office/drawing/2014/main" val="20017"/>
                    </a:ext>
                  </a:extLst>
                </a:gridCol>
                <a:gridCol w="127000">
                  <a:extLst>
                    <a:ext uri="{9D8B030D-6E8A-4147-A177-3AD203B41FA5}">
                      <a16:colId xmlns:a16="http://schemas.microsoft.com/office/drawing/2014/main" val="20018"/>
                    </a:ext>
                  </a:extLst>
                </a:gridCol>
                <a:gridCol w="508578">
                  <a:extLst>
                    <a:ext uri="{9D8B030D-6E8A-4147-A177-3AD203B41FA5}">
                      <a16:colId xmlns:a16="http://schemas.microsoft.com/office/drawing/2014/main" val="20019"/>
                    </a:ext>
                  </a:extLst>
                </a:gridCol>
                <a:gridCol w="508578">
                  <a:extLst>
                    <a:ext uri="{9D8B030D-6E8A-4147-A177-3AD203B41FA5}">
                      <a16:colId xmlns:a16="http://schemas.microsoft.com/office/drawing/2014/main" val="20020"/>
                    </a:ext>
                  </a:extLst>
                </a:gridCol>
                <a:gridCol w="508578">
                  <a:extLst>
                    <a:ext uri="{9D8B030D-6E8A-4147-A177-3AD203B41FA5}">
                      <a16:colId xmlns:a16="http://schemas.microsoft.com/office/drawing/2014/main" val="20021"/>
                    </a:ext>
                  </a:extLst>
                </a:gridCol>
                <a:gridCol w="127000">
                  <a:extLst>
                    <a:ext uri="{9D8B030D-6E8A-4147-A177-3AD203B41FA5}">
                      <a16:colId xmlns:a16="http://schemas.microsoft.com/office/drawing/2014/main" val="20022"/>
                    </a:ext>
                  </a:extLst>
                </a:gridCol>
                <a:gridCol w="508578">
                  <a:extLst>
                    <a:ext uri="{9D8B030D-6E8A-4147-A177-3AD203B41FA5}">
                      <a16:colId xmlns:a16="http://schemas.microsoft.com/office/drawing/2014/main" val="20023"/>
                    </a:ext>
                  </a:extLst>
                </a:gridCol>
                <a:gridCol w="508578">
                  <a:extLst>
                    <a:ext uri="{9D8B030D-6E8A-4147-A177-3AD203B41FA5}">
                      <a16:colId xmlns:a16="http://schemas.microsoft.com/office/drawing/2014/main" val="20024"/>
                    </a:ext>
                  </a:extLst>
                </a:gridCol>
              </a:tblGrid>
              <a:tr h="687744">
                <a:tc gridSpan="25">
                  <a:txBody>
                    <a:bodyPr/>
                    <a:lstStyle/>
                    <a:p>
                      <a:pPr defTabSz="914400">
                        <a:defRPr sz="2000" b="1">
                          <a:latin typeface="Helvetica"/>
                          <a:ea typeface="Helvetica"/>
                          <a:cs typeface="Helvetica"/>
                          <a:sym typeface="Helvetica"/>
                        </a:defRPr>
                      </a:pPr>
                      <a:r>
                        <a:t>Commerce Country Chart</a:t>
                      </a:r>
                    </a:p>
                    <a:p>
                      <a:pPr defTabSz="914400">
                        <a:lnSpc>
                          <a:spcPct val="80000"/>
                        </a:lnSpc>
                        <a:defRPr sz="1600" b="1">
                          <a:latin typeface="Helvetica"/>
                          <a:ea typeface="Helvetica"/>
                          <a:cs typeface="Helvetica"/>
                          <a:sym typeface="Helvetica"/>
                        </a:defRPr>
                      </a:pPr>
                      <a:r>
                        <a:t>Reasons for Control</a:t>
                      </a: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9096">
                <a:tc>
                  <a:txBody>
                    <a:bodyPr/>
                    <a:lstStyle/>
                    <a:p>
                      <a:pPr defTabSz="914400">
                        <a:lnSpc>
                          <a:spcPct val="80000"/>
                        </a:lnSpc>
                        <a:defRPr sz="20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12700">
                      <a:solidFill>
                        <a:srgbClr val="3797C6"/>
                      </a:solidFill>
                      <a:miter lim="400000"/>
                    </a:lnR>
                    <a:lnT w="0">
                      <a:solidFill>
                        <a:srgbClr val="000000"/>
                      </a:solidFill>
                      <a:custDash/>
                      <a:miter lim="0"/>
                    </a:lnT>
                    <a:lnB w="0">
                      <a:solidFill>
                        <a:srgbClr val="000000"/>
                      </a:solidFill>
                      <a:custDash/>
                      <a:miter lim="0"/>
                    </a:lnB>
                    <a:noFill/>
                  </a:tcPr>
                </a:tc>
                <a:tc gridSpan="3">
                  <a:txBody>
                    <a:bodyPr/>
                    <a:lstStyle/>
                    <a:p>
                      <a:pPr defTabSz="914400">
                        <a:lnSpc>
                          <a:spcPct val="80000"/>
                        </a:lnSpc>
                      </a:pPr>
                      <a:r>
                        <a:rPr sz="1200" b="1">
                          <a:latin typeface="Helvetica"/>
                          <a:ea typeface="Helvetica"/>
                          <a:cs typeface="Helvetica"/>
                          <a:sym typeface="Helvetica"/>
                        </a:rPr>
                        <a:t>Chemical &amp; Biological
Weapons</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Nuclear
Nonproliferation
</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National Security</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Missile
Tech</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Regional Stability</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Firearms
Convention</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3">
                  <a:txBody>
                    <a:bodyPr/>
                    <a:lstStyle/>
                    <a:p>
                      <a:pPr defTabSz="914400">
                        <a:lnSpc>
                          <a:spcPct val="80000"/>
                        </a:lnSpc>
                      </a:pPr>
                      <a:r>
                        <a:rPr sz="1200" b="1">
                          <a:latin typeface="Helvetica"/>
                          <a:ea typeface="Helvetica"/>
                          <a:cs typeface="Helvetica"/>
                          <a:sym typeface="Helvetica"/>
                        </a:rPr>
                        <a:t>Crime Control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Anti-
Terrorism</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extLst>
                  <a:ext uri="{0D108BD9-81ED-4DB2-BD59-A6C34878D82A}">
                    <a16:rowId xmlns:a16="http://schemas.microsoft.com/office/drawing/2014/main" val="10001"/>
                  </a:ext>
                </a:extLst>
              </a:tr>
              <a:tr h="398043">
                <a:tc>
                  <a:txBody>
                    <a:bodyPr/>
                    <a:lstStyle/>
                    <a:p>
                      <a:pPr defTabSz="914400">
                        <a:lnSpc>
                          <a:spcPct val="80000"/>
                        </a:lnSpc>
                        <a:defRPr sz="20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0">
                      <a:solidFill>
                        <a:srgbClr val="000000"/>
                      </a:solidFill>
                      <a:custDash/>
                      <a:miter lim="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CB
1</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CB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CB
3</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NP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NP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NS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NS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MT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RS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RS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FC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CC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CC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CC
3</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AT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AT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2"/>
                  </a:ext>
                </a:extLst>
              </a:tr>
              <a:tr h="374826">
                <a:tc>
                  <a:txBody>
                    <a:bodyPr/>
                    <a:lstStyle/>
                    <a:p>
                      <a:pPr algn="l" defTabSz="914400"/>
                      <a:r>
                        <a:rPr b="1">
                          <a:latin typeface="Helvetica"/>
                          <a:ea typeface="Helvetica"/>
                          <a:cs typeface="Helvetica"/>
                          <a:sym typeface="Helvetica"/>
                        </a:rPr>
                        <a:t>Canada</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3"/>
                  </a:ext>
                </a:extLst>
              </a:tr>
              <a:tr h="372438">
                <a:tc>
                  <a:txBody>
                    <a:bodyPr/>
                    <a:lstStyle/>
                    <a:p>
                      <a:pPr algn="l" defTabSz="914400">
                        <a:defRPr b="1">
                          <a:latin typeface="Helvetica"/>
                          <a:ea typeface="Helvetica"/>
                          <a:cs typeface="Helvetica"/>
                          <a:sym typeface="Helvetica"/>
                        </a:defRPr>
                      </a:pPr>
                      <a:r>
                        <a:t>Australia </a:t>
                      </a:r>
                      <a:r>
                        <a:rPr baseline="31999"/>
                        <a:t>3</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4"/>
                  </a:ext>
                </a:extLst>
              </a:tr>
              <a:tr h="372438">
                <a:tc>
                  <a:txBody>
                    <a:bodyPr/>
                    <a:lstStyle/>
                    <a:p>
                      <a:pPr algn="l" defTabSz="914400"/>
                      <a:r>
                        <a:rPr b="1">
                          <a:latin typeface="Helvetica"/>
                          <a:ea typeface="Helvetica"/>
                          <a:cs typeface="Helvetica"/>
                          <a:sym typeface="Helvetica"/>
                        </a:rPr>
                        <a:t>Israel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5"/>
                  </a:ext>
                </a:extLst>
              </a:tr>
              <a:tr h="372438">
                <a:tc>
                  <a:txBody>
                    <a:bodyPr/>
                    <a:lstStyle/>
                    <a:p>
                      <a:pPr algn="l" defTabSz="914400">
                        <a:defRPr b="1">
                          <a:latin typeface="Helvetica"/>
                          <a:ea typeface="Helvetica"/>
                          <a:cs typeface="Helvetica"/>
                          <a:sym typeface="Helvetica"/>
                        </a:defRPr>
                      </a:pPr>
                      <a:r>
                        <a:t>Ireland </a:t>
                      </a:r>
                      <a:r>
                        <a:rPr baseline="31999"/>
                        <a:t>3,4</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6"/>
                  </a:ext>
                </a:extLst>
              </a:tr>
              <a:tr h="372438">
                <a:tc>
                  <a:txBody>
                    <a:bodyPr/>
                    <a:lstStyle/>
                    <a:p>
                      <a:pPr algn="l" defTabSz="914400"/>
                      <a:r>
                        <a:rPr b="1">
                          <a:latin typeface="Helvetica"/>
                          <a:ea typeface="Helvetica"/>
                          <a:cs typeface="Helvetica"/>
                          <a:sym typeface="Helvetica"/>
                        </a:rPr>
                        <a:t>Morocco</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7"/>
                  </a:ext>
                </a:extLst>
              </a:tr>
              <a:tr h="372438">
                <a:tc>
                  <a:txBody>
                    <a:bodyPr/>
                    <a:lstStyle/>
                    <a:p>
                      <a:pPr algn="l" defTabSz="914400"/>
                      <a:r>
                        <a:rPr b="1">
                          <a:latin typeface="Helvetica"/>
                          <a:ea typeface="Helvetica"/>
                          <a:cs typeface="Helvetica"/>
                          <a:sym typeface="Helvetica"/>
                        </a:rPr>
                        <a:t>China</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8"/>
                  </a:ext>
                </a:extLst>
              </a:tr>
              <a:tr h="372438">
                <a:tc>
                  <a:txBody>
                    <a:bodyPr/>
                    <a:lstStyle/>
                    <a:p>
                      <a:pPr algn="l" defTabSz="914400"/>
                      <a:r>
                        <a:rPr b="1">
                          <a:latin typeface="Helvetica"/>
                          <a:ea typeface="Helvetica"/>
                          <a:cs typeface="Helvetica"/>
                          <a:sym typeface="Helvetica"/>
                        </a:rPr>
                        <a:t>Bangladesh</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sz="1500"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sz="1500"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extLst>
                  <a:ext uri="{0D108BD9-81ED-4DB2-BD59-A6C34878D82A}">
                    <a16:rowId xmlns:a16="http://schemas.microsoft.com/office/drawing/2014/main" val="10009"/>
                  </a:ext>
                </a:extLst>
              </a:tr>
              <a:tr h="334338">
                <a:tc gridSpan="25">
                  <a:txBody>
                    <a:bodyPr/>
                    <a:lstStyle/>
                    <a:p>
                      <a:pPr algn="l" defTabSz="914400">
                        <a:lnSpc>
                          <a:spcPct val="90000"/>
                        </a:lnSpc>
                      </a:pPr>
                      <a:r>
                        <a:rPr sz="800" b="1">
                          <a:latin typeface="Helvetica"/>
                          <a:ea typeface="Helvetica"/>
                          <a:cs typeface="Helvetica"/>
                          <a:sym typeface="Helvetica"/>
                        </a:rPr>
                        <a:t>     3   See § 742.6(a)(3) for special provisions that apply to “military commodities”  that are subject to ECCN 0A919.
     4   See § 742.6(a)(2) and (4)(ii) regarding special provisions for exports and reexports of certain thermal imaging cameras to these countries.</a:t>
                      </a:r>
                    </a:p>
                  </a:txBody>
                  <a:tcPr marL="50800" marR="50800" marT="50800" marB="50800" horzOverflow="overflow">
                    <a:lnL w="12700">
                      <a:solidFill>
                        <a:srgbClr val="3797C6"/>
                      </a:solidFill>
                      <a:miter lim="400000"/>
                    </a:lnL>
                    <a:lnR w="12700">
                      <a:solidFill>
                        <a:srgbClr val="3797C6"/>
                      </a:solidFill>
                      <a:miter lim="400000"/>
                    </a:lnR>
                    <a:lnB w="6350">
                      <a:solidFill>
                        <a:schemeClr val="accent1">
                          <a:hueOff val="47394"/>
                          <a:satOff val="-25753"/>
                          <a:lumOff val="-7544"/>
                        </a:schemeClr>
                      </a:solidFill>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26" name="July 22, 2019"/>
          <p:cNvSpPr txBox="1"/>
          <p:nvPr/>
        </p:nvSpPr>
        <p:spPr>
          <a:xfrm>
            <a:off x="505459" y="9499600"/>
            <a:ext cx="2921001" cy="292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l"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July 22, 2019</a:t>
            </a:r>
          </a:p>
        </p:txBody>
      </p:sp>
      <p:pic>
        <p:nvPicPr>
          <p:cNvPr id="127" name="RSG logo-yellow.psd" descr="RSG logo-yellow.psd"/>
          <p:cNvPicPr>
            <a:picLocks noChangeAspect="1"/>
          </p:cNvPicPr>
          <p:nvPr/>
        </p:nvPicPr>
        <p:blipFill>
          <a:blip r:embed="rId2"/>
          <a:stretch>
            <a:fillRect/>
          </a:stretch>
        </p:blipFill>
        <p:spPr>
          <a:xfrm>
            <a:off x="10619233" y="354640"/>
            <a:ext cx="1796661" cy="878220"/>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p:cNvSpPr/>
          <p:nvPr/>
        </p:nvSpPr>
        <p:spPr>
          <a:xfrm rot="10800000" flipH="1">
            <a:off x="9678987" y="1660525"/>
            <a:ext cx="3327401" cy="304800"/>
          </a:xfrm>
          <a:custGeom>
            <a:avLst/>
            <a:gdLst/>
            <a:ahLst/>
            <a:cxnLst>
              <a:cxn ang="0">
                <a:pos x="wd2" y="hd2"/>
              </a:cxn>
              <a:cxn ang="5400000">
                <a:pos x="wd2" y="hd2"/>
              </a:cxn>
              <a:cxn ang="10800000">
                <a:pos x="wd2" y="hd2"/>
              </a:cxn>
              <a:cxn ang="16200000">
                <a:pos x="wd2" y="hd2"/>
              </a:cxn>
            </a:cxnLst>
            <a:rect l="0" t="0" r="r" b="b"/>
            <a:pathLst>
              <a:path w="21600" h="21600" extrusionOk="0">
                <a:moveTo>
                  <a:pt x="1770" y="0"/>
                </a:moveTo>
                <a:lnTo>
                  <a:pt x="21600" y="0"/>
                </a:lnTo>
                <a:lnTo>
                  <a:pt x="21600" y="21600"/>
                </a:lnTo>
                <a:lnTo>
                  <a:pt x="499" y="21600"/>
                </a:lnTo>
                <a:lnTo>
                  <a:pt x="0" y="21600"/>
                </a:lnTo>
                <a:lnTo>
                  <a:pt x="318" y="21600"/>
                </a:lnTo>
                <a:lnTo>
                  <a:pt x="1770" y="0"/>
                </a:lnTo>
                <a:close/>
              </a:path>
            </a:pathLst>
          </a:custGeom>
          <a:solidFill>
            <a:srgbClr val="4C73B9"/>
          </a:solidFill>
          <a:ln w="12700"/>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pic>
        <p:nvPicPr>
          <p:cNvPr id="3" name="droppedImage.pdf" descr="droppedImage.pdf"/>
          <p:cNvPicPr>
            <a:picLocks noChangeAspect="1"/>
          </p:cNvPicPr>
          <p:nvPr/>
        </p:nvPicPr>
        <p:blipFill>
          <a:blip r:embed="rId24"/>
          <a:stretch>
            <a:fillRect/>
          </a:stretch>
        </p:blipFill>
        <p:spPr>
          <a:xfrm>
            <a:off x="-26352" y="-7771"/>
            <a:ext cx="13057504" cy="1671362"/>
          </a:xfrm>
          <a:prstGeom prst="rect">
            <a:avLst/>
          </a:prstGeom>
          <a:ln w="12700">
            <a:miter lim="400000"/>
          </a:ln>
        </p:spPr>
      </p:pic>
      <p:sp>
        <p:nvSpPr>
          <p:cNvPr id="4" name="Rectangle"/>
          <p:cNvSpPr/>
          <p:nvPr/>
        </p:nvSpPr>
        <p:spPr>
          <a:xfrm>
            <a:off x="-25400" y="9512300"/>
            <a:ext cx="13068300" cy="266700"/>
          </a:xfrm>
          <a:prstGeom prst="rect">
            <a:avLst/>
          </a:prstGeom>
          <a:solidFill>
            <a:srgbClr val="4C73B9"/>
          </a:solidFill>
          <a:ln w="12700">
            <a:miter lim="400000"/>
          </a:ln>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sp>
        <p:nvSpPr>
          <p:cNvPr id="5" name="Exports International proprietary"/>
          <p:cNvSpPr txBox="1"/>
          <p:nvPr/>
        </p:nvSpPr>
        <p:spPr>
          <a:xfrm>
            <a:off x="8578850" y="9504362"/>
            <a:ext cx="3708400" cy="29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r"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Exports International proprietary</a:t>
            </a:r>
          </a:p>
        </p:txBody>
      </p:sp>
      <p:sp>
        <p:nvSpPr>
          <p:cNvPr id="6" name="Line"/>
          <p:cNvSpPr/>
          <p:nvPr/>
        </p:nvSpPr>
        <p:spPr>
          <a:xfrm>
            <a:off x="12338050" y="9537700"/>
            <a:ext cx="1588" cy="215900"/>
          </a:xfrm>
          <a:prstGeom prst="line">
            <a:avLst/>
          </a:prstGeom>
          <a:ln w="12700">
            <a:solidFill>
              <a:srgbClr val="FFFFFF"/>
            </a:solidFil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 name="exportsInternational"/>
          <p:cNvSpPr txBox="1"/>
          <p:nvPr/>
        </p:nvSpPr>
        <p:spPr>
          <a:xfrm>
            <a:off x="9193616" y="452387"/>
            <a:ext cx="3486728"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defRPr sz="1800">
                <a:latin typeface="Times New Roman"/>
                <a:ea typeface="Times New Roman"/>
                <a:cs typeface="Times New Roman"/>
                <a:sym typeface="Times New Roman"/>
              </a:defRPr>
            </a:pPr>
            <a:r>
              <a:rPr sz="3100">
                <a:solidFill>
                  <a:srgbClr val="0433FF"/>
                </a:solidFill>
                <a:latin typeface="Impact"/>
                <a:ea typeface="Impact"/>
                <a:cs typeface="Impact"/>
                <a:sym typeface="Impact"/>
              </a:rPr>
              <a:t>exports</a:t>
            </a:r>
            <a:r>
              <a:rPr sz="3500">
                <a:latin typeface="Impact"/>
                <a:ea typeface="Impact"/>
                <a:cs typeface="Impact"/>
                <a:sym typeface="Impact"/>
              </a:rPr>
              <a:t>I</a:t>
            </a:r>
            <a:r>
              <a:rPr sz="3100">
                <a:latin typeface="Impact"/>
                <a:ea typeface="Impact"/>
                <a:cs typeface="Impact"/>
                <a:sym typeface="Impact"/>
              </a:rPr>
              <a:t>nternational</a:t>
            </a:r>
          </a:p>
        </p:txBody>
      </p:sp>
      <p:sp>
        <p:nvSpPr>
          <p:cNvPr id="8" name="Slide Number"/>
          <p:cNvSpPr txBox="1">
            <a:spLocks noGrp="1"/>
          </p:cNvSpPr>
          <p:nvPr>
            <p:ph type="sldNum" sz="quarter" idx="2"/>
          </p:nvPr>
        </p:nvSpPr>
        <p:spPr>
          <a:xfrm>
            <a:off x="12458700" y="9461500"/>
            <a:ext cx="342900" cy="368300"/>
          </a:xfrm>
          <a:prstGeom prst="rect">
            <a:avLst/>
          </a:prstGeom>
          <a:ln w="12700">
            <a:miter lim="400000"/>
          </a:ln>
        </p:spPr>
        <p:txBody>
          <a:bodyPr wrap="none" lIns="50800" tIns="50800" rIns="50800" bIns="50800">
            <a:spAutoFit/>
          </a:bodyPr>
          <a:lstStyle>
            <a:lvl1pPr>
              <a:defRPr sz="1800">
                <a:solidFill>
                  <a:srgbClr val="FFFFFF"/>
                </a:solidFill>
              </a:defRPr>
            </a:lvl1pPr>
          </a:lstStyle>
          <a:p>
            <a:fld id="{86CB4B4D-7CA3-9044-876B-883B54F8677D}" type="slidenum">
              <a:t>‹#›</a:t>
            </a:fld>
            <a:endParaRPr/>
          </a:p>
        </p:txBody>
      </p:sp>
      <p:sp>
        <p:nvSpPr>
          <p:cNvPr id="9" name="Title Text"/>
          <p:cNvSpPr txBox="1">
            <a:spLocks noGrp="1"/>
          </p:cNvSpPr>
          <p:nvPr>
            <p:ph type="title"/>
          </p:nvPr>
        </p:nvSpPr>
        <p:spPr>
          <a:xfrm>
            <a:off x="292100" y="-61963"/>
            <a:ext cx="11821369" cy="166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r>
              <a:t>Title Text</a:t>
            </a:r>
          </a:p>
        </p:txBody>
      </p:sp>
      <p:sp>
        <p:nvSpPr>
          <p:cNvPr id="10" name="Body Level One…"/>
          <p:cNvSpPr txBox="1">
            <a:spLocks noGrp="1"/>
          </p:cNvSpPr>
          <p:nvPr>
            <p:ph type="body" idx="1"/>
          </p:nvPr>
        </p:nvSpPr>
        <p:spPr>
          <a:xfrm>
            <a:off x="518159" y="2019300"/>
            <a:ext cx="12163189" cy="7388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11" name="July 22, 2019"/>
          <p:cNvSpPr txBox="1"/>
          <p:nvPr/>
        </p:nvSpPr>
        <p:spPr>
          <a:xfrm>
            <a:off x="505459" y="9499600"/>
            <a:ext cx="2921001" cy="292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l"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July 22, 2019</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med"/>
  <p:txStyles>
    <p:titleStyle>
      <a:lvl1pPr marL="0" marR="0" indent="0" algn="l" defTabSz="58420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Gill Sans"/>
        </a:defRPr>
      </a:lvl1pPr>
      <a:lvl2pPr marL="0" marR="0" indent="228600" algn="l" defTabSz="58420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Gill Sans"/>
        </a:defRPr>
      </a:lvl2pPr>
      <a:lvl3pPr marL="0" marR="0" indent="457200" algn="l" defTabSz="58420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Gill Sans"/>
        </a:defRPr>
      </a:lvl3pPr>
      <a:lvl4pPr marL="0" marR="0" indent="685800" algn="l" defTabSz="58420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Gill Sans"/>
        </a:defRPr>
      </a:lvl4pPr>
      <a:lvl5pPr marL="0" marR="0" indent="914400" algn="l" defTabSz="58420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Gill Sans"/>
        </a:defRPr>
      </a:lvl5pPr>
      <a:lvl6pPr marL="0" marR="0" indent="1143000" algn="l" defTabSz="58420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Gill Sans"/>
        </a:defRPr>
      </a:lvl6pPr>
      <a:lvl7pPr marL="0" marR="0" indent="1371600" algn="l" defTabSz="58420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Gill Sans"/>
        </a:defRPr>
      </a:lvl7pPr>
      <a:lvl8pPr marL="0" marR="0" indent="1600200" algn="l" defTabSz="58420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Gill Sans"/>
        </a:defRPr>
      </a:lvl8pPr>
      <a:lvl9pPr marL="0" marR="0" indent="1828800" algn="l" defTabSz="58420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Gill Sans"/>
        </a:defRPr>
      </a:lvl9pPr>
    </p:titleStyle>
    <p:bodyStyle>
      <a:lvl1pPr marL="889000" marR="0" indent="-571500" algn="l" defTabSz="584200" latinLnBrk="0">
        <a:lnSpc>
          <a:spcPct val="100000"/>
        </a:lnSpc>
        <a:spcBef>
          <a:spcPts val="2400"/>
        </a:spcBef>
        <a:spcAft>
          <a:spcPts val="0"/>
        </a:spcAft>
        <a:buClrTx/>
        <a:buSzPct val="171000"/>
        <a:buFontTx/>
        <a:buChar char="•"/>
        <a:tabLst/>
        <a:defRPr sz="4200" b="0" i="0" u="none" strike="noStrike" cap="none" spc="0" baseline="0">
          <a:solidFill>
            <a:srgbClr val="000000"/>
          </a:solidFill>
          <a:uFillTx/>
          <a:latin typeface="+mn-lt"/>
          <a:ea typeface="+mn-ea"/>
          <a:cs typeface="+mn-cs"/>
          <a:sym typeface="Gill Sans"/>
        </a:defRPr>
      </a:lvl1pPr>
      <a:lvl2pPr marL="1333500" marR="0" indent="-571500" algn="l" defTabSz="584200" latinLnBrk="0">
        <a:lnSpc>
          <a:spcPct val="100000"/>
        </a:lnSpc>
        <a:spcBef>
          <a:spcPts val="2400"/>
        </a:spcBef>
        <a:spcAft>
          <a:spcPts val="0"/>
        </a:spcAft>
        <a:buClrTx/>
        <a:buSzPct val="171000"/>
        <a:buFontTx/>
        <a:buChar char="•"/>
        <a:tabLst/>
        <a:defRPr sz="4200" b="0" i="0" u="none" strike="noStrike" cap="none" spc="0" baseline="0">
          <a:solidFill>
            <a:srgbClr val="000000"/>
          </a:solidFill>
          <a:uFillTx/>
          <a:latin typeface="+mn-lt"/>
          <a:ea typeface="+mn-ea"/>
          <a:cs typeface="+mn-cs"/>
          <a:sym typeface="Gill Sans"/>
        </a:defRPr>
      </a:lvl2pPr>
      <a:lvl3pPr marL="1778000" marR="0" indent="-571500" algn="l" defTabSz="584200" latinLnBrk="0">
        <a:lnSpc>
          <a:spcPct val="100000"/>
        </a:lnSpc>
        <a:spcBef>
          <a:spcPts val="2400"/>
        </a:spcBef>
        <a:spcAft>
          <a:spcPts val="0"/>
        </a:spcAft>
        <a:buClrTx/>
        <a:buSzPct val="171000"/>
        <a:buFontTx/>
        <a:buChar char="•"/>
        <a:tabLst/>
        <a:defRPr sz="4200" b="0" i="0" u="none" strike="noStrike" cap="none" spc="0" baseline="0">
          <a:solidFill>
            <a:srgbClr val="000000"/>
          </a:solidFill>
          <a:uFillTx/>
          <a:latin typeface="+mn-lt"/>
          <a:ea typeface="+mn-ea"/>
          <a:cs typeface="+mn-cs"/>
          <a:sym typeface="Gill Sans"/>
        </a:defRPr>
      </a:lvl3pPr>
      <a:lvl4pPr marL="2222500" marR="0" indent="-571500" algn="l" defTabSz="584200" latinLnBrk="0">
        <a:lnSpc>
          <a:spcPct val="100000"/>
        </a:lnSpc>
        <a:spcBef>
          <a:spcPts val="2400"/>
        </a:spcBef>
        <a:spcAft>
          <a:spcPts val="0"/>
        </a:spcAft>
        <a:buClrTx/>
        <a:buSzPct val="171000"/>
        <a:buFontTx/>
        <a:buChar char="•"/>
        <a:tabLst/>
        <a:defRPr sz="4200" b="0" i="0" u="none" strike="noStrike" cap="none" spc="0" baseline="0">
          <a:solidFill>
            <a:srgbClr val="000000"/>
          </a:solidFill>
          <a:uFillTx/>
          <a:latin typeface="+mn-lt"/>
          <a:ea typeface="+mn-ea"/>
          <a:cs typeface="+mn-cs"/>
          <a:sym typeface="Gill Sans"/>
        </a:defRPr>
      </a:lvl4pPr>
      <a:lvl5pPr marL="2667000" marR="0" indent="-571500" algn="l" defTabSz="584200" latinLnBrk="0">
        <a:lnSpc>
          <a:spcPct val="100000"/>
        </a:lnSpc>
        <a:spcBef>
          <a:spcPts val="2400"/>
        </a:spcBef>
        <a:spcAft>
          <a:spcPts val="0"/>
        </a:spcAft>
        <a:buClrTx/>
        <a:buSzPct val="171000"/>
        <a:buFontTx/>
        <a:buChar char="•"/>
        <a:tabLst/>
        <a:defRPr sz="4200" b="0" i="0" u="none" strike="noStrike" cap="none" spc="0" baseline="0">
          <a:solidFill>
            <a:srgbClr val="000000"/>
          </a:solidFill>
          <a:uFillTx/>
          <a:latin typeface="+mn-lt"/>
          <a:ea typeface="+mn-ea"/>
          <a:cs typeface="+mn-cs"/>
          <a:sym typeface="Gill Sans"/>
        </a:defRPr>
      </a:lvl5pPr>
      <a:lvl6pPr marL="3022600" marR="0" indent="-571500" algn="l" defTabSz="584200" latinLnBrk="0">
        <a:lnSpc>
          <a:spcPct val="100000"/>
        </a:lnSpc>
        <a:spcBef>
          <a:spcPts val="2400"/>
        </a:spcBef>
        <a:spcAft>
          <a:spcPts val="0"/>
        </a:spcAft>
        <a:buClrTx/>
        <a:buSzPct val="171000"/>
        <a:buFontTx/>
        <a:buChar char="•"/>
        <a:tabLst/>
        <a:defRPr sz="4200" b="0" i="0" u="none" strike="noStrike" cap="none" spc="0" baseline="0">
          <a:solidFill>
            <a:srgbClr val="000000"/>
          </a:solidFill>
          <a:uFillTx/>
          <a:latin typeface="+mn-lt"/>
          <a:ea typeface="+mn-ea"/>
          <a:cs typeface="+mn-cs"/>
          <a:sym typeface="Gill Sans"/>
        </a:defRPr>
      </a:lvl6pPr>
      <a:lvl7pPr marL="3378200" marR="0" indent="-571500" algn="l" defTabSz="584200" latinLnBrk="0">
        <a:lnSpc>
          <a:spcPct val="100000"/>
        </a:lnSpc>
        <a:spcBef>
          <a:spcPts val="2400"/>
        </a:spcBef>
        <a:spcAft>
          <a:spcPts val="0"/>
        </a:spcAft>
        <a:buClrTx/>
        <a:buSzPct val="171000"/>
        <a:buFontTx/>
        <a:buChar char="•"/>
        <a:tabLst/>
        <a:defRPr sz="4200" b="0" i="0" u="none" strike="noStrike" cap="none" spc="0" baseline="0">
          <a:solidFill>
            <a:srgbClr val="000000"/>
          </a:solidFill>
          <a:uFillTx/>
          <a:latin typeface="+mn-lt"/>
          <a:ea typeface="+mn-ea"/>
          <a:cs typeface="+mn-cs"/>
          <a:sym typeface="Gill Sans"/>
        </a:defRPr>
      </a:lvl7pPr>
      <a:lvl8pPr marL="3733800" marR="0" indent="-571500" algn="l" defTabSz="584200" latinLnBrk="0">
        <a:lnSpc>
          <a:spcPct val="100000"/>
        </a:lnSpc>
        <a:spcBef>
          <a:spcPts val="2400"/>
        </a:spcBef>
        <a:spcAft>
          <a:spcPts val="0"/>
        </a:spcAft>
        <a:buClrTx/>
        <a:buSzPct val="171000"/>
        <a:buFontTx/>
        <a:buChar char="•"/>
        <a:tabLst/>
        <a:defRPr sz="4200" b="0" i="0" u="none" strike="noStrike" cap="none" spc="0" baseline="0">
          <a:solidFill>
            <a:srgbClr val="000000"/>
          </a:solidFill>
          <a:uFillTx/>
          <a:latin typeface="+mn-lt"/>
          <a:ea typeface="+mn-ea"/>
          <a:cs typeface="+mn-cs"/>
          <a:sym typeface="Gill Sans"/>
        </a:defRPr>
      </a:lvl8pPr>
      <a:lvl9pPr marL="4089400" marR="0" indent="-571500" algn="l" defTabSz="584200" latinLnBrk="0">
        <a:lnSpc>
          <a:spcPct val="100000"/>
        </a:lnSpc>
        <a:spcBef>
          <a:spcPts val="2400"/>
        </a:spcBef>
        <a:spcAft>
          <a:spcPts val="0"/>
        </a:spcAft>
        <a:buClrTx/>
        <a:buSzPct val="171000"/>
        <a:buFontTx/>
        <a:buChar char="•"/>
        <a:tabLst/>
        <a:defRPr sz="4200" b="0" i="0" u="none" strike="noStrike" cap="none" spc="0" baseline="0">
          <a:solidFill>
            <a:srgbClr val="000000"/>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7.jpg"/></Relationships>
</file>

<file path=ppt/slides/_rels/slide68.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g"/><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7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g"/><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image" Target="../media/image25.png"/></Relationships>
</file>

<file path=ppt/slides/_rels/slide7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8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Export Compliance New Employee Training"/>
          <p:cNvSpPr txBox="1">
            <a:spLocks noGrp="1"/>
          </p:cNvSpPr>
          <p:nvPr>
            <p:ph type="title"/>
          </p:nvPr>
        </p:nvSpPr>
        <p:spPr>
          <a:prstGeom prst="rect">
            <a:avLst/>
          </a:prstGeom>
        </p:spPr>
        <p:txBody>
          <a:bodyPr/>
          <a:lstStyle/>
          <a:p>
            <a:r>
              <a:t>Export Compliance</a:t>
            </a:r>
          </a:p>
          <a:p>
            <a:pPr>
              <a:defRPr sz="6200"/>
            </a:pPr>
            <a:r>
              <a:t>New Employee Training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pecially Designed”…"/>
          <p:cNvSpPr txBox="1">
            <a:spLocks noGrp="1"/>
          </p:cNvSpPr>
          <p:nvPr>
            <p:ph type="title"/>
          </p:nvPr>
        </p:nvSpPr>
        <p:spPr>
          <a:prstGeom prst="rect">
            <a:avLst/>
          </a:prstGeom>
        </p:spPr>
        <p:txBody>
          <a:bodyPr/>
          <a:lstStyle/>
          <a:p>
            <a:r>
              <a:t>“Specially Designed”</a:t>
            </a:r>
          </a:p>
          <a:p>
            <a:pPr>
              <a:defRPr sz="5600"/>
            </a:pPr>
            <a:r>
              <a:t>- Walking through “Catch &amp; Release” -</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6" name="ITAR/EAR License Exemptions/Exceptions"/>
          <p:cNvSpPr txBox="1">
            <a:spLocks noGrp="1"/>
          </p:cNvSpPr>
          <p:nvPr>
            <p:ph type="title"/>
          </p:nvPr>
        </p:nvSpPr>
        <p:spPr>
          <a:prstGeom prst="rect">
            <a:avLst/>
          </a:prstGeom>
        </p:spPr>
        <p:txBody>
          <a:bodyPr/>
          <a:lstStyle/>
          <a:p>
            <a:r>
              <a:t>ITAR/EAR License Exemptions/Exceptions</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 name="ITAR License Exemptions"/>
          <p:cNvSpPr txBox="1">
            <a:spLocks noGrp="1"/>
          </p:cNvSpPr>
          <p:nvPr>
            <p:ph type="title"/>
          </p:nvPr>
        </p:nvSpPr>
        <p:spPr>
          <a:prstGeom prst="rect">
            <a:avLst/>
          </a:prstGeom>
        </p:spPr>
        <p:txBody>
          <a:bodyPr/>
          <a:lstStyle/>
          <a:p>
            <a:r>
              <a:t>ITAR License Exemptions</a:t>
            </a:r>
          </a:p>
        </p:txBody>
      </p:sp>
      <p:sp>
        <p:nvSpPr>
          <p:cNvPr id="1409"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101</a:t>
            </a:fld>
            <a:endParaRPr/>
          </a:p>
        </p:txBody>
      </p:sp>
      <p:graphicFrame>
        <p:nvGraphicFramePr>
          <p:cNvPr id="1410" name="Table"/>
          <p:cNvGraphicFramePr/>
          <p:nvPr/>
        </p:nvGraphicFramePr>
        <p:xfrm>
          <a:off x="451713" y="2602076"/>
          <a:ext cx="12114074" cy="6429418"/>
        </p:xfrm>
        <a:graphic>
          <a:graphicData uri="http://schemas.openxmlformats.org/drawingml/2006/table">
            <a:tbl>
              <a:tblPr>
                <a:tableStyleId>{4C3C2611-4C71-4FC5-86AE-919BDF0F9419}</a:tableStyleId>
              </a:tblPr>
              <a:tblGrid>
                <a:gridCol w="9056890">
                  <a:extLst>
                    <a:ext uri="{9D8B030D-6E8A-4147-A177-3AD203B41FA5}">
                      <a16:colId xmlns:a16="http://schemas.microsoft.com/office/drawing/2014/main" val="20000"/>
                    </a:ext>
                  </a:extLst>
                </a:gridCol>
                <a:gridCol w="3057184">
                  <a:extLst>
                    <a:ext uri="{9D8B030D-6E8A-4147-A177-3AD203B41FA5}">
                      <a16:colId xmlns:a16="http://schemas.microsoft.com/office/drawing/2014/main" val="20001"/>
                    </a:ext>
                  </a:extLst>
                </a:gridCol>
              </a:tblGrid>
              <a:tr h="650918">
                <a:tc>
                  <a:txBody>
                    <a:bodyPr/>
                    <a:lstStyle/>
                    <a:p>
                      <a:pPr defTabSz="914400">
                        <a:tabLst>
                          <a:tab pos="914400" algn="l"/>
                        </a:tabLst>
                      </a:pPr>
                      <a:r>
                        <a:rPr sz="2400" b="1">
                          <a:latin typeface="+mn-lt"/>
                          <a:ea typeface="+mn-ea"/>
                          <a:cs typeface="+mn-cs"/>
                        </a:rPr>
                        <a:t>Type of Transaction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defTabSz="914400">
                        <a:tabLst>
                          <a:tab pos="914400" algn="l"/>
                        </a:tabLst>
                      </a:pPr>
                      <a:r>
                        <a:rPr sz="2400" b="1">
                          <a:latin typeface="+mn-lt"/>
                          <a:ea typeface="+mn-ea"/>
                          <a:cs typeface="+mn-cs"/>
                        </a:rPr>
                        <a:t>ITAR Exemption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extLst>
                  <a:ext uri="{0D108BD9-81ED-4DB2-BD59-A6C34878D82A}">
                    <a16:rowId xmlns:a16="http://schemas.microsoft.com/office/drawing/2014/main" val="10000"/>
                  </a:ext>
                </a:extLst>
              </a:tr>
              <a:tr h="444500">
                <a:tc>
                  <a:txBody>
                    <a:bodyPr/>
                    <a:lstStyle/>
                    <a:p>
                      <a:pPr defTabSz="914400">
                        <a:tabLst>
                          <a:tab pos="914400" algn="l"/>
                        </a:tabLst>
                      </a:pPr>
                      <a:r>
                        <a:rPr sz="2200" b="1">
                          <a:latin typeface="+mn-lt"/>
                          <a:ea typeface="+mn-ea"/>
                          <a:cs typeface="+mn-cs"/>
                        </a:rPr>
                        <a:t>Temporary import-related</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200" b="1">
                          <a:latin typeface="+mn-lt"/>
                          <a:ea typeface="+mn-ea"/>
                          <a:cs typeface="+mn-cs"/>
                        </a:rPr>
                        <a:t>§ 123.4</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1"/>
                  </a:ext>
                </a:extLst>
              </a:tr>
              <a:tr h="444500">
                <a:tc>
                  <a:txBody>
                    <a:bodyPr/>
                    <a:lstStyle/>
                    <a:p>
                      <a:pPr defTabSz="914400">
                        <a:tabLst>
                          <a:tab pos="914400" algn="l"/>
                        </a:tabLst>
                      </a:pPr>
                      <a:r>
                        <a:rPr sz="2200" b="1">
                          <a:latin typeface="+mn-lt"/>
                          <a:ea typeface="+mn-ea"/>
                          <a:cs typeface="+mn-cs"/>
                        </a:rPr>
                        <a:t>Low-value shipments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200" b="1">
                          <a:latin typeface="+mn-lt"/>
                          <a:ea typeface="+mn-ea"/>
                          <a:cs typeface="+mn-cs"/>
                        </a:rPr>
                        <a:t>§ 123.16(b)(2)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2"/>
                  </a:ext>
                </a:extLst>
              </a:tr>
              <a:tr h="444500">
                <a:tc>
                  <a:txBody>
                    <a:bodyPr/>
                    <a:lstStyle/>
                    <a:p>
                      <a:pPr defTabSz="914400">
                        <a:tabLst>
                          <a:tab pos="914400" algn="l"/>
                        </a:tabLst>
                      </a:pPr>
                      <a:r>
                        <a:rPr sz="2200" b="1">
                          <a:latin typeface="+mn-lt"/>
                          <a:ea typeface="+mn-ea"/>
                          <a:cs typeface="+mn-cs"/>
                        </a:rPr>
                        <a:t>Temp for exhibition or demo</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200" b="1">
                          <a:latin typeface="+mn-lt"/>
                          <a:ea typeface="+mn-ea"/>
                          <a:cs typeface="+mn-cs"/>
                        </a:rPr>
                        <a:t>§ 123.16(b)(5)</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3"/>
                  </a:ext>
                </a:extLst>
              </a:tr>
              <a:tr h="444500">
                <a:tc>
                  <a:txBody>
                    <a:bodyPr/>
                    <a:lstStyle/>
                    <a:p>
                      <a:pPr defTabSz="914400">
                        <a:tabLst>
                          <a:tab pos="914400" algn="l"/>
                        </a:tabLst>
                      </a:pPr>
                      <a:r>
                        <a:rPr sz="2200" b="1">
                          <a:latin typeface="+mn-lt"/>
                          <a:ea typeface="+mn-ea"/>
                          <a:cs typeface="+mn-cs"/>
                        </a:rPr>
                        <a:t>Temp to affiliate/subsidiary</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200" b="1">
                          <a:latin typeface="+mn-lt"/>
                          <a:ea typeface="+mn-ea"/>
                          <a:cs typeface="+mn-cs"/>
                        </a:rPr>
                        <a:t>§ 123.16(b)(9)</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4"/>
                  </a:ext>
                </a:extLst>
              </a:tr>
              <a:tr h="444500">
                <a:tc>
                  <a:txBody>
                    <a:bodyPr/>
                    <a:lstStyle/>
                    <a:p>
                      <a:pPr defTabSz="914400">
                        <a:tabLst>
                          <a:tab pos="914400" algn="l"/>
                        </a:tabLst>
                      </a:pPr>
                      <a:r>
                        <a:rPr sz="2200" b="1">
                          <a:latin typeface="+mn-lt"/>
                          <a:ea typeface="+mn-ea"/>
                          <a:cs typeface="+mn-cs"/>
                        </a:rPr>
                        <a:t>Items transiting the U.S.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200" b="1">
                          <a:latin typeface="+mn-lt"/>
                          <a:ea typeface="+mn-ea"/>
                          <a:cs typeface="+mn-cs"/>
                        </a:rPr>
                        <a:t>§ 123.19</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5"/>
                  </a:ext>
                </a:extLst>
              </a:tr>
              <a:tr h="444500">
                <a:tc>
                  <a:txBody>
                    <a:bodyPr/>
                    <a:lstStyle/>
                    <a:p>
                      <a:pPr defTabSz="914400">
                        <a:tabLst>
                          <a:tab pos="914400" algn="l"/>
                        </a:tabLst>
                      </a:pPr>
                      <a:r>
                        <a:rPr sz="2200" b="1">
                          <a:latin typeface="+mn-lt"/>
                          <a:ea typeface="+mn-ea"/>
                          <a:cs typeface="+mn-cs"/>
                        </a:rPr>
                        <a:t>Exported per USG Agency directive</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200" b="1">
                          <a:latin typeface="+mn-lt"/>
                          <a:ea typeface="+mn-ea"/>
                          <a:cs typeface="+mn-cs"/>
                        </a:rPr>
                        <a:t>§ 125.4(b)(1)</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6"/>
                  </a:ext>
                </a:extLst>
              </a:tr>
              <a:tr h="444500">
                <a:tc>
                  <a:txBody>
                    <a:bodyPr/>
                    <a:lstStyle/>
                    <a:p>
                      <a:pPr defTabSz="914400">
                        <a:tabLst>
                          <a:tab pos="914400" algn="l"/>
                        </a:tabLst>
                      </a:pPr>
                      <a:r>
                        <a:rPr sz="2200" b="1">
                          <a:latin typeface="+mn-lt"/>
                          <a:ea typeface="+mn-ea"/>
                          <a:cs typeface="+mn-cs"/>
                        </a:rPr>
                        <a:t>Per contract with USG Agency</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200" b="1">
                          <a:latin typeface="+mn-lt"/>
                          <a:ea typeface="+mn-ea"/>
                          <a:cs typeface="+mn-cs"/>
                        </a:rPr>
                        <a:t>§ 125.4(b)(3)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7"/>
                  </a:ext>
                </a:extLst>
              </a:tr>
              <a:tr h="444500">
                <a:tc>
                  <a:txBody>
                    <a:bodyPr/>
                    <a:lstStyle/>
                    <a:p>
                      <a:pPr defTabSz="914400">
                        <a:tabLst>
                          <a:tab pos="914400" algn="l"/>
                        </a:tabLst>
                      </a:pPr>
                      <a:r>
                        <a:rPr sz="2200" b="1">
                          <a:latin typeface="+mn-lt"/>
                          <a:ea typeface="+mn-ea"/>
                          <a:cs typeface="+mn-cs"/>
                        </a:rPr>
                        <a:t>Copies of tech data previously authorized to same recipient</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200" b="1">
                          <a:latin typeface="+mn-lt"/>
                          <a:ea typeface="+mn-ea"/>
                          <a:cs typeface="+mn-cs"/>
                        </a:rPr>
                        <a:t>§ 125.4(b)(4)</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8"/>
                  </a:ext>
                </a:extLst>
              </a:tr>
              <a:tr h="444500">
                <a:tc>
                  <a:txBody>
                    <a:bodyPr/>
                    <a:lstStyle/>
                    <a:p>
                      <a:pPr defTabSz="914400">
                        <a:tabLst>
                          <a:tab pos="914400" algn="l"/>
                        </a:tabLst>
                      </a:pPr>
                      <a:r>
                        <a:rPr sz="2200" b="1">
                          <a:latin typeface="+mn-lt"/>
                          <a:ea typeface="+mn-ea"/>
                          <a:cs typeface="+mn-cs"/>
                        </a:rPr>
                        <a:t>Basic O&amp;M exemption/exception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200" b="1">
                          <a:latin typeface="+mn-lt"/>
                          <a:ea typeface="+mn-ea"/>
                          <a:cs typeface="+mn-cs"/>
                        </a:rPr>
                        <a:t>§ 125.4(b)(5)</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9"/>
                  </a:ext>
                </a:extLst>
              </a:tr>
              <a:tr h="444500">
                <a:tc>
                  <a:txBody>
                    <a:bodyPr/>
                    <a:lstStyle/>
                    <a:p>
                      <a:pPr defTabSz="914400">
                        <a:tabLst>
                          <a:tab pos="914400" algn="l"/>
                        </a:tabLst>
                      </a:pPr>
                      <a:r>
                        <a:rPr sz="2200" b="1">
                          <a:latin typeface="+mn-lt"/>
                          <a:ea typeface="+mn-ea"/>
                          <a:cs typeface="+mn-cs"/>
                        </a:rPr>
                        <a:t>US university to certain employees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200" b="1">
                          <a:latin typeface="+mn-lt"/>
                          <a:ea typeface="+mn-ea"/>
                          <a:cs typeface="+mn-cs"/>
                        </a:rPr>
                        <a:t>§ 125.4(b)(10)</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10"/>
                  </a:ext>
                </a:extLst>
              </a:tr>
              <a:tr h="444500">
                <a:tc>
                  <a:txBody>
                    <a:bodyPr/>
                    <a:lstStyle/>
                    <a:p>
                      <a:pPr defTabSz="914400">
                        <a:tabLst>
                          <a:tab pos="914400" algn="l"/>
                        </a:tabLst>
                      </a:pPr>
                      <a:r>
                        <a:rPr sz="2200" b="1">
                          <a:latin typeface="+mn-lt"/>
                          <a:ea typeface="+mn-ea"/>
                          <a:cs typeface="+mn-cs"/>
                        </a:rPr>
                        <a:t>Build-to-Print package to NATO+3 if asked officially by DoD</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200" b="1">
                          <a:latin typeface="+mn-lt"/>
                          <a:ea typeface="+mn-ea"/>
                          <a:cs typeface="+mn-cs"/>
                        </a:rPr>
                        <a:t>§ 125.4(c)(1)</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11"/>
                  </a:ext>
                </a:extLst>
              </a:tr>
              <a:tr h="444500">
                <a:tc>
                  <a:txBody>
                    <a:bodyPr/>
                    <a:lstStyle/>
                    <a:p>
                      <a:pPr defTabSz="914400">
                        <a:tabLst>
                          <a:tab pos="914400" algn="l"/>
                        </a:tabLst>
                      </a:pPr>
                      <a:r>
                        <a:rPr sz="2200" b="1">
                          <a:latin typeface="+mn-lt"/>
                          <a:ea typeface="+mn-ea"/>
                          <a:cs typeface="+mn-cs"/>
                        </a:rPr>
                        <a:t>Shipments by or for USG Agencies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200" b="1">
                          <a:latin typeface="+mn-lt"/>
                          <a:ea typeface="+mn-ea"/>
                          <a:cs typeface="+mn-cs"/>
                        </a:rPr>
                        <a:t>§ 126.4</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12"/>
                  </a:ext>
                </a:extLst>
              </a:tr>
              <a:tr h="444500">
                <a:tc>
                  <a:txBody>
                    <a:bodyPr/>
                    <a:lstStyle/>
                    <a:p>
                      <a:pPr defTabSz="914400">
                        <a:tabLst>
                          <a:tab pos="914400" algn="l"/>
                        </a:tabLst>
                      </a:pPr>
                      <a:r>
                        <a:rPr sz="2200" b="1">
                          <a:latin typeface="+mn-lt"/>
                          <a:ea typeface="+mn-ea"/>
                          <a:cs typeface="+mn-cs"/>
                        </a:rPr>
                        <a:t>Support FMS or other USG efforts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200" b="1">
                          <a:latin typeface="+mn-lt"/>
                          <a:ea typeface="+mn-ea"/>
                          <a:cs typeface="+mn-cs"/>
                        </a:rPr>
                        <a:t>§ 126.6(a)</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13"/>
                  </a:ext>
                </a:extLst>
              </a:tr>
            </a:tbl>
          </a:graphicData>
        </a:graphic>
      </p:graphicFrame>
      <p:sp>
        <p:nvSpPr>
          <p:cNvPr id="1411" name="ITAR tech-data exports"/>
          <p:cNvSpPr txBox="1"/>
          <p:nvPr/>
        </p:nvSpPr>
        <p:spPr>
          <a:xfrm>
            <a:off x="9761537" y="1641475"/>
            <a:ext cx="3162301"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ITAR tech-data exports</a:t>
            </a:r>
          </a:p>
        </p:txBody>
      </p:sp>
      <p:sp>
        <p:nvSpPr>
          <p:cNvPr id="1412" name="Note:  Most of these are for tech-data, not hardware"/>
          <p:cNvSpPr txBox="1"/>
          <p:nvPr/>
        </p:nvSpPr>
        <p:spPr>
          <a:xfrm>
            <a:off x="599440" y="1798309"/>
            <a:ext cx="987712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3600"/>
            </a:lvl1pPr>
          </a:lstStyle>
          <a:p>
            <a:r>
              <a:t>Note:  Most of these are for tech-data, not hardware</a:t>
            </a: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4" name="Exemptions vs. Exceptions"/>
          <p:cNvSpPr txBox="1">
            <a:spLocks noGrp="1"/>
          </p:cNvSpPr>
          <p:nvPr>
            <p:ph type="title"/>
          </p:nvPr>
        </p:nvSpPr>
        <p:spPr>
          <a:prstGeom prst="rect">
            <a:avLst/>
          </a:prstGeom>
        </p:spPr>
        <p:txBody>
          <a:bodyPr/>
          <a:lstStyle/>
          <a:p>
            <a:r>
              <a:t>Exemptions vs. Exceptions</a:t>
            </a:r>
          </a:p>
        </p:txBody>
      </p:sp>
      <p:sp>
        <p:nvSpPr>
          <p:cNvPr id="1415"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102</a:t>
            </a:fld>
            <a:endParaRPr/>
          </a:p>
        </p:txBody>
      </p:sp>
      <p:sp>
        <p:nvSpPr>
          <p:cNvPr id="1416" name="ITAR vs EAR"/>
          <p:cNvSpPr txBox="1"/>
          <p:nvPr/>
        </p:nvSpPr>
        <p:spPr>
          <a:xfrm>
            <a:off x="9785350" y="1638300"/>
            <a:ext cx="3162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ITAR vs EAR</a:t>
            </a:r>
          </a:p>
        </p:txBody>
      </p:sp>
      <p:graphicFrame>
        <p:nvGraphicFramePr>
          <p:cNvPr id="1417" name="Table"/>
          <p:cNvGraphicFramePr/>
          <p:nvPr/>
        </p:nvGraphicFramePr>
        <p:xfrm>
          <a:off x="451713" y="2168169"/>
          <a:ext cx="11825189" cy="7117294"/>
        </p:xfrm>
        <a:graphic>
          <a:graphicData uri="http://schemas.openxmlformats.org/drawingml/2006/table">
            <a:tbl>
              <a:tblPr>
                <a:tableStyleId>{4C3C2611-4C71-4FC5-86AE-919BDF0F9419}</a:tableStyleId>
              </a:tblPr>
              <a:tblGrid>
                <a:gridCol w="5425999">
                  <a:extLst>
                    <a:ext uri="{9D8B030D-6E8A-4147-A177-3AD203B41FA5}">
                      <a16:colId xmlns:a16="http://schemas.microsoft.com/office/drawing/2014/main" val="20000"/>
                    </a:ext>
                  </a:extLst>
                </a:gridCol>
                <a:gridCol w="2255920">
                  <a:extLst>
                    <a:ext uri="{9D8B030D-6E8A-4147-A177-3AD203B41FA5}">
                      <a16:colId xmlns:a16="http://schemas.microsoft.com/office/drawing/2014/main" val="20001"/>
                    </a:ext>
                  </a:extLst>
                </a:gridCol>
                <a:gridCol w="4432154">
                  <a:extLst>
                    <a:ext uri="{9D8B030D-6E8A-4147-A177-3AD203B41FA5}">
                      <a16:colId xmlns:a16="http://schemas.microsoft.com/office/drawing/2014/main" val="20002"/>
                    </a:ext>
                  </a:extLst>
                </a:gridCol>
              </a:tblGrid>
              <a:tr h="482600">
                <a:tc>
                  <a:txBody>
                    <a:bodyPr/>
                    <a:lstStyle/>
                    <a:p>
                      <a:pPr defTabSz="914400">
                        <a:tabLst>
                          <a:tab pos="914400" algn="l"/>
                        </a:tabLst>
                      </a:pPr>
                      <a:r>
                        <a:rPr b="1">
                          <a:latin typeface="+mn-lt"/>
                          <a:ea typeface="+mn-ea"/>
                          <a:cs typeface="+mn-cs"/>
                        </a:rPr>
                        <a:t>Type of Transaction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defTabSz="914400">
                        <a:tabLst>
                          <a:tab pos="914400" algn="l"/>
                        </a:tabLst>
                      </a:pPr>
                      <a:r>
                        <a:rPr b="1">
                          <a:latin typeface="+mn-lt"/>
                          <a:ea typeface="+mn-ea"/>
                          <a:cs typeface="+mn-cs"/>
                        </a:rPr>
                        <a:t>ITAR Exemption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defTabSz="914400">
                        <a:tabLst>
                          <a:tab pos="914400" algn="l"/>
                        </a:tabLst>
                      </a:pPr>
                      <a:r>
                        <a:rPr b="1">
                          <a:latin typeface="+mn-lt"/>
                          <a:ea typeface="+mn-ea"/>
                          <a:cs typeface="+mn-cs"/>
                        </a:rPr>
                        <a:t>EAR Exception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extLst>
                  <a:ext uri="{0D108BD9-81ED-4DB2-BD59-A6C34878D82A}">
                    <a16:rowId xmlns:a16="http://schemas.microsoft.com/office/drawing/2014/main" val="10000"/>
                  </a:ext>
                </a:extLst>
              </a:tr>
              <a:tr h="623457">
                <a:tc>
                  <a:txBody>
                    <a:bodyPr/>
                    <a:lstStyle/>
                    <a:p>
                      <a:pPr defTabSz="914400">
                        <a:tabLst>
                          <a:tab pos="914400" algn="l"/>
                        </a:tabLst>
                      </a:pPr>
                      <a:r>
                        <a:rPr b="1">
                          <a:latin typeface="+mn-lt"/>
                          <a:ea typeface="+mn-ea"/>
                          <a:cs typeface="+mn-cs"/>
                        </a:rPr>
                        <a:t>Temporary import-related</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 123.4</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RPL § 740.10; 
TMP § 740.9(B)(2) &amp; (B)(4)</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1"/>
                  </a:ext>
                </a:extLst>
              </a:tr>
              <a:tr h="411509">
                <a:tc>
                  <a:txBody>
                    <a:bodyPr/>
                    <a:lstStyle/>
                    <a:p>
                      <a:pPr defTabSz="914400">
                        <a:tabLst>
                          <a:tab pos="914400" algn="l"/>
                        </a:tabLst>
                      </a:pPr>
                      <a:r>
                        <a:rPr b="1">
                          <a:latin typeface="+mn-lt"/>
                          <a:ea typeface="+mn-ea"/>
                          <a:cs typeface="+mn-cs"/>
                        </a:rPr>
                        <a:t>Low-value shipments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 123.16(b)(2)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LVS § 740.3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2"/>
                  </a:ext>
                </a:extLst>
              </a:tr>
              <a:tr h="411509">
                <a:tc>
                  <a:txBody>
                    <a:bodyPr/>
                    <a:lstStyle/>
                    <a:p>
                      <a:pPr defTabSz="914400">
                        <a:tabLst>
                          <a:tab pos="914400" algn="l"/>
                        </a:tabLst>
                      </a:pPr>
                      <a:r>
                        <a:rPr b="1">
                          <a:latin typeface="+mn-lt"/>
                          <a:ea typeface="+mn-ea"/>
                          <a:cs typeface="+mn-cs"/>
                        </a:rPr>
                        <a:t>Temp for exhibition or demo</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 123.16(b)(5)</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TMP § 740.9(a)(5)</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3"/>
                  </a:ext>
                </a:extLst>
              </a:tr>
              <a:tr h="411509">
                <a:tc>
                  <a:txBody>
                    <a:bodyPr/>
                    <a:lstStyle/>
                    <a:p>
                      <a:pPr defTabSz="914400">
                        <a:tabLst>
                          <a:tab pos="914400" algn="l"/>
                        </a:tabLst>
                      </a:pPr>
                      <a:r>
                        <a:rPr b="1">
                          <a:latin typeface="+mn-lt"/>
                          <a:ea typeface="+mn-ea"/>
                          <a:cs typeface="+mn-cs"/>
                        </a:rPr>
                        <a:t>Temp to affiliate/subsidiary</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 123.16(b)(9)</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TMP § 740.9(a)(10)</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4"/>
                  </a:ext>
                </a:extLst>
              </a:tr>
              <a:tr h="635000">
                <a:tc>
                  <a:txBody>
                    <a:bodyPr/>
                    <a:lstStyle/>
                    <a:p>
                      <a:pPr defTabSz="914400">
                        <a:tabLst>
                          <a:tab pos="914400" algn="l"/>
                        </a:tabLst>
                      </a:pPr>
                      <a:r>
                        <a:rPr b="1">
                          <a:latin typeface="+mn-lt"/>
                          <a:ea typeface="+mn-ea"/>
                          <a:cs typeface="+mn-cs"/>
                        </a:rPr>
                        <a:t>Temp for body armor/chemsuit</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 123.17(f)-(i)</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TMP § 740.9(a)(11); 
BAG § 740.14(h)(2)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5"/>
                  </a:ext>
                </a:extLst>
              </a:tr>
              <a:tr h="420092">
                <a:tc>
                  <a:txBody>
                    <a:bodyPr/>
                    <a:lstStyle/>
                    <a:p>
                      <a:pPr defTabSz="914400">
                        <a:tabLst>
                          <a:tab pos="914400" algn="l"/>
                        </a:tabLst>
                      </a:pPr>
                      <a:r>
                        <a:rPr b="1">
                          <a:latin typeface="+mn-lt"/>
                          <a:ea typeface="+mn-ea"/>
                          <a:cs typeface="+mn-cs"/>
                        </a:rPr>
                        <a:t>Items transiting the U.S.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 123.19</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TMP § 740.9(b)(1)</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6"/>
                  </a:ext>
                </a:extLst>
              </a:tr>
              <a:tr h="420092">
                <a:tc>
                  <a:txBody>
                    <a:bodyPr/>
                    <a:lstStyle/>
                    <a:p>
                      <a:pPr defTabSz="914400">
                        <a:tabLst>
                          <a:tab pos="914400" algn="l"/>
                        </a:tabLst>
                      </a:pPr>
                      <a:r>
                        <a:rPr b="1">
                          <a:latin typeface="+mn-lt"/>
                          <a:ea typeface="+mn-ea"/>
                          <a:cs typeface="+mn-cs"/>
                        </a:rPr>
                        <a:t>Exported per USG Agency directive</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 125.4(b)(1)</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GOV § 740.11(b)(2)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7"/>
                  </a:ext>
                </a:extLst>
              </a:tr>
              <a:tr h="420092">
                <a:tc>
                  <a:txBody>
                    <a:bodyPr/>
                    <a:lstStyle/>
                    <a:p>
                      <a:pPr defTabSz="914400">
                        <a:tabLst>
                          <a:tab pos="914400" algn="l"/>
                        </a:tabLst>
                      </a:pPr>
                      <a:r>
                        <a:rPr b="1">
                          <a:latin typeface="+mn-lt"/>
                          <a:ea typeface="+mn-ea"/>
                          <a:cs typeface="+mn-cs"/>
                        </a:rPr>
                        <a:t>Per contract with USG Agency</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 125.4(b)(3)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GOV § 740.11(b)(2)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8"/>
                  </a:ext>
                </a:extLst>
              </a:tr>
              <a:tr h="635000">
                <a:tc>
                  <a:txBody>
                    <a:bodyPr/>
                    <a:lstStyle/>
                    <a:p>
                      <a:pPr defTabSz="914400">
                        <a:tabLst>
                          <a:tab pos="914400" algn="l"/>
                        </a:tabLst>
                      </a:pPr>
                      <a:r>
                        <a:rPr b="1">
                          <a:latin typeface="+mn-lt"/>
                          <a:ea typeface="+mn-ea"/>
                          <a:cs typeface="+mn-cs"/>
                        </a:rPr>
                        <a:t>Copies of tech data previously authorized to same recipient</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 125.4(b)(4)</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TSU § 740.13(g)</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9"/>
                  </a:ext>
                </a:extLst>
              </a:tr>
              <a:tr h="635000">
                <a:tc>
                  <a:txBody>
                    <a:bodyPr/>
                    <a:lstStyle/>
                    <a:p>
                      <a:pPr defTabSz="914400">
                        <a:tabLst>
                          <a:tab pos="914400" algn="l"/>
                        </a:tabLst>
                      </a:pPr>
                      <a:r>
                        <a:rPr b="1">
                          <a:latin typeface="+mn-lt"/>
                          <a:ea typeface="+mn-ea"/>
                          <a:cs typeface="+mn-cs"/>
                        </a:rPr>
                        <a:t>Basic O&amp;M exemption/exception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 124.2(a)
§ 125.4(b)(5)</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TSU § 740.13(a)</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10"/>
                  </a:ext>
                </a:extLst>
              </a:tr>
              <a:tr h="421828">
                <a:tc>
                  <a:txBody>
                    <a:bodyPr/>
                    <a:lstStyle/>
                    <a:p>
                      <a:pPr defTabSz="914400">
                        <a:tabLst>
                          <a:tab pos="914400" algn="l"/>
                        </a:tabLst>
                      </a:pPr>
                      <a:r>
                        <a:rPr b="1">
                          <a:latin typeface="+mn-lt"/>
                          <a:ea typeface="+mn-ea"/>
                          <a:cs typeface="+mn-cs"/>
                        </a:rPr>
                        <a:t>US university to certain employees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 125.4(b)(10)</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TSU § 740.13(f)</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11"/>
                  </a:ext>
                </a:extLst>
              </a:tr>
              <a:tr h="421828">
                <a:tc>
                  <a:txBody>
                    <a:bodyPr/>
                    <a:lstStyle/>
                    <a:p>
                      <a:pPr defTabSz="914400">
                        <a:tabLst>
                          <a:tab pos="914400" algn="l"/>
                        </a:tabLst>
                      </a:pPr>
                      <a:r>
                        <a:rPr b="1">
                          <a:latin typeface="+mn-lt"/>
                          <a:ea typeface="+mn-ea"/>
                          <a:cs typeface="+mn-cs"/>
                        </a:rPr>
                        <a:t>Shipments by or for USG Agencies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 126.4</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GOV § 740.11(b)(2)</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12"/>
                  </a:ext>
                </a:extLst>
              </a:tr>
              <a:tr h="421828">
                <a:tc>
                  <a:txBody>
                    <a:bodyPr/>
                    <a:lstStyle/>
                    <a:p>
                      <a:pPr defTabSz="914400">
                        <a:tabLst>
                          <a:tab pos="914400" algn="l"/>
                        </a:tabLst>
                      </a:pPr>
                      <a:r>
                        <a:rPr b="1">
                          <a:latin typeface="+mn-lt"/>
                          <a:ea typeface="+mn-ea"/>
                          <a:cs typeface="+mn-cs"/>
                        </a:rPr>
                        <a:t>Support FMS or other USG efforts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 126.6(a)</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b="1">
                          <a:latin typeface="+mn-lt"/>
                          <a:ea typeface="+mn-ea"/>
                          <a:cs typeface="+mn-cs"/>
                        </a:rPr>
                        <a:t>GOV § 740.11(b)(2)(iii)</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1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 name="Exemptions and Exceptions"/>
          <p:cNvSpPr txBox="1"/>
          <p:nvPr/>
        </p:nvSpPr>
        <p:spPr>
          <a:xfrm>
            <a:off x="9667695" y="1647825"/>
            <a:ext cx="3349985"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Exemptions and Exceptions</a:t>
            </a:r>
          </a:p>
        </p:txBody>
      </p:sp>
      <p:sp>
        <p:nvSpPr>
          <p:cNvPr id="1420" name="“Canadian Exemptions” under…"/>
          <p:cNvSpPr txBox="1">
            <a:spLocks noGrp="1"/>
          </p:cNvSpPr>
          <p:nvPr>
            <p:ph type="title"/>
          </p:nvPr>
        </p:nvSpPr>
        <p:spPr>
          <a:prstGeom prst="rect">
            <a:avLst/>
          </a:prstGeom>
        </p:spPr>
        <p:txBody>
          <a:bodyPr>
            <a:normAutofit fontScale="90000"/>
          </a:bodyPr>
          <a:lstStyle/>
          <a:p>
            <a:pPr defTabSz="397256">
              <a:defRPr sz="3672"/>
            </a:pPr>
            <a:r>
              <a:t>“Canadian Exemptions” under</a:t>
            </a:r>
          </a:p>
          <a:p>
            <a:pPr defTabSz="397256">
              <a:defRPr sz="3672"/>
            </a:pPr>
            <a:r>
              <a:t>the ITAR &amp; EAR</a:t>
            </a:r>
          </a:p>
        </p:txBody>
      </p:sp>
      <p:sp>
        <p:nvSpPr>
          <p:cNvPr id="1421"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103</a:t>
            </a:fld>
            <a:endParaRPr/>
          </a:p>
        </p:txBody>
      </p:sp>
      <p:sp>
        <p:nvSpPr>
          <p:cNvPr id="1422" name="Go to ITAR § 126.5 to see the famous “Canadian Exemptions”…"/>
          <p:cNvSpPr txBox="1">
            <a:spLocks noGrp="1"/>
          </p:cNvSpPr>
          <p:nvPr>
            <p:ph type="body" idx="1"/>
          </p:nvPr>
        </p:nvSpPr>
        <p:spPr>
          <a:prstGeom prst="rect">
            <a:avLst/>
          </a:prstGeom>
        </p:spPr>
        <p:txBody>
          <a:bodyPr/>
          <a:lstStyle/>
          <a:p>
            <a:pPr marL="958341" lvl="1" indent="-647191" defTabSz="572516">
              <a:lnSpc>
                <a:spcPct val="80000"/>
              </a:lnSpc>
              <a:spcBef>
                <a:spcPts val="2300"/>
              </a:spcBef>
              <a:buSzPct val="125000"/>
              <a:defRPr sz="3920"/>
            </a:pPr>
            <a:r>
              <a:t>Go to ITAR § 126.5 to see the famous “Canadian Exemptions”</a:t>
            </a:r>
          </a:p>
          <a:p>
            <a:pPr marL="958341" lvl="1" indent="-647191" defTabSz="572516">
              <a:lnSpc>
                <a:spcPct val="80000"/>
              </a:lnSpc>
              <a:spcBef>
                <a:spcPts val="2300"/>
              </a:spcBef>
              <a:buSzPct val="125000"/>
              <a:defRPr sz="3920"/>
            </a:pPr>
            <a:r>
              <a:t>But read carefully:  it contains quadruple negatives</a:t>
            </a:r>
          </a:p>
          <a:p>
            <a:pPr marL="958341" lvl="1" indent="-647191" defTabSz="572516">
              <a:lnSpc>
                <a:spcPct val="80000"/>
              </a:lnSpc>
              <a:spcBef>
                <a:spcPts val="2300"/>
              </a:spcBef>
              <a:buSzPct val="125000"/>
              <a:defRPr sz="3920"/>
            </a:pPr>
            <a:r>
              <a:t>Temp import to U.S. from any country but Canada for repair/replacement — use ITAR § 123.4(a)(1)</a:t>
            </a:r>
          </a:p>
          <a:p>
            <a:pPr marL="958341" lvl="1" indent="-647191" defTabSz="572516">
              <a:lnSpc>
                <a:spcPct val="80000"/>
              </a:lnSpc>
              <a:spcBef>
                <a:spcPts val="2300"/>
              </a:spcBef>
              <a:buSzPct val="125000"/>
              <a:defRPr sz="3920"/>
            </a:pPr>
            <a:r>
              <a:rPr b="1" i="1">
                <a:solidFill>
                  <a:schemeClr val="accent5"/>
                </a:solidFill>
              </a:rPr>
              <a:t>Except</a:t>
            </a:r>
            <a:r>
              <a:t> importing from Canada — use ITAR § 126.5(a)</a:t>
            </a:r>
          </a:p>
          <a:p>
            <a:pPr marL="958341" lvl="1" indent="-647191" defTabSz="572516">
              <a:lnSpc>
                <a:spcPct val="80000"/>
              </a:lnSpc>
              <a:spcBef>
                <a:spcPts val="2300"/>
              </a:spcBef>
              <a:buSzPct val="125000"/>
              <a:defRPr sz="3920"/>
            </a:pPr>
            <a:r>
              <a:rPr u="sng"/>
              <a:t>Permanent</a:t>
            </a:r>
            <a:r>
              <a:t> export to Canada is under ITAR § 126.5(b)</a:t>
            </a:r>
          </a:p>
          <a:p>
            <a:pPr marL="1393952" lvl="2" indent="-410718" defTabSz="572516">
              <a:lnSpc>
                <a:spcPct val="80000"/>
              </a:lnSpc>
              <a:spcBef>
                <a:spcPts val="2300"/>
              </a:spcBef>
              <a:buSzPct val="125000"/>
              <a:buChar char="-"/>
              <a:defRPr sz="3920"/>
            </a:pPr>
            <a:r>
              <a:t>But first clear the many exclusions in § 126 Suppl. N</a:t>
            </a:r>
            <a:r>
              <a:rPr u="sng" baseline="31999"/>
              <a:t>o</a:t>
            </a:r>
            <a:r>
              <a:rPr baseline="31999"/>
              <a:t>.</a:t>
            </a:r>
            <a:r>
              <a:t>1</a:t>
            </a:r>
          </a:p>
          <a:p>
            <a:pPr marL="958341" lvl="1" indent="-647191" defTabSz="572516">
              <a:lnSpc>
                <a:spcPct val="80000"/>
              </a:lnSpc>
              <a:spcBef>
                <a:spcPts val="2300"/>
              </a:spcBef>
              <a:buSzPct val="125000"/>
              <a:defRPr sz="3920"/>
            </a:pPr>
            <a:r>
              <a:rPr b="1" i="1">
                <a:solidFill>
                  <a:schemeClr val="accent5"/>
                </a:solidFill>
              </a:rPr>
              <a:t>EAR license “exception”</a:t>
            </a:r>
            <a:r>
              <a:t> - none </a:t>
            </a:r>
            <a:r>
              <a:rPr i="1"/>
              <a:t>per se</a:t>
            </a:r>
            <a:r>
              <a:t>, but see Country Chart for Canada for the equivalent to ITAR 126.5</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4" name="EAR License Exceptions"/>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EAR License Exceptions</a:t>
            </a:r>
          </a:p>
        </p:txBody>
      </p:sp>
      <p:pic>
        <p:nvPicPr>
          <p:cNvPr id="1425" name="2014-11-11_07-44-19.jpg" descr="2014-11-11_07-44-19.jpg"/>
          <p:cNvPicPr>
            <a:picLocks noChangeAspect="1"/>
          </p:cNvPicPr>
          <p:nvPr/>
        </p:nvPicPr>
        <p:blipFill>
          <a:blip r:embed="rId2"/>
          <a:stretch>
            <a:fillRect/>
          </a:stretch>
        </p:blipFill>
        <p:spPr>
          <a:xfrm>
            <a:off x="2067334" y="3786446"/>
            <a:ext cx="10020329" cy="5083446"/>
          </a:xfrm>
          <a:prstGeom prst="rect">
            <a:avLst/>
          </a:prstGeom>
          <a:ln w="12700">
            <a:miter lim="400000"/>
          </a:ln>
        </p:spPr>
      </p:pic>
      <p:sp>
        <p:nvSpPr>
          <p:cNvPr id="1426" name="ITAR “Canadian Exemptions”"/>
          <p:cNvSpPr txBox="1">
            <a:spLocks noGrp="1"/>
          </p:cNvSpPr>
          <p:nvPr>
            <p:ph type="title"/>
          </p:nvPr>
        </p:nvSpPr>
        <p:spPr>
          <a:prstGeom prst="rect">
            <a:avLst/>
          </a:prstGeom>
        </p:spPr>
        <p:txBody>
          <a:bodyPr/>
          <a:lstStyle/>
          <a:p>
            <a:r>
              <a:t>ITAR “Canadian Exemptions”</a:t>
            </a:r>
          </a:p>
        </p:txBody>
      </p:sp>
      <p:sp>
        <p:nvSpPr>
          <p:cNvPr id="1427"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104</a:t>
            </a:fld>
            <a:endParaRPr/>
          </a:p>
        </p:txBody>
      </p:sp>
      <p:sp>
        <p:nvSpPr>
          <p:cNvPr id="1428" name="But for all ITAR exemptions and EAR exceptions must be documented, and file kept for at least 5 years.  Here is the EAR requirement."/>
          <p:cNvSpPr txBox="1">
            <a:spLocks noGrp="1"/>
          </p:cNvSpPr>
          <p:nvPr>
            <p:ph type="body" sz="quarter" idx="1"/>
          </p:nvPr>
        </p:nvSpPr>
        <p:spPr>
          <a:xfrm>
            <a:off x="212863" y="2078076"/>
            <a:ext cx="12579074" cy="1811086"/>
          </a:xfrm>
          <a:prstGeom prst="rect">
            <a:avLst/>
          </a:prstGeom>
        </p:spPr>
        <p:txBody>
          <a:bodyPr/>
          <a:lstStyle/>
          <a:p>
            <a:pPr marL="977900" lvl="1" indent="-660400">
              <a:lnSpc>
                <a:spcPct val="80000"/>
              </a:lnSpc>
              <a:buSzPct val="125000"/>
            </a:pPr>
            <a:r>
              <a:t>But for all ITAR exemptions and EAR exceptions must be documented, and file kept for at least 5 years.  Here is the EAR requirement.</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0" name="droppedImage.png" descr="droppedImage.png"/>
          <p:cNvPicPr>
            <a:picLocks noChangeAspect="1"/>
          </p:cNvPicPr>
          <p:nvPr/>
        </p:nvPicPr>
        <p:blipFill>
          <a:blip r:embed="rId2"/>
          <a:stretch>
            <a:fillRect/>
          </a:stretch>
        </p:blipFill>
        <p:spPr>
          <a:xfrm>
            <a:off x="901699" y="2011858"/>
            <a:ext cx="10779548" cy="7411542"/>
          </a:xfrm>
          <a:prstGeom prst="rect">
            <a:avLst/>
          </a:prstGeom>
          <a:ln w="12700">
            <a:miter lim="400000"/>
          </a:ln>
        </p:spPr>
      </p:pic>
      <p:sp>
        <p:nvSpPr>
          <p:cNvPr id="1431" name="License Exceptions"/>
          <p:cNvSpPr txBox="1">
            <a:spLocks noGrp="1"/>
          </p:cNvSpPr>
          <p:nvPr>
            <p:ph type="title"/>
          </p:nvPr>
        </p:nvSpPr>
        <p:spPr>
          <a:prstGeom prst="rect">
            <a:avLst/>
          </a:prstGeom>
        </p:spPr>
        <p:txBody>
          <a:bodyPr/>
          <a:lstStyle/>
          <a:p>
            <a:r>
              <a:t>License Exceptions</a:t>
            </a:r>
          </a:p>
        </p:txBody>
      </p:sp>
      <p:sp>
        <p:nvSpPr>
          <p:cNvPr id="1432"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105</a:t>
            </a:fld>
            <a:endParaRPr/>
          </a:p>
        </p:txBody>
      </p:sp>
      <p:sp>
        <p:nvSpPr>
          <p:cNvPr id="1433" name="EAR License Exceptions"/>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EAR License Exceptions</a:t>
            </a:r>
          </a:p>
        </p:txBody>
      </p:sp>
      <p:sp>
        <p:nvSpPr>
          <p:cNvPr id="1434" name="Rounded Rectangle"/>
          <p:cNvSpPr/>
          <p:nvPr/>
        </p:nvSpPr>
        <p:spPr>
          <a:xfrm>
            <a:off x="723900" y="8305800"/>
            <a:ext cx="11557000" cy="698500"/>
          </a:xfrm>
          <a:prstGeom prst="roundRect">
            <a:avLst>
              <a:gd name="adj" fmla="val 27273"/>
            </a:avLst>
          </a:prstGeom>
          <a:ln w="50800">
            <a:solidFill>
              <a:srgbClr val="FF26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grpSp>
        <p:nvGrpSpPr>
          <p:cNvPr id="1437" name="Group"/>
          <p:cNvGrpSpPr/>
          <p:nvPr/>
        </p:nvGrpSpPr>
        <p:grpSpPr>
          <a:xfrm>
            <a:off x="4953849" y="2736837"/>
            <a:ext cx="6235701" cy="5632451"/>
            <a:chOff x="0" y="12700"/>
            <a:chExt cx="6235700" cy="5632450"/>
          </a:xfrm>
        </p:grpSpPr>
        <p:sp>
          <p:nvSpPr>
            <p:cNvPr id="1435" name="“TMP” is an especially useful exception, but with important limits"/>
            <p:cNvSpPr txBox="1"/>
            <p:nvPr/>
          </p:nvSpPr>
          <p:spPr>
            <a:xfrm>
              <a:off x="0" y="12700"/>
              <a:ext cx="6235700" cy="812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400" b="1">
                  <a:solidFill>
                    <a:srgbClr val="FF2E00">
                      <a:alpha val="90000"/>
                    </a:srgbClr>
                  </a:solidFill>
                </a:defRPr>
              </a:lvl1pPr>
            </a:lstStyle>
            <a:p>
              <a:r>
                <a:t>“TMP” is an especially useful exception, but with important limits</a:t>
              </a:r>
            </a:p>
          </p:txBody>
        </p:sp>
        <p:sp>
          <p:nvSpPr>
            <p:cNvPr id="1436" name="Line"/>
            <p:cNvSpPr/>
            <p:nvPr/>
          </p:nvSpPr>
          <p:spPr>
            <a:xfrm flipV="1">
              <a:off x="2056550" y="869948"/>
              <a:ext cx="1892301" cy="4775202"/>
            </a:xfrm>
            <a:prstGeom prst="line">
              <a:avLst/>
            </a:prstGeom>
            <a:noFill/>
            <a:ln w="63500" cap="flat">
              <a:solidFill>
                <a:srgbClr val="FF2E00">
                  <a:alpha val="90000"/>
                </a:srgbClr>
              </a:solidFill>
              <a:prstDash val="solid"/>
              <a:miter lim="400000"/>
              <a:head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type="lt">
                                    <p:tmAbs val="0"/>
                                  </p:iterate>
                                  <p:childTnLst>
                                    <p:set>
                                      <p:cBhvr>
                                        <p:cTn id="6" fill="hold"/>
                                        <p:tgtEl>
                                          <p:spTgt spid="1434"/>
                                        </p:tgtEl>
                                        <p:attrNameLst>
                                          <p:attrName>style.visibility</p:attrName>
                                        </p:attrNameLst>
                                      </p:cBhvr>
                                      <p:to>
                                        <p:strVal val="visible"/>
                                      </p:to>
                                    </p:set>
                                    <p:anim calcmode="lin" valueType="num">
                                      <p:cBhvr>
                                        <p:cTn id="7" dur="1000" fill="hold"/>
                                        <p:tgtEl>
                                          <p:spTgt spid="1434"/>
                                        </p:tgtEl>
                                        <p:attrNameLst>
                                          <p:attrName>ppt_w</p:attrName>
                                        </p:attrNameLst>
                                      </p:cBhvr>
                                      <p:tavLst>
                                        <p:tav tm="0" fmla="#ppt_w*sin(2.5*pi*$)">
                                          <p:val>
                                            <p:fltVal val="0"/>
                                          </p:val>
                                        </p:tav>
                                        <p:tav tm="100000">
                                          <p:val>
                                            <p:fltVal val="1"/>
                                          </p:val>
                                        </p:tav>
                                      </p:tavLst>
                                    </p:anim>
                                    <p:anim calcmode="lin" valueType="num">
                                      <p:cBhvr>
                                        <p:cTn id="8" dur="1000" fill="hold"/>
                                        <p:tgtEl>
                                          <p:spTgt spid="14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 grpId="1" animBg="1" advAuto="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9" name="License Exceptions (Cont.)"/>
          <p:cNvSpPr txBox="1">
            <a:spLocks noGrp="1"/>
          </p:cNvSpPr>
          <p:nvPr>
            <p:ph type="title"/>
          </p:nvPr>
        </p:nvSpPr>
        <p:spPr>
          <a:prstGeom prst="rect">
            <a:avLst/>
          </a:prstGeom>
        </p:spPr>
        <p:txBody>
          <a:bodyPr/>
          <a:lstStyle/>
          <a:p>
            <a:r>
              <a:t>License Exceptions (Cont.)</a:t>
            </a:r>
          </a:p>
        </p:txBody>
      </p:sp>
      <p:sp>
        <p:nvSpPr>
          <p:cNvPr id="1440"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106</a:t>
            </a:fld>
            <a:endParaRPr/>
          </a:p>
        </p:txBody>
      </p:sp>
      <p:sp>
        <p:nvSpPr>
          <p:cNvPr id="1441" name="Classification &amp; RSGP-R"/>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 &amp; RSGP-R</a:t>
            </a:r>
          </a:p>
        </p:txBody>
      </p:sp>
      <p:pic>
        <p:nvPicPr>
          <p:cNvPr id="1442" name="License exception TOC with STA.jpg" descr="License exception TOC with STA.jpg"/>
          <p:cNvPicPr>
            <a:picLocks noChangeAspect="1"/>
          </p:cNvPicPr>
          <p:nvPr/>
        </p:nvPicPr>
        <p:blipFill>
          <a:blip r:embed="rId2"/>
          <a:stretch>
            <a:fillRect/>
          </a:stretch>
        </p:blipFill>
        <p:spPr>
          <a:xfrm>
            <a:off x="1064567" y="2437151"/>
            <a:ext cx="11666643" cy="596943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4" name="droppedImage.png" descr="droppedImage.png"/>
          <p:cNvPicPr>
            <a:picLocks noChangeAspect="1"/>
          </p:cNvPicPr>
          <p:nvPr/>
        </p:nvPicPr>
        <p:blipFill>
          <a:blip r:embed="rId2"/>
          <a:stretch>
            <a:fillRect/>
          </a:stretch>
        </p:blipFill>
        <p:spPr>
          <a:xfrm>
            <a:off x="1778000" y="3467100"/>
            <a:ext cx="8737600" cy="4876800"/>
          </a:xfrm>
          <a:prstGeom prst="rect">
            <a:avLst/>
          </a:prstGeom>
          <a:ln w="12700">
            <a:miter lim="400000"/>
          </a:ln>
        </p:spPr>
      </p:pic>
      <p:sp>
        <p:nvSpPr>
          <p:cNvPr id="1445" name="License Exception “TMP”"/>
          <p:cNvSpPr txBox="1">
            <a:spLocks noGrp="1"/>
          </p:cNvSpPr>
          <p:nvPr>
            <p:ph type="title"/>
          </p:nvPr>
        </p:nvSpPr>
        <p:spPr>
          <a:prstGeom prst="rect">
            <a:avLst/>
          </a:prstGeom>
        </p:spPr>
        <p:txBody>
          <a:bodyPr/>
          <a:lstStyle/>
          <a:p>
            <a:r>
              <a:t>License Exception </a:t>
            </a:r>
            <a:r>
              <a:rPr>
                <a:solidFill>
                  <a:srgbClr val="FF2E00">
                    <a:alpha val="90000"/>
                  </a:srgbClr>
                </a:solidFill>
              </a:rPr>
              <a:t>“TMP”</a:t>
            </a:r>
          </a:p>
        </p:txBody>
      </p:sp>
      <p:sp>
        <p:nvSpPr>
          <p:cNvPr id="1446"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107</a:t>
            </a:fld>
            <a:endParaRPr/>
          </a:p>
        </p:txBody>
      </p:sp>
      <p:sp>
        <p:nvSpPr>
          <p:cNvPr id="1447" name="Restrictions include:  No “E:2 Countries or Sudan”"/>
          <p:cNvSpPr txBox="1">
            <a:spLocks noGrp="1"/>
          </p:cNvSpPr>
          <p:nvPr>
            <p:ph type="body" sz="quarter" idx="1"/>
          </p:nvPr>
        </p:nvSpPr>
        <p:spPr>
          <a:xfrm>
            <a:off x="212863" y="2050884"/>
            <a:ext cx="12579074" cy="1001523"/>
          </a:xfrm>
          <a:prstGeom prst="rect">
            <a:avLst/>
          </a:prstGeom>
        </p:spPr>
        <p:txBody>
          <a:bodyPr/>
          <a:lstStyle/>
          <a:p>
            <a:r>
              <a:t>Restrictions include:  No “E:2 Countries or Sudan”</a:t>
            </a:r>
          </a:p>
        </p:txBody>
      </p:sp>
      <p:sp>
        <p:nvSpPr>
          <p:cNvPr id="1448" name="EAR License Exceptions"/>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EAR License Exceptions</a:t>
            </a:r>
          </a:p>
        </p:txBody>
      </p:sp>
      <p:sp>
        <p:nvSpPr>
          <p:cNvPr id="1449" name="Rounded Rectangle"/>
          <p:cNvSpPr/>
          <p:nvPr/>
        </p:nvSpPr>
        <p:spPr>
          <a:xfrm>
            <a:off x="1689100" y="6057900"/>
            <a:ext cx="9067800" cy="495300"/>
          </a:xfrm>
          <a:prstGeom prst="roundRect">
            <a:avLst>
              <a:gd name="adj" fmla="val 38462"/>
            </a:avLst>
          </a:prstGeom>
          <a:ln w="50800">
            <a:solidFill>
              <a:srgbClr val="FF26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type="lt">
                                    <p:tmAbs val="0"/>
                                  </p:iterate>
                                  <p:childTnLst>
                                    <p:set>
                                      <p:cBhvr>
                                        <p:cTn id="6" fill="hold"/>
                                        <p:tgtEl>
                                          <p:spTgt spid="1449"/>
                                        </p:tgtEl>
                                        <p:attrNameLst>
                                          <p:attrName>style.visibility</p:attrName>
                                        </p:attrNameLst>
                                      </p:cBhvr>
                                      <p:to>
                                        <p:strVal val="visible"/>
                                      </p:to>
                                    </p:set>
                                    <p:anim calcmode="lin" valueType="num">
                                      <p:cBhvr>
                                        <p:cTn id="7" dur="1000" fill="hold"/>
                                        <p:tgtEl>
                                          <p:spTgt spid="1449"/>
                                        </p:tgtEl>
                                        <p:attrNameLst>
                                          <p:attrName>ppt_w</p:attrName>
                                        </p:attrNameLst>
                                      </p:cBhvr>
                                      <p:tavLst>
                                        <p:tav tm="0" fmla="#ppt_w*sin(2.5*pi*$)">
                                          <p:val>
                                            <p:fltVal val="0"/>
                                          </p:val>
                                        </p:tav>
                                        <p:tav tm="100000">
                                          <p:val>
                                            <p:fltVal val="1"/>
                                          </p:val>
                                        </p:tav>
                                      </p:tavLst>
                                    </p:anim>
                                    <p:anim calcmode="lin" valueType="num">
                                      <p:cBhvr>
                                        <p:cTn id="8" dur="1000" fill="hold"/>
                                        <p:tgtEl>
                                          <p:spTgt spid="14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9" grpId="1" animBg="1" advAuto="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1" name="droppedImage.png" descr="droppedImage.png"/>
          <p:cNvPicPr>
            <a:picLocks noChangeAspect="1"/>
          </p:cNvPicPr>
          <p:nvPr/>
        </p:nvPicPr>
        <p:blipFill>
          <a:blip r:embed="rId2"/>
          <a:stretch>
            <a:fillRect/>
          </a:stretch>
        </p:blipFill>
        <p:spPr>
          <a:xfrm>
            <a:off x="1847850" y="3009900"/>
            <a:ext cx="9309100" cy="6483124"/>
          </a:xfrm>
          <a:prstGeom prst="rect">
            <a:avLst/>
          </a:prstGeom>
          <a:ln w="12700">
            <a:miter lim="400000"/>
          </a:ln>
        </p:spPr>
      </p:pic>
      <p:sp>
        <p:nvSpPr>
          <p:cNvPr id="1452" name="License Exception “TMP”"/>
          <p:cNvSpPr txBox="1">
            <a:spLocks noGrp="1"/>
          </p:cNvSpPr>
          <p:nvPr>
            <p:ph type="title"/>
          </p:nvPr>
        </p:nvSpPr>
        <p:spPr>
          <a:prstGeom prst="rect">
            <a:avLst/>
          </a:prstGeom>
        </p:spPr>
        <p:txBody>
          <a:bodyPr/>
          <a:lstStyle/>
          <a:p>
            <a:r>
              <a:t>License Exception </a:t>
            </a:r>
            <a:r>
              <a:rPr>
                <a:solidFill>
                  <a:srgbClr val="FF2E00">
                    <a:alpha val="90000"/>
                  </a:srgbClr>
                </a:solidFill>
              </a:rPr>
              <a:t>“TMP”</a:t>
            </a:r>
          </a:p>
        </p:txBody>
      </p:sp>
      <p:sp>
        <p:nvSpPr>
          <p:cNvPr id="1453"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108</a:t>
            </a:fld>
            <a:endParaRPr/>
          </a:p>
        </p:txBody>
      </p:sp>
      <p:sp>
        <p:nvSpPr>
          <p:cNvPr id="1454" name="Using TMP may ease “sanitized laptop” rules for RSG"/>
          <p:cNvSpPr txBox="1">
            <a:spLocks noGrp="1"/>
          </p:cNvSpPr>
          <p:nvPr>
            <p:ph type="body" sz="quarter" idx="1"/>
          </p:nvPr>
        </p:nvSpPr>
        <p:spPr>
          <a:xfrm>
            <a:off x="121920" y="2050884"/>
            <a:ext cx="12579073" cy="873457"/>
          </a:xfrm>
          <a:prstGeom prst="rect">
            <a:avLst/>
          </a:prstGeom>
        </p:spPr>
        <p:txBody>
          <a:bodyPr/>
          <a:lstStyle>
            <a:lvl1pPr marL="0" indent="0" algn="ctr">
              <a:spcBef>
                <a:spcPts val="0"/>
              </a:spcBef>
              <a:buSzTx/>
              <a:buNone/>
            </a:lvl1pPr>
          </a:lstStyle>
          <a:p>
            <a:r>
              <a:t>Using TMP may ease “sanitized laptop” rules for RSG</a:t>
            </a:r>
          </a:p>
        </p:txBody>
      </p:sp>
      <p:sp>
        <p:nvSpPr>
          <p:cNvPr id="1455" name="EAR License Exceptions"/>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EAR License Exceptions</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 name="License Exception “TMP”"/>
          <p:cNvSpPr txBox="1">
            <a:spLocks noGrp="1"/>
          </p:cNvSpPr>
          <p:nvPr>
            <p:ph type="title"/>
          </p:nvPr>
        </p:nvSpPr>
        <p:spPr>
          <a:prstGeom prst="rect">
            <a:avLst/>
          </a:prstGeom>
        </p:spPr>
        <p:txBody>
          <a:bodyPr/>
          <a:lstStyle/>
          <a:p>
            <a:r>
              <a:t>License Exception </a:t>
            </a:r>
            <a:r>
              <a:rPr>
                <a:solidFill>
                  <a:srgbClr val="FF2E00">
                    <a:alpha val="90000"/>
                  </a:srgbClr>
                </a:solidFill>
              </a:rPr>
              <a:t>“TMP”</a:t>
            </a:r>
          </a:p>
        </p:txBody>
      </p:sp>
      <p:sp>
        <p:nvSpPr>
          <p:cNvPr id="1458"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109</a:t>
            </a:fld>
            <a:endParaRPr/>
          </a:p>
        </p:txBody>
      </p:sp>
      <p:sp>
        <p:nvSpPr>
          <p:cNvPr id="1459" name="EAR License Exceptions"/>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EAR License Exceptions</a:t>
            </a:r>
          </a:p>
        </p:txBody>
      </p:sp>
      <p:sp>
        <p:nvSpPr>
          <p:cNvPr id="1460" name="Eligible tools of trade may include, but are not limited to, equipment and software as is necessary to commission or service items, provided that the equipment or software is appropriate for this purpose and that all items to be commissioned or serviced are of foreign origin, or if subject to the EAR, have been lawfully exported or reexported."/>
          <p:cNvSpPr txBox="1"/>
          <p:nvPr/>
        </p:nvSpPr>
        <p:spPr>
          <a:xfrm>
            <a:off x="601133" y="3909483"/>
            <a:ext cx="12255501" cy="447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r>
              <a:t>Eligible tools of trade may include, but are not limited to, equipment and software as is necessary to commission or service items, provided that the </a:t>
            </a:r>
            <a:r>
              <a:rPr u="sng">
                <a:solidFill>
                  <a:srgbClr val="FF2E00">
                    <a:alpha val="90000"/>
                  </a:srgbClr>
                </a:solidFill>
              </a:rPr>
              <a:t>equipment or software</a:t>
            </a:r>
            <a:r>
              <a:t> is </a:t>
            </a:r>
            <a:r>
              <a:rPr b="1"/>
              <a:t>appropriate for this purpose</a:t>
            </a:r>
            <a:r>
              <a:t> and that all items to be commissioned or serviced are of foreign origin, or if subject to the EAR, have been </a:t>
            </a:r>
            <a:r>
              <a:rPr b="1"/>
              <a:t>lawfully exported</a:t>
            </a:r>
            <a:r>
              <a:t> or reexported. </a:t>
            </a:r>
          </a:p>
        </p:txBody>
      </p:sp>
      <p:sp>
        <p:nvSpPr>
          <p:cNvPr id="1461" name="Eligible tools of trade:"/>
          <p:cNvSpPr txBox="1"/>
          <p:nvPr/>
        </p:nvSpPr>
        <p:spPr>
          <a:xfrm>
            <a:off x="674222" y="2167513"/>
            <a:ext cx="8204201" cy="1041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6400"/>
            </a:lvl1pPr>
          </a:lstStyle>
          <a:p>
            <a:r>
              <a:t>Eligible tools of trade:</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pecially Designed” definition"/>
          <p:cNvSpPr txBox="1">
            <a:spLocks noGrp="1"/>
          </p:cNvSpPr>
          <p:nvPr>
            <p:ph type="title"/>
          </p:nvPr>
        </p:nvSpPr>
        <p:spPr>
          <a:prstGeom prst="rect">
            <a:avLst/>
          </a:prstGeom>
        </p:spPr>
        <p:txBody>
          <a:bodyPr/>
          <a:lstStyle>
            <a:lvl1pPr defTabSz="572516">
              <a:defRPr sz="5292"/>
            </a:lvl1pPr>
          </a:lstStyle>
          <a:p>
            <a:r>
              <a:t>“Specially Designed” definition</a:t>
            </a:r>
          </a:p>
        </p:txBody>
      </p:sp>
      <p:sp>
        <p:nvSpPr>
          <p:cNvPr id="353" name="“Specially Designed”"/>
          <p:cNvSpPr txBox="1"/>
          <p:nvPr/>
        </p:nvSpPr>
        <p:spPr>
          <a:xfrm>
            <a:off x="9569450" y="16383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39" marR="40639" lvl="1"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pPr>
            <a:r>
              <a:t>“Specially Designed”</a:t>
            </a:r>
          </a:p>
        </p:txBody>
      </p:sp>
      <p:sp>
        <p:nvSpPr>
          <p:cNvPr id="35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355" name="ECR moving majority of parts from ITAR to EAR…"/>
          <p:cNvSpPr txBox="1">
            <a:spLocks noGrp="1"/>
          </p:cNvSpPr>
          <p:nvPr>
            <p:ph type="body" idx="1"/>
          </p:nvPr>
        </p:nvSpPr>
        <p:spPr>
          <a:prstGeom prst="rect">
            <a:avLst/>
          </a:prstGeom>
        </p:spPr>
        <p:txBody>
          <a:bodyPr/>
          <a:lstStyle/>
          <a:p>
            <a:pPr marL="977900" lvl="1" indent="-660400">
              <a:lnSpc>
                <a:spcPct val="80000"/>
              </a:lnSpc>
              <a:buSzPct val="125000"/>
            </a:pPr>
            <a:r>
              <a:t>ECR moving majority of parts from ITAR to EAR</a:t>
            </a:r>
          </a:p>
          <a:p>
            <a:pPr marL="977900" lvl="1" indent="-660400">
              <a:lnSpc>
                <a:spcPct val="80000"/>
              </a:lnSpc>
              <a:buSzPct val="125000"/>
            </a:pPr>
            <a:r>
              <a:t>Definition in ITAR §120.41 and EAR §772.1</a:t>
            </a:r>
          </a:p>
          <a:p>
            <a:pPr marL="1778000" lvl="3">
              <a:lnSpc>
                <a:spcPct val="80000"/>
              </a:lnSpc>
              <a:buSzPct val="50000"/>
              <a:buFont typeface="Zapf Dingbats"/>
              <a:buChar char="✦"/>
            </a:pPr>
            <a:r>
              <a:t>Mirrors definitions with minor differences</a:t>
            </a:r>
          </a:p>
          <a:p>
            <a:pPr marL="977900" lvl="1" indent="-660400">
              <a:lnSpc>
                <a:spcPct val="80000"/>
              </a:lnSpc>
              <a:buSzPct val="125000"/>
            </a:pPr>
            <a:r>
              <a:t>Has a “catch” and “release” construction, found in the Definition’s Paragraphs (a) and (b), respectively.</a:t>
            </a:r>
          </a:p>
          <a:p>
            <a:pPr marL="977900" lvl="1" indent="-660400">
              <a:lnSpc>
                <a:spcPct val="80000"/>
              </a:lnSpc>
              <a:buSzPct val="125000"/>
            </a:pPr>
            <a:r>
              <a:t>Only applicable to revised USML categories</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3" name="droppedImage.png" descr="droppedImage.png"/>
          <p:cNvPicPr>
            <a:picLocks noChangeAspect="1"/>
          </p:cNvPicPr>
          <p:nvPr/>
        </p:nvPicPr>
        <p:blipFill>
          <a:blip r:embed="rId2"/>
          <a:stretch>
            <a:fillRect/>
          </a:stretch>
        </p:blipFill>
        <p:spPr>
          <a:xfrm>
            <a:off x="927100" y="4114800"/>
            <a:ext cx="11150600" cy="5309810"/>
          </a:xfrm>
          <a:prstGeom prst="rect">
            <a:avLst/>
          </a:prstGeom>
          <a:ln w="12700">
            <a:miter lim="400000"/>
          </a:ln>
        </p:spPr>
      </p:pic>
      <p:sp>
        <p:nvSpPr>
          <p:cNvPr id="1464" name="License Exception “TMP”"/>
          <p:cNvSpPr txBox="1">
            <a:spLocks noGrp="1"/>
          </p:cNvSpPr>
          <p:nvPr>
            <p:ph type="title"/>
          </p:nvPr>
        </p:nvSpPr>
        <p:spPr>
          <a:prstGeom prst="rect">
            <a:avLst/>
          </a:prstGeom>
        </p:spPr>
        <p:txBody>
          <a:bodyPr/>
          <a:lstStyle/>
          <a:p>
            <a:r>
              <a:t>License Exception </a:t>
            </a:r>
            <a:r>
              <a:rPr>
                <a:solidFill>
                  <a:srgbClr val="FF2E00">
                    <a:alpha val="90000"/>
                  </a:srgbClr>
                </a:solidFill>
              </a:rPr>
              <a:t>“TMP”</a:t>
            </a:r>
          </a:p>
        </p:txBody>
      </p:sp>
      <p:sp>
        <p:nvSpPr>
          <p:cNvPr id="1465" name="EAR License Exceptions"/>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EAR License Exceptions</a:t>
            </a:r>
          </a:p>
        </p:txBody>
      </p:sp>
      <p:sp>
        <p:nvSpPr>
          <p:cNvPr id="1466"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110</a:t>
            </a:fld>
            <a:endParaRPr/>
          </a:p>
        </p:txBody>
      </p:sp>
      <p:sp>
        <p:nvSpPr>
          <p:cNvPr id="1467" name="Specialized shipping containers included under TMP"/>
          <p:cNvSpPr txBox="1">
            <a:spLocks noGrp="1"/>
          </p:cNvSpPr>
          <p:nvPr>
            <p:ph type="body" sz="quarter" idx="1"/>
          </p:nvPr>
        </p:nvSpPr>
        <p:spPr>
          <a:xfrm>
            <a:off x="121920" y="2066009"/>
            <a:ext cx="12579073" cy="1684884"/>
          </a:xfrm>
          <a:prstGeom prst="rect">
            <a:avLst/>
          </a:prstGeom>
        </p:spPr>
        <p:txBody>
          <a:bodyPr>
            <a:normAutofit lnSpcReduction="10000"/>
          </a:bodyPr>
          <a:lstStyle>
            <a:lvl1pPr marL="0" indent="0" algn="ctr">
              <a:spcBef>
                <a:spcPts val="0"/>
              </a:spcBef>
              <a:buSzTx/>
              <a:buNone/>
              <a:defRPr sz="5400"/>
            </a:lvl1pPr>
          </a:lstStyle>
          <a:p>
            <a:r>
              <a:t>Specialized shipping containers included under TMP</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9" name="License Exception STA"/>
          <p:cNvSpPr txBox="1">
            <a:spLocks noGrp="1"/>
          </p:cNvSpPr>
          <p:nvPr>
            <p:ph type="title"/>
          </p:nvPr>
        </p:nvSpPr>
        <p:spPr>
          <a:prstGeom prst="rect">
            <a:avLst/>
          </a:prstGeom>
        </p:spPr>
        <p:txBody>
          <a:bodyPr/>
          <a:lstStyle/>
          <a:p>
            <a:r>
              <a:t>License Exception STA</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1" name="License Exception STA"/>
          <p:cNvSpPr txBox="1">
            <a:spLocks noGrp="1"/>
          </p:cNvSpPr>
          <p:nvPr>
            <p:ph type="title"/>
          </p:nvPr>
        </p:nvSpPr>
        <p:spPr>
          <a:prstGeom prst="rect">
            <a:avLst/>
          </a:prstGeom>
        </p:spPr>
        <p:txBody>
          <a:bodyPr/>
          <a:lstStyle/>
          <a:p>
            <a:r>
              <a:t>License Exception STA</a:t>
            </a:r>
          </a:p>
        </p:txBody>
      </p:sp>
      <p:sp>
        <p:nvSpPr>
          <p:cNvPr id="1472"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112</a:t>
            </a:fld>
            <a:endParaRPr/>
          </a:p>
        </p:txBody>
      </p:sp>
      <p:sp>
        <p:nvSpPr>
          <p:cNvPr id="1473" name="EAR License Exceptions"/>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EAR License Exceptions</a:t>
            </a:r>
          </a:p>
        </p:txBody>
      </p:sp>
      <p:sp>
        <p:nvSpPr>
          <p:cNvPr id="1474" name="Requirements for all items subject to the EAR:"/>
          <p:cNvSpPr txBox="1"/>
          <p:nvPr/>
        </p:nvSpPr>
        <p:spPr>
          <a:xfrm>
            <a:off x="401320" y="1920373"/>
            <a:ext cx="9062821" cy="673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700" b="1">
                <a:latin typeface="Calibri"/>
                <a:ea typeface="Calibri"/>
                <a:cs typeface="Calibri"/>
                <a:sym typeface="Calibri"/>
              </a:defRPr>
            </a:lvl1pPr>
          </a:lstStyle>
          <a:p>
            <a:r>
              <a:t>Requirements for all items subject to the EAR:</a:t>
            </a:r>
          </a:p>
        </p:txBody>
      </p:sp>
      <p:sp>
        <p:nvSpPr>
          <p:cNvPr id="1475" name="ECCN must specifically authorize STA…"/>
          <p:cNvSpPr txBox="1"/>
          <p:nvPr/>
        </p:nvSpPr>
        <p:spPr>
          <a:xfrm>
            <a:off x="902524" y="2894062"/>
            <a:ext cx="11510776" cy="6350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228600" indent="-228600" algn="l" defTabSz="457200">
              <a:spcBef>
                <a:spcPts val="1800"/>
              </a:spcBef>
              <a:buSzPct val="100000"/>
              <a:buChar char="•"/>
              <a:defRPr sz="3100" b="1">
                <a:latin typeface="Calibri"/>
                <a:ea typeface="Calibri"/>
                <a:cs typeface="Calibri"/>
                <a:sym typeface="Calibri"/>
              </a:defRPr>
            </a:pPr>
            <a:r>
              <a:t>ECCN must specifically authorize STA</a:t>
            </a:r>
          </a:p>
          <a:p>
            <a:pPr marL="228600" indent="-228600" algn="l" defTabSz="457200">
              <a:spcBef>
                <a:spcPts val="1800"/>
              </a:spcBef>
              <a:buSzPct val="100000"/>
              <a:buChar char="•"/>
              <a:defRPr sz="3100" b="1">
                <a:latin typeface="Calibri"/>
                <a:ea typeface="Calibri"/>
                <a:cs typeface="Calibri"/>
                <a:sym typeface="Calibri"/>
              </a:defRPr>
            </a:pPr>
            <a:r>
              <a:t>All reasons for control that apply to the transactions must be authorized to used STA</a:t>
            </a:r>
          </a:p>
          <a:p>
            <a:pPr marL="685800" lvl="2" indent="-228600" algn="l" defTabSz="457200">
              <a:spcBef>
                <a:spcPts val="1800"/>
              </a:spcBef>
              <a:buSzPct val="100000"/>
              <a:buChar char="-"/>
              <a:defRPr sz="3100" b="1">
                <a:latin typeface="Calibri"/>
                <a:ea typeface="Calibri"/>
                <a:cs typeface="Calibri"/>
                <a:sym typeface="Calibri"/>
              </a:defRPr>
            </a:pPr>
            <a:r>
              <a:t>NS, CB, NP, RS, CC, SI: Country Group A:5 (§ 740.20(c)(1))</a:t>
            </a:r>
          </a:p>
          <a:p>
            <a:pPr marL="914400" lvl="3" indent="-228600" algn="l" defTabSz="457200">
              <a:spcBef>
                <a:spcPts val="1800"/>
              </a:spcBef>
              <a:buSzPct val="58999"/>
              <a:buChar char="๏"/>
              <a:defRPr sz="2400" b="1">
                <a:latin typeface="Calibri"/>
                <a:ea typeface="Calibri"/>
                <a:cs typeface="Calibri"/>
                <a:sym typeface="Calibri"/>
              </a:defRPr>
            </a:pPr>
            <a:r>
              <a:t>Argentina, Australia, Austria, Belgium, Bulgaria, Canada, Croatia, Czech Republic, Denmark, Estonia, Finland, France, Germany, Greece, Hungary, Iceland, Ireland, Italy, Japan, Latvia, Lithuania, Luxembourg, Netherlands, New Zealand, Norway, Poland, Portugal, Romania, Slovakia, Slovenia, South Korea, Spain, Sweden, Switzerland, Turkey, and United Kingdom</a:t>
            </a:r>
          </a:p>
          <a:p>
            <a:pPr marL="685800" lvl="2" indent="-228600" algn="l" defTabSz="457200">
              <a:spcBef>
                <a:spcPts val="1800"/>
              </a:spcBef>
              <a:buSzPct val="100000"/>
              <a:buChar char="-"/>
              <a:defRPr sz="3100" b="1">
                <a:latin typeface="Calibri"/>
                <a:ea typeface="Calibri"/>
                <a:cs typeface="Calibri"/>
                <a:sym typeface="Calibri"/>
              </a:defRPr>
            </a:pPr>
            <a:r>
              <a:t>NS only:  Country Group A:6 (§ 740.20©(2)) [NOT available for 600-series items]</a:t>
            </a:r>
          </a:p>
          <a:p>
            <a:pPr marL="914400" lvl="3" indent="-228600" algn="l" defTabSz="457200">
              <a:spcBef>
                <a:spcPts val="1800"/>
              </a:spcBef>
              <a:buSzPct val="58999"/>
              <a:buChar char="๏"/>
              <a:defRPr sz="2400" b="1">
                <a:latin typeface="Calibri"/>
                <a:ea typeface="Calibri"/>
                <a:cs typeface="Calibri"/>
                <a:sym typeface="Calibri"/>
              </a:defRPr>
            </a:pPr>
            <a:r>
              <a:t>Albania, Hong Kong, India, Israel, Malta, Singapore, South Africa, &amp; Taiwan</a:t>
            </a:r>
          </a:p>
        </p:txBody>
      </p:sp>
      <p:sp>
        <p:nvSpPr>
          <p:cNvPr id="1476" name="Applies to all items subject to the EAR"/>
          <p:cNvSpPr txBox="1"/>
          <p:nvPr/>
        </p:nvSpPr>
        <p:spPr>
          <a:xfrm>
            <a:off x="760569" y="1146943"/>
            <a:ext cx="12002212"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lvl1pPr>
          </a:lstStyle>
          <a:p>
            <a:r>
              <a:t>Applies to all items subject to the EAR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7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47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47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47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47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47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4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5" grpId="1" build="p" bldLvl="5" animBg="1" advAuto="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8" name="Table"/>
          <p:cNvGraphicFramePr/>
          <p:nvPr/>
        </p:nvGraphicFramePr>
        <p:xfrm>
          <a:off x="444500" y="2505843"/>
          <a:ext cx="12453859" cy="7131427"/>
        </p:xfrm>
        <a:graphic>
          <a:graphicData uri="http://schemas.openxmlformats.org/drawingml/2006/table">
            <a:tbl>
              <a:tblPr>
                <a:tableStyleId>{4C3C2611-4C71-4FC5-86AE-919BDF0F9419}</a:tableStyleId>
              </a:tblPr>
              <a:tblGrid>
                <a:gridCol w="2512662">
                  <a:extLst>
                    <a:ext uri="{9D8B030D-6E8A-4147-A177-3AD203B41FA5}">
                      <a16:colId xmlns:a16="http://schemas.microsoft.com/office/drawing/2014/main" val="20000"/>
                    </a:ext>
                  </a:extLst>
                </a:gridCol>
                <a:gridCol w="9915796">
                  <a:extLst>
                    <a:ext uri="{9D8B030D-6E8A-4147-A177-3AD203B41FA5}">
                      <a16:colId xmlns:a16="http://schemas.microsoft.com/office/drawing/2014/main" val="20001"/>
                    </a:ext>
                  </a:extLst>
                </a:gridCol>
              </a:tblGrid>
              <a:tr h="431800">
                <a:tc>
                  <a:txBody>
                    <a:bodyPr/>
                    <a:lstStyle/>
                    <a:p>
                      <a:pPr defTabSz="914400">
                        <a:tabLst>
                          <a:tab pos="914400" algn="l"/>
                        </a:tabLst>
                      </a:pPr>
                      <a:r>
                        <a:rPr sz="2400" b="1">
                          <a:latin typeface="+mn-lt"/>
                          <a:ea typeface="+mn-ea"/>
                          <a:cs typeface="+mn-cs"/>
                        </a:rPr>
                        <a:t>LVS § 740.3</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r>
                        <a:rPr b="1">
                          <a:latin typeface="Verdana"/>
                          <a:ea typeface="Verdana"/>
                          <a:cs typeface="Verdana"/>
                          <a:sym typeface="Verdana"/>
                        </a:rPr>
                        <a:t>Low value shipments ($1500 for most 600 series commodity ECCNs) </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12700">
                      <a:solidFill>
                        <a:srgbClr val="000000"/>
                      </a:solidFill>
                      <a:miter lim="400000"/>
                    </a:lnB>
                    <a:noFill/>
                  </a:tcPr>
                </a:tc>
                <a:extLst>
                  <a:ext uri="{0D108BD9-81ED-4DB2-BD59-A6C34878D82A}">
                    <a16:rowId xmlns:a16="http://schemas.microsoft.com/office/drawing/2014/main" val="10000"/>
                  </a:ext>
                </a:extLst>
              </a:tr>
              <a:tr h="1270000">
                <a:tc>
                  <a:txBody>
                    <a:bodyPr/>
                    <a:lstStyle/>
                    <a:p>
                      <a:pPr defTabSz="914400">
                        <a:tabLst>
                          <a:tab pos="914400" algn="l"/>
                        </a:tabLst>
                      </a:pPr>
                      <a:r>
                        <a:rPr sz="2400" b="1">
                          <a:latin typeface="+mn-lt"/>
                          <a:ea typeface="+mn-ea"/>
                          <a:cs typeface="+mn-cs"/>
                        </a:rPr>
                        <a:t>TMP § 740.9</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r>
                        <a:rPr b="1">
                          <a:latin typeface="Verdana"/>
                          <a:ea typeface="Verdana"/>
                          <a:cs typeface="Verdana"/>
                          <a:sym typeface="Verdana"/>
                        </a:rPr>
                        <a:t>Temporary exports (tools of trade, exhibition/demonstration, certain exports to U.S. person’s facility abroad); certain returns of items temporarily in the U.S.; temporary exports of personal protective equipment</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1"/>
                  </a:ext>
                </a:extLst>
              </a:tr>
              <a:tr h="711200">
                <a:tc>
                  <a:txBody>
                    <a:bodyPr/>
                    <a:lstStyle/>
                    <a:p>
                      <a:pPr defTabSz="914400">
                        <a:tabLst>
                          <a:tab pos="914400" algn="l"/>
                        </a:tabLst>
                      </a:pPr>
                      <a:r>
                        <a:rPr sz="2400" b="1">
                          <a:latin typeface="+mn-lt"/>
                          <a:ea typeface="+mn-ea"/>
                          <a:cs typeface="+mn-cs"/>
                        </a:rPr>
                        <a:t>RPL § 740.10</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r>
                        <a:rPr b="1">
                          <a:latin typeface="Verdana"/>
                          <a:ea typeface="Verdana"/>
                          <a:cs typeface="Verdana"/>
                          <a:sym typeface="Verdana"/>
                        </a:rPr>
                        <a:t>One-for-one replacement parts/components; return repaired or replaced items </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2"/>
                  </a:ext>
                </a:extLst>
              </a:tr>
              <a:tr h="431800">
                <a:tc>
                  <a:txBody>
                    <a:bodyPr/>
                    <a:lstStyle/>
                    <a:p>
                      <a:pPr defTabSz="914400">
                        <a:tabLst>
                          <a:tab pos="914400" algn="l"/>
                        </a:tabLst>
                        <a:defRPr sz="2400" b="1">
                          <a:latin typeface="+mn-lt"/>
                          <a:ea typeface="+mn-ea"/>
                          <a:cs typeface="+mn-cs"/>
                        </a:defRPr>
                      </a:pPr>
                      <a:r>
                        <a:t>GOV § 740.11</a:t>
                      </a:r>
                    </a:p>
                    <a:p>
                      <a:pPr defTabSz="914400">
                        <a:tabLst>
                          <a:tab pos="914400" algn="l"/>
                        </a:tabLst>
                        <a:defRPr sz="1200" b="1">
                          <a:latin typeface="+mn-lt"/>
                          <a:ea typeface="+mn-ea"/>
                          <a:cs typeface="+mn-cs"/>
                        </a:defRPr>
                      </a:pPr>
                      <a:r>
                        <a:t>.11(b)  .11(c) </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r>
                        <a:rPr b="1">
                          <a:latin typeface="Verdana"/>
                          <a:ea typeface="Verdana"/>
                          <a:cs typeface="Verdana"/>
                          <a:sym typeface="Verdana"/>
                        </a:rPr>
                        <a:t>Personnel and agencies of USG, including contractor support personnel; certain shipments for or on behalf of USG and DoD-directed shipments; cooperating governments; NATO agencies and Cooperating Governments</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3"/>
                  </a:ext>
                </a:extLst>
              </a:tr>
              <a:tr h="711200">
                <a:tc>
                  <a:txBody>
                    <a:bodyPr/>
                    <a:lstStyle/>
                    <a:p>
                      <a:pPr defTabSz="914400">
                        <a:tabLst>
                          <a:tab pos="914400" algn="l"/>
                        </a:tabLst>
                        <a:defRPr sz="2400" b="1">
                          <a:latin typeface="+mn-lt"/>
                          <a:ea typeface="+mn-ea"/>
                          <a:cs typeface="+mn-cs"/>
                        </a:defRPr>
                      </a:pPr>
                      <a:r>
                        <a:t>TSU § 740.13</a:t>
                      </a:r>
                    </a:p>
                    <a:p>
                      <a:pPr defTabSz="914400">
                        <a:tabLst>
                          <a:tab pos="914400" algn="l"/>
                        </a:tabLst>
                        <a:defRPr sz="1200" b="1">
                          <a:latin typeface="+mn-lt"/>
                          <a:ea typeface="+mn-ea"/>
                          <a:cs typeface="+mn-cs"/>
                        </a:defRPr>
                      </a:pPr>
                      <a:r>
                        <a:t>.13(a)  .13(b)  .13(f)  .13(g)</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r>
                        <a:rPr b="1">
                          <a:latin typeface="Verdana"/>
                          <a:ea typeface="Verdana"/>
                          <a:cs typeface="Verdana"/>
                          <a:sym typeface="Verdana"/>
                        </a:rPr>
                        <a:t>Operation technology/software; sales technology; technology/source code in the U.S. to bona fide, full time regular employees of U.S. universities; copies of technology previously authorized</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4"/>
                  </a:ext>
                </a:extLst>
              </a:tr>
              <a:tr h="711200">
                <a:tc>
                  <a:txBody>
                    <a:bodyPr/>
                    <a:lstStyle/>
                    <a:p>
                      <a:pPr defTabSz="914400">
                        <a:tabLst>
                          <a:tab pos="914400" algn="l"/>
                        </a:tabLst>
                      </a:pPr>
                      <a:r>
                        <a:rPr sz="2400" b="1">
                          <a:latin typeface="+mn-lt"/>
                          <a:ea typeface="+mn-ea"/>
                          <a:cs typeface="+mn-cs"/>
                        </a:rPr>
                        <a:t>BAG § 740.14</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r>
                        <a:rPr b="1">
                          <a:latin typeface="Verdana"/>
                          <a:ea typeface="Verdana"/>
                          <a:cs typeface="Verdana"/>
                          <a:sym typeface="Verdana"/>
                        </a:rPr>
                        <a:t>Certain personal protective equipment with U.S. person’s baggage or effects</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5"/>
                  </a:ext>
                </a:extLst>
              </a:tr>
              <a:tr h="711200">
                <a:tc>
                  <a:txBody>
                    <a:bodyPr/>
                    <a:lstStyle/>
                    <a:p>
                      <a:pPr defTabSz="914400">
                        <a:tabLst>
                          <a:tab pos="914400" algn="l"/>
                        </a:tabLst>
                      </a:pPr>
                      <a:r>
                        <a:rPr sz="2400" b="1">
                          <a:latin typeface="+mn-lt"/>
                          <a:ea typeface="+mn-ea"/>
                          <a:cs typeface="+mn-cs"/>
                        </a:rPr>
                        <a:t>STA § 740.20</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r>
                        <a:rPr b="1">
                          <a:latin typeface="Verdana"/>
                          <a:ea typeface="Verdana"/>
                          <a:cs typeface="Verdana"/>
                          <a:sym typeface="Verdana"/>
                        </a:rPr>
                        <a:t>600 series for Country Group A:5, and can be used for “technology” in a manner similar to TAAs on the ITAR side</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6"/>
                  </a:ext>
                </a:extLst>
              </a:tr>
            </a:tbl>
          </a:graphicData>
        </a:graphic>
      </p:graphicFrame>
      <p:sp>
        <p:nvSpPr>
          <p:cNvPr id="1479" name="License Exceptions 600-series"/>
          <p:cNvSpPr txBox="1">
            <a:spLocks noGrp="1"/>
          </p:cNvSpPr>
          <p:nvPr>
            <p:ph type="title"/>
          </p:nvPr>
        </p:nvSpPr>
        <p:spPr>
          <a:prstGeom prst="rect">
            <a:avLst/>
          </a:prstGeom>
        </p:spPr>
        <p:txBody>
          <a:bodyPr/>
          <a:lstStyle/>
          <a:p>
            <a:r>
              <a:t>License Exceptions 600-series</a:t>
            </a:r>
          </a:p>
        </p:txBody>
      </p:sp>
      <p:sp>
        <p:nvSpPr>
          <p:cNvPr id="1480"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113</a:t>
            </a:fld>
            <a:endParaRPr/>
          </a:p>
        </p:txBody>
      </p:sp>
      <p:sp>
        <p:nvSpPr>
          <p:cNvPr id="1481" name="Commerce Dep’t EAR"/>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Commerce Dep’t EAR</a:t>
            </a:r>
          </a:p>
        </p:txBody>
      </p:sp>
      <p:sp>
        <p:nvSpPr>
          <p:cNvPr id="1482" name="600-series items can only use 7 EAR license exceptions"/>
          <p:cNvSpPr txBox="1"/>
          <p:nvPr/>
        </p:nvSpPr>
        <p:spPr>
          <a:xfrm>
            <a:off x="760569" y="1134533"/>
            <a:ext cx="12002212"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lvl1pPr>
          </a:lstStyle>
          <a:p>
            <a:r>
              <a:t>600-series items can only use 7 EAR license exceptions</a:t>
            </a:r>
          </a:p>
        </p:txBody>
      </p:sp>
      <p:sp>
        <p:nvSpPr>
          <p:cNvPr id="1483" name="Source:  EAR - § 736.2"/>
          <p:cNvSpPr txBox="1"/>
          <p:nvPr/>
        </p:nvSpPr>
        <p:spPr>
          <a:xfrm>
            <a:off x="8122147" y="9276324"/>
            <a:ext cx="4621805"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200" i="1"/>
            </a:lvl1pPr>
          </a:lstStyle>
          <a:p>
            <a:r>
              <a:t>Source:  EAR - § 736.2</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5" name="Table"/>
          <p:cNvGraphicFramePr/>
          <p:nvPr/>
        </p:nvGraphicFramePr>
        <p:xfrm>
          <a:off x="551941" y="2301850"/>
          <a:ext cx="12453860" cy="7131426"/>
        </p:xfrm>
        <a:graphic>
          <a:graphicData uri="http://schemas.openxmlformats.org/drawingml/2006/table">
            <a:tbl>
              <a:tblPr>
                <a:tableStyleId>{4C3C2611-4C71-4FC5-86AE-919BDF0F9419}</a:tableStyleId>
              </a:tblPr>
              <a:tblGrid>
                <a:gridCol w="683624">
                  <a:extLst>
                    <a:ext uri="{9D8B030D-6E8A-4147-A177-3AD203B41FA5}">
                      <a16:colId xmlns:a16="http://schemas.microsoft.com/office/drawing/2014/main" val="20000"/>
                    </a:ext>
                  </a:extLst>
                </a:gridCol>
                <a:gridCol w="3648108">
                  <a:extLst>
                    <a:ext uri="{9D8B030D-6E8A-4147-A177-3AD203B41FA5}">
                      <a16:colId xmlns:a16="http://schemas.microsoft.com/office/drawing/2014/main" val="20001"/>
                    </a:ext>
                  </a:extLst>
                </a:gridCol>
                <a:gridCol w="3869564">
                  <a:extLst>
                    <a:ext uri="{9D8B030D-6E8A-4147-A177-3AD203B41FA5}">
                      <a16:colId xmlns:a16="http://schemas.microsoft.com/office/drawing/2014/main" val="20002"/>
                    </a:ext>
                  </a:extLst>
                </a:gridCol>
              </a:tblGrid>
              <a:tr h="431800">
                <a:tc>
                  <a:txBody>
                    <a:bodyPr/>
                    <a:lstStyle/>
                    <a:p>
                      <a:pPr defTabSz="914400">
                        <a:tabLst>
                          <a:tab pos="914400" algn="l"/>
                        </a:tabLst>
                        <a:defRPr sz="2400" b="1">
                          <a:latin typeface="+mn-lt"/>
                          <a:ea typeface="+mn-ea"/>
                          <a:cs typeface="+mn-cs"/>
                        </a:defRPr>
                      </a:pPr>
                      <a:endParaRPr/>
                    </a:p>
                  </a:txBody>
                  <a:tcPr marL="0" marR="0" marT="0" marB="0" anchor="ctr" horzOverflow="overflow">
                    <a:lnL w="0">
                      <a:miter lim="400000"/>
                    </a:lnL>
                    <a:lnR w="25400">
                      <a:solidFill>
                        <a:srgbClr val="000000"/>
                      </a:solidFill>
                      <a:miter lim="400000"/>
                    </a:lnR>
                    <a:lnT w="0">
                      <a:miter lim="400000"/>
                    </a:lnT>
                    <a:lnB w="25400">
                      <a:solidFill>
                        <a:srgbClr val="000000"/>
                      </a:solidFill>
                      <a:miter lim="400000"/>
                    </a:lnB>
                  </a:tcPr>
                </a:tc>
                <a:tc>
                  <a:txBody>
                    <a:bodyPr/>
                    <a:lstStyle/>
                    <a:p>
                      <a:pPr marL="228600" marR="457200" defTabSz="457200"/>
                      <a:r>
                        <a:rPr b="1">
                          <a:latin typeface="Verdana"/>
                          <a:ea typeface="Verdana"/>
                          <a:cs typeface="Verdana"/>
                          <a:sym typeface="Verdana"/>
                        </a:rPr>
                        <a:t>Exporter/Reexporter</a:t>
                      </a:r>
                    </a:p>
                  </a:txBody>
                  <a:tcPr marL="63500" marR="63500" marT="63500" marB="63500" anchor="ctr" horzOverflow="overflow">
                    <a:lnL w="254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solidFill>
                      <a:srgbClr val="FFE6AF"/>
                    </a:solidFill>
                  </a:tcPr>
                </a:tc>
                <a:tc>
                  <a:txBody>
                    <a:bodyPr/>
                    <a:lstStyle/>
                    <a:p>
                      <a:pPr marL="228600" marR="457200" defTabSz="457200"/>
                      <a:r>
                        <a:rPr b="1">
                          <a:latin typeface="Verdana"/>
                          <a:ea typeface="Verdana"/>
                          <a:cs typeface="Verdana"/>
                          <a:sym typeface="Verdana"/>
                        </a:rPr>
                        <a:t>Consignee</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12700">
                      <a:solidFill>
                        <a:srgbClr val="000000"/>
                      </a:solidFill>
                      <a:miter lim="400000"/>
                    </a:lnB>
                    <a:solidFill>
                      <a:srgbClr val="FFE6AF"/>
                    </a:solidFill>
                  </a:tcPr>
                </a:tc>
                <a:extLst>
                  <a:ext uri="{0D108BD9-81ED-4DB2-BD59-A6C34878D82A}">
                    <a16:rowId xmlns:a16="http://schemas.microsoft.com/office/drawing/2014/main" val="10000"/>
                  </a:ext>
                </a:extLst>
              </a:tr>
              <a:tr h="1270000">
                <a:tc>
                  <a:txBody>
                    <a:bodyPr/>
                    <a:lstStyle/>
                    <a:p>
                      <a:pPr defTabSz="914400">
                        <a:tabLst>
                          <a:tab pos="914400" algn="l"/>
                        </a:tabLst>
                      </a:pPr>
                      <a:r>
                        <a:rPr sz="2400" b="1">
                          <a:latin typeface="+mn-lt"/>
                          <a:ea typeface="+mn-ea"/>
                          <a:cs typeface="+mn-cs"/>
                        </a:rPr>
                        <a:t>1</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r>
                        <a:rPr b="1">
                          <a:latin typeface="Verdana"/>
                          <a:ea typeface="Verdana"/>
                          <a:cs typeface="Verdana"/>
                          <a:sym typeface="Verdana"/>
                        </a:rPr>
                        <a:t>Provide ECCN(s) to Consignee</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L="228600" marR="457200" defTabSz="457200"/>
                      <a:r>
                        <a:rPr b="1">
                          <a:latin typeface="Verdana"/>
                          <a:ea typeface="Verdana"/>
                          <a:cs typeface="Verdana"/>
                          <a:sym typeface="Verdana"/>
                        </a:rPr>
                        <a:t>-</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1"/>
                  </a:ext>
                </a:extLst>
              </a:tr>
              <a:tr h="711200">
                <a:tc>
                  <a:txBody>
                    <a:bodyPr/>
                    <a:lstStyle/>
                    <a:p>
                      <a:pPr defTabSz="914400">
                        <a:tabLst>
                          <a:tab pos="914400" algn="l"/>
                        </a:tabLst>
                      </a:pPr>
                      <a:r>
                        <a:rPr sz="2400" b="1">
                          <a:latin typeface="+mn-lt"/>
                          <a:ea typeface="+mn-ea"/>
                          <a:cs typeface="+mn-cs"/>
                        </a:rPr>
                        <a:t>2</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defTabSz="457200"/>
                      <a:r>
                        <a:rPr b="1">
                          <a:latin typeface="Verdana"/>
                          <a:ea typeface="Verdana"/>
                          <a:cs typeface="Verdana"/>
                          <a:sym typeface="Verdana"/>
                        </a:rPr>
                        <a:t>-</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L="228600" marR="457200" algn="l" defTabSz="457200"/>
                      <a:r>
                        <a:rPr b="1">
                          <a:latin typeface="Verdana"/>
                          <a:ea typeface="Verdana"/>
                          <a:cs typeface="Verdana"/>
                          <a:sym typeface="Verdana"/>
                        </a:rPr>
                        <a:t>Provide Prior Consignee Statement to Exporter/Reexporter</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2"/>
                  </a:ext>
                </a:extLst>
              </a:tr>
              <a:tr h="431800">
                <a:tc>
                  <a:txBody>
                    <a:bodyPr/>
                    <a:lstStyle/>
                    <a:p>
                      <a:pPr defTabSz="914400">
                        <a:tabLst>
                          <a:tab pos="914400" algn="l"/>
                        </a:tabLst>
                      </a:pPr>
                      <a:r>
                        <a:rPr sz="2400" b="1">
                          <a:latin typeface="+mn-lt"/>
                          <a:ea typeface="+mn-ea"/>
                          <a:cs typeface="+mn-cs"/>
                        </a:rPr>
                        <a:t>3</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r>
                        <a:rPr b="1">
                          <a:latin typeface="Verdana"/>
                          <a:ea typeface="Verdana"/>
                          <a:cs typeface="Verdana"/>
                          <a:sym typeface="Verdana"/>
                        </a:rPr>
                        <a:t>Obtain Prior Consignee Statement</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L="228600" marR="457200" defTabSz="457200"/>
                      <a:r>
                        <a:rPr b="1">
                          <a:latin typeface="Verdana"/>
                          <a:ea typeface="Verdana"/>
                          <a:cs typeface="Verdana"/>
                          <a:sym typeface="Verdana"/>
                        </a:rPr>
                        <a:t>-</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3"/>
                  </a:ext>
                </a:extLst>
              </a:tr>
              <a:tr h="711200">
                <a:tc>
                  <a:txBody>
                    <a:bodyPr/>
                    <a:lstStyle/>
                    <a:p>
                      <a:pPr defTabSz="914400">
                        <a:tabLst>
                          <a:tab pos="914400" algn="l"/>
                        </a:tabLst>
                      </a:pPr>
                      <a:r>
                        <a:rPr sz="2400" b="1">
                          <a:latin typeface="+mn-lt"/>
                          <a:ea typeface="+mn-ea"/>
                          <a:cs typeface="+mn-cs"/>
                        </a:rPr>
                        <a:t>4</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r>
                        <a:rPr b="1">
                          <a:latin typeface="Verdana"/>
                          <a:ea typeface="Verdana"/>
                          <a:cs typeface="Verdana"/>
                          <a:sym typeface="Verdana"/>
                        </a:rPr>
                        <a:t>Notify consignee that shipment (or specific items within a shipment) is (are) under STA</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L="228600" marR="457200" defTabSz="457200"/>
                      <a:r>
                        <a:rPr b="1">
                          <a:latin typeface="Verdana"/>
                          <a:ea typeface="Verdana"/>
                          <a:cs typeface="Verdana"/>
                          <a:sym typeface="Verdana"/>
                        </a:rPr>
                        <a:t>-</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4"/>
                  </a:ext>
                </a:extLst>
              </a:tr>
              <a:tr h="711200">
                <a:tc>
                  <a:txBody>
                    <a:bodyPr/>
                    <a:lstStyle/>
                    <a:p>
                      <a:pPr defTabSz="914400">
                        <a:tabLst>
                          <a:tab pos="914400" algn="l"/>
                        </a:tabLst>
                      </a:pPr>
                      <a:r>
                        <a:rPr sz="2400" b="1">
                          <a:latin typeface="+mn-lt"/>
                          <a:ea typeface="+mn-ea"/>
                          <a:cs typeface="+mn-cs"/>
                        </a:rPr>
                        <a:t>5</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r>
                        <a:rPr b="1">
                          <a:latin typeface="Verdana"/>
                          <a:ea typeface="Verdana"/>
                          <a:cs typeface="Verdana"/>
                          <a:sym typeface="Verdana"/>
                        </a:rPr>
                        <a:t>Keep records showing which shipments belong to each consignee statement</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marL="228600" marR="457200" algn="l" defTabSz="457200"/>
                      <a:r>
                        <a:rPr b="1">
                          <a:latin typeface="Verdana"/>
                          <a:ea typeface="Verdana"/>
                          <a:cs typeface="Verdana"/>
                          <a:sym typeface="Verdana"/>
                        </a:rPr>
                        <a:t>Maintain Consignee Statement and records pertaining to subsequent reexport or transfer</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5"/>
                  </a:ext>
                </a:extLst>
              </a:tr>
            </a:tbl>
          </a:graphicData>
        </a:graphic>
      </p:graphicFrame>
      <p:sp>
        <p:nvSpPr>
          <p:cNvPr id="1486" name="License Exception STA"/>
          <p:cNvSpPr txBox="1">
            <a:spLocks noGrp="1"/>
          </p:cNvSpPr>
          <p:nvPr>
            <p:ph type="title"/>
          </p:nvPr>
        </p:nvSpPr>
        <p:spPr>
          <a:prstGeom prst="rect">
            <a:avLst/>
          </a:prstGeom>
        </p:spPr>
        <p:txBody>
          <a:bodyPr/>
          <a:lstStyle/>
          <a:p>
            <a:r>
              <a:t>License Exception STA</a:t>
            </a:r>
          </a:p>
        </p:txBody>
      </p:sp>
      <p:sp>
        <p:nvSpPr>
          <p:cNvPr id="1487"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114</a:t>
            </a:fld>
            <a:endParaRPr/>
          </a:p>
        </p:txBody>
      </p:sp>
      <p:sp>
        <p:nvSpPr>
          <p:cNvPr id="1488" name="Commerce Dep’t EAR"/>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Commerce Dep’t EAR</a:t>
            </a:r>
          </a:p>
        </p:txBody>
      </p:sp>
      <p:sp>
        <p:nvSpPr>
          <p:cNvPr id="1489" name="Responsibilities of the parties involved"/>
          <p:cNvSpPr txBox="1"/>
          <p:nvPr/>
        </p:nvSpPr>
        <p:spPr>
          <a:xfrm>
            <a:off x="760569" y="1134533"/>
            <a:ext cx="12002212"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300"/>
            </a:lvl1pPr>
          </a:lstStyle>
          <a:p>
            <a:r>
              <a:t>Responsibilities of the parties involved</a:t>
            </a:r>
          </a:p>
        </p:txBody>
      </p:sp>
      <p:graphicFrame>
        <p:nvGraphicFramePr>
          <p:cNvPr id="1490" name="Table"/>
          <p:cNvGraphicFramePr/>
          <p:nvPr/>
        </p:nvGraphicFramePr>
        <p:xfrm>
          <a:off x="9020302" y="2519412"/>
          <a:ext cx="12453859" cy="7131426"/>
        </p:xfrm>
        <a:graphic>
          <a:graphicData uri="http://schemas.openxmlformats.org/drawingml/2006/table">
            <a:tbl>
              <a:tblPr>
                <a:tableStyleId>{4C3C2611-4C71-4FC5-86AE-919BDF0F9419}</a:tableStyleId>
              </a:tblPr>
              <a:tblGrid>
                <a:gridCol w="3684898">
                  <a:extLst>
                    <a:ext uri="{9D8B030D-6E8A-4147-A177-3AD203B41FA5}">
                      <a16:colId xmlns:a16="http://schemas.microsoft.com/office/drawing/2014/main" val="20000"/>
                    </a:ext>
                  </a:extLst>
                </a:gridCol>
              </a:tblGrid>
              <a:tr h="431800">
                <a:tc>
                  <a:txBody>
                    <a:bodyPr/>
                    <a:lstStyle/>
                    <a:p>
                      <a:pPr marL="228600" marR="457200" defTabSz="457200"/>
                      <a:r>
                        <a:rPr b="1">
                          <a:latin typeface="Verdana"/>
                          <a:ea typeface="Verdana"/>
                          <a:cs typeface="Verdana"/>
                          <a:sym typeface="Verdana"/>
                        </a:rPr>
                        <a:t>PCS - Five Points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12700">
                      <a:solidFill>
                        <a:srgbClr val="000000"/>
                      </a:solidFill>
                      <a:miter lim="400000"/>
                    </a:lnB>
                    <a:solidFill>
                      <a:srgbClr val="FFE6AF"/>
                    </a:solidFill>
                  </a:tcPr>
                </a:tc>
                <a:extLst>
                  <a:ext uri="{0D108BD9-81ED-4DB2-BD59-A6C34878D82A}">
                    <a16:rowId xmlns:a16="http://schemas.microsoft.com/office/drawing/2014/main" val="10000"/>
                  </a:ext>
                </a:extLst>
              </a:tr>
              <a:tr h="1270000">
                <a:tc>
                  <a:txBody>
                    <a:bodyPr/>
                    <a:lstStyle/>
                    <a:p>
                      <a:pPr marL="457200" marR="457200" indent="-228600" algn="l" defTabSz="457200">
                        <a:spcBef>
                          <a:spcPts val="1200"/>
                        </a:spcBef>
                        <a:buSzPct val="100000"/>
                        <a:buChar char="•"/>
                        <a:defRPr b="1">
                          <a:latin typeface="Verdana"/>
                          <a:ea typeface="Verdana"/>
                          <a:cs typeface="Verdana"/>
                          <a:sym typeface="Verdana"/>
                        </a:defRPr>
                      </a:pPr>
                      <a:r>
                        <a:t>Aware that items are to be shipped under STA</a:t>
                      </a:r>
                    </a:p>
                    <a:p>
                      <a:pPr marL="457200" marR="457200" indent="-228600" algn="l" defTabSz="457200">
                        <a:spcBef>
                          <a:spcPts val="1200"/>
                        </a:spcBef>
                        <a:buSzPct val="100000"/>
                        <a:buChar char="•"/>
                        <a:defRPr b="1">
                          <a:latin typeface="Verdana"/>
                          <a:ea typeface="Verdana"/>
                          <a:cs typeface="Verdana"/>
                          <a:sym typeface="Verdana"/>
                        </a:defRPr>
                      </a:pPr>
                      <a:r>
                        <a:t>Been informed of ECCN by the “prior consignee”</a:t>
                      </a:r>
                    </a:p>
                    <a:p>
                      <a:pPr marL="457200" marR="457200" indent="-228600" algn="l" defTabSz="457200">
                        <a:spcBef>
                          <a:spcPts val="1200"/>
                        </a:spcBef>
                        <a:buSzPct val="100000"/>
                        <a:buChar char="•"/>
                        <a:defRPr b="1">
                          <a:latin typeface="Verdana"/>
                          <a:ea typeface="Verdana"/>
                          <a:cs typeface="Verdana"/>
                          <a:sym typeface="Verdana"/>
                        </a:defRPr>
                      </a:pPr>
                      <a:r>
                        <a:t>No subsequent License Exception APR (a) or (b) shipments</a:t>
                      </a:r>
                    </a:p>
                    <a:p>
                      <a:pPr marL="457200" marR="457200" indent="-228600" algn="l" defTabSz="457200">
                        <a:spcBef>
                          <a:spcPts val="1200"/>
                        </a:spcBef>
                        <a:buSzPct val="100000"/>
                        <a:buChar char="•"/>
                        <a:defRPr b="1">
                          <a:latin typeface="Verdana"/>
                          <a:ea typeface="Verdana"/>
                          <a:cs typeface="Verdana"/>
                          <a:sym typeface="Verdana"/>
                        </a:defRPr>
                      </a:pPr>
                      <a:r>
                        <a:t>Agrees not to ship or transfer in violation of EAR</a:t>
                      </a:r>
                    </a:p>
                    <a:p>
                      <a:pPr marL="457200" marR="457200" indent="-228600" algn="l" defTabSz="457200">
                        <a:spcBef>
                          <a:spcPts val="1200"/>
                        </a:spcBef>
                        <a:buSzPct val="100000"/>
                        <a:buChar char="•"/>
                        <a:defRPr b="1">
                          <a:latin typeface="Verdana"/>
                          <a:ea typeface="Verdana"/>
                          <a:cs typeface="Verdana"/>
                          <a:sym typeface="Verdana"/>
                        </a:defRPr>
                      </a:pPr>
                      <a:r>
                        <a:t>Agrees to provide documents to USG upon request</a:t>
                      </a:r>
                    </a:p>
                  </a:txBody>
                  <a:tcPr marL="63500" marR="63500" marT="63500" marB="635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 name="“STA” Exception re 600-series"/>
          <p:cNvSpPr txBox="1">
            <a:spLocks noGrp="1"/>
          </p:cNvSpPr>
          <p:nvPr>
            <p:ph type="title"/>
          </p:nvPr>
        </p:nvSpPr>
        <p:spPr>
          <a:prstGeom prst="rect">
            <a:avLst/>
          </a:prstGeom>
        </p:spPr>
        <p:txBody>
          <a:bodyPr>
            <a:normAutofit fontScale="90000"/>
          </a:bodyPr>
          <a:lstStyle>
            <a:lvl1pPr defTabSz="572516">
              <a:defRPr sz="5292"/>
            </a:lvl1pPr>
          </a:lstStyle>
          <a:p>
            <a:r>
              <a:t>“STA” Exception re 600-series</a:t>
            </a:r>
          </a:p>
        </p:txBody>
      </p:sp>
      <p:sp>
        <p:nvSpPr>
          <p:cNvPr id="1493" name="EAR License Exceptions"/>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EAR License Exceptions</a:t>
            </a:r>
          </a:p>
        </p:txBody>
      </p:sp>
      <p:sp>
        <p:nvSpPr>
          <p:cNvPr id="1494" name="Limitations on use of STA that are specific to 600-series:"/>
          <p:cNvSpPr txBox="1"/>
          <p:nvPr/>
        </p:nvSpPr>
        <p:spPr>
          <a:xfrm>
            <a:off x="381000" y="2225173"/>
            <a:ext cx="10926130" cy="673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3700" b="1">
                <a:latin typeface="Calibri"/>
                <a:ea typeface="Calibri"/>
                <a:cs typeface="Calibri"/>
                <a:sym typeface="Calibri"/>
              </a:defRPr>
            </a:pPr>
            <a:r>
              <a:rPr u="sng"/>
              <a:t>Limitations</a:t>
            </a:r>
            <a:r>
              <a:t> on use of STA that are specific to 600-series:</a:t>
            </a:r>
          </a:p>
        </p:txBody>
      </p:sp>
      <p:sp>
        <p:nvSpPr>
          <p:cNvPr id="1495"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115</a:t>
            </a:fld>
            <a:endParaRPr/>
          </a:p>
        </p:txBody>
      </p:sp>
      <p:sp>
        <p:nvSpPr>
          <p:cNvPr id="1496" name="Cannot be used if an ECCN identifies it as ineligible for STA…"/>
          <p:cNvSpPr txBox="1">
            <a:spLocks noGrp="1"/>
          </p:cNvSpPr>
          <p:nvPr>
            <p:ph type="body" idx="1"/>
          </p:nvPr>
        </p:nvSpPr>
        <p:spPr>
          <a:prstGeom prst="rect">
            <a:avLst/>
          </a:prstGeom>
        </p:spPr>
        <p:txBody>
          <a:bodyPr/>
          <a:lstStyle/>
          <a:p>
            <a:pPr marL="279400" indent="-279400" defTabSz="457200">
              <a:spcBef>
                <a:spcPts val="1200"/>
              </a:spcBef>
              <a:buSzPct val="100000"/>
              <a:defRPr sz="3400" b="1">
                <a:latin typeface="Calibri"/>
                <a:ea typeface="Calibri"/>
                <a:cs typeface="Calibri"/>
                <a:sym typeface="Calibri"/>
              </a:defRPr>
            </a:pPr>
            <a:r>
              <a:t>Cannot be used if an ECCN identifies it as ineligible for STA</a:t>
            </a:r>
          </a:p>
          <a:p>
            <a:pPr marL="279400" indent="-279400" defTabSz="457200">
              <a:spcBef>
                <a:spcPts val="1200"/>
              </a:spcBef>
              <a:buSzPct val="100000"/>
              <a:defRPr sz="3400" b="1">
                <a:latin typeface="Calibri"/>
                <a:ea typeface="Calibri"/>
                <a:cs typeface="Calibri"/>
                <a:sym typeface="Calibri"/>
              </a:defRPr>
            </a:pPr>
            <a:r>
              <a:t>Can be used to export, reexport or transfer to “A5” countries, if the ultimate end-user is the armed forces, or similar agency</a:t>
            </a:r>
          </a:p>
          <a:p>
            <a:pPr marL="279400" indent="-279400" defTabSz="457200">
              <a:spcBef>
                <a:spcPts val="1200"/>
              </a:spcBef>
              <a:buSzPct val="100000"/>
              <a:defRPr sz="3400" b="1">
                <a:latin typeface="Calibri"/>
                <a:ea typeface="Calibri"/>
                <a:cs typeface="Calibri"/>
                <a:sym typeface="Calibri"/>
              </a:defRPr>
            </a:pPr>
            <a:r>
              <a:t>May may not be used to export, reexport, or transfer (in-country) end items described in ECCN 9A610.a until after BIS has approved their export under STA under the procedures set out in § 740.20(g)</a:t>
            </a:r>
          </a:p>
          <a:p>
            <a:pPr marL="279400" indent="-279400" defTabSz="457200">
              <a:spcBef>
                <a:spcPts val="1200"/>
              </a:spcBef>
              <a:buSzPct val="100000"/>
              <a:defRPr sz="3400" b="1">
                <a:latin typeface="Calibri"/>
                <a:ea typeface="Calibri"/>
                <a:cs typeface="Calibri"/>
                <a:sym typeface="Calibri"/>
              </a:defRPr>
            </a:pPr>
            <a:r>
              <a:t>600-series items controlled for “MT” cannot use STA, per § 740.2(a)(13).   This applies to 9A610.u, .v, and .w.</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 name="EAR License Exception STA"/>
          <p:cNvSpPr txBox="1"/>
          <p:nvPr/>
        </p:nvSpPr>
        <p:spPr>
          <a:xfrm>
            <a:off x="9737725" y="1638300"/>
            <a:ext cx="3209925"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EAR License Exception STA</a:t>
            </a:r>
          </a:p>
        </p:txBody>
      </p:sp>
      <p:sp>
        <p:nvSpPr>
          <p:cNvPr id="1499" name="Problems in using STA"/>
          <p:cNvSpPr txBox="1">
            <a:spLocks noGrp="1"/>
          </p:cNvSpPr>
          <p:nvPr>
            <p:ph type="title"/>
          </p:nvPr>
        </p:nvSpPr>
        <p:spPr>
          <a:prstGeom prst="rect">
            <a:avLst/>
          </a:prstGeom>
        </p:spPr>
        <p:txBody>
          <a:bodyPr/>
          <a:lstStyle/>
          <a:p>
            <a:r>
              <a:t>Problems in using STA</a:t>
            </a:r>
          </a:p>
        </p:txBody>
      </p:sp>
      <p:sp>
        <p:nvSpPr>
          <p:cNvPr id="1500"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116</a:t>
            </a:fld>
            <a:endParaRPr/>
          </a:p>
        </p:txBody>
      </p:sp>
      <p:sp>
        <p:nvSpPr>
          <p:cNvPr id="1501" name="You must secure a signed copy of the Prior Consignee Statement from all parties before you can export any goods at all under STA.  It is a violation under the EAR to not have all these signed Prior Consignee Statements in place before any exports.…"/>
          <p:cNvSpPr txBox="1">
            <a:spLocks noGrp="1"/>
          </p:cNvSpPr>
          <p:nvPr>
            <p:ph type="body" idx="1"/>
          </p:nvPr>
        </p:nvSpPr>
        <p:spPr>
          <a:prstGeom prst="rect">
            <a:avLst/>
          </a:prstGeom>
        </p:spPr>
        <p:txBody>
          <a:bodyPr>
            <a:normAutofit lnSpcReduction="10000"/>
          </a:bodyPr>
          <a:lstStyle/>
          <a:p>
            <a:pPr marL="389762" indent="-389762" defTabSz="452627">
              <a:spcBef>
                <a:spcPts val="1500"/>
              </a:spcBef>
              <a:buSzPct val="100000"/>
              <a:buAutoNum type="arabicPeriod"/>
              <a:defRPr sz="2574" b="1">
                <a:latin typeface="Arial"/>
                <a:ea typeface="Arial"/>
                <a:cs typeface="Arial"/>
                <a:sym typeface="Arial"/>
              </a:defRPr>
            </a:pPr>
            <a:r>
              <a:t>You must secure a signed copy of the Prior Consignee Statement from all parties before you can export any goods at all under STA.  It is a violation under the EAR to not have all these signed Prior Consignee Statements in place </a:t>
            </a:r>
            <a:r>
              <a:rPr i="1" u="sng"/>
              <a:t>before</a:t>
            </a:r>
            <a:r>
              <a:t> any exports.</a:t>
            </a:r>
          </a:p>
          <a:p>
            <a:pPr marL="389762" indent="-389762" defTabSz="452627">
              <a:spcBef>
                <a:spcPts val="1500"/>
              </a:spcBef>
              <a:buSzPct val="100000"/>
              <a:buAutoNum type="arabicPeriod"/>
              <a:defRPr sz="2574" b="1">
                <a:latin typeface="Arial"/>
                <a:ea typeface="Arial"/>
                <a:cs typeface="Arial"/>
                <a:sym typeface="Arial"/>
              </a:defRPr>
            </a:pPr>
            <a:r>
              <a:t>If any party is added, then you must get new Prior Consignee Statement first, before exporting.</a:t>
            </a:r>
          </a:p>
          <a:p>
            <a:pPr marL="389762" indent="-389762" defTabSz="452627">
              <a:spcBef>
                <a:spcPts val="1500"/>
              </a:spcBef>
              <a:buSzPct val="100000"/>
              <a:buAutoNum type="arabicPeriod"/>
              <a:defRPr sz="2574" b="1">
                <a:latin typeface="Arial"/>
                <a:ea typeface="Arial"/>
                <a:cs typeface="Arial"/>
                <a:sym typeface="Arial"/>
              </a:defRPr>
            </a:pPr>
            <a:r>
              <a:t>All signers of that Prior Consignee Statement are subject to USG compliance visits re STA.</a:t>
            </a:r>
          </a:p>
          <a:p>
            <a:pPr marL="389762" indent="-389762" defTabSz="452627">
              <a:spcBef>
                <a:spcPts val="1500"/>
              </a:spcBef>
              <a:buSzPct val="100000"/>
              <a:buAutoNum type="arabicPeriod"/>
              <a:defRPr sz="2574" b="1">
                <a:latin typeface="Arial"/>
                <a:ea typeface="Arial"/>
                <a:cs typeface="Arial"/>
                <a:sym typeface="Arial"/>
              </a:defRPr>
            </a:pPr>
            <a:r>
              <a:t>Not very many exporters are using STA even if they are eligible -- I understand that some U.S. OEMs are staying away from using STA, for example -- because of these complexities and added risks.  I believe in the first year of STA only 6 exports occurred under it.</a:t>
            </a:r>
          </a:p>
          <a:p>
            <a:pPr marL="389762" indent="-389762" defTabSz="452627">
              <a:spcBef>
                <a:spcPts val="1500"/>
              </a:spcBef>
              <a:buSzPct val="100000"/>
              <a:buAutoNum type="arabicPeriod"/>
              <a:defRPr sz="2574" b="1">
                <a:latin typeface="Arial"/>
                <a:ea typeface="Arial"/>
                <a:cs typeface="Arial"/>
                <a:sym typeface="Arial"/>
              </a:defRPr>
            </a:pPr>
            <a:r>
              <a:t>Avoiding the use of STA is understandable especially since it is so easy to use the "blanket license" approach (where that fits).</a:t>
            </a:r>
          </a:p>
          <a:p>
            <a:pPr marL="389762" indent="-389762" defTabSz="452627">
              <a:spcBef>
                <a:spcPts val="1500"/>
              </a:spcBef>
              <a:buSzPct val="100000"/>
              <a:buAutoNum type="arabicPeriod"/>
              <a:defRPr sz="2574" b="1">
                <a:latin typeface="Arial"/>
                <a:ea typeface="Arial"/>
                <a:cs typeface="Arial"/>
                <a:sym typeface="Arial"/>
              </a:defRPr>
            </a:pPr>
            <a:r>
              <a:t>Support documentation requirements are also easiest when using BIS blanket license.</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3" name="Table"/>
          <p:cNvGraphicFramePr/>
          <p:nvPr/>
        </p:nvGraphicFramePr>
        <p:xfrm>
          <a:off x="76199" y="3829670"/>
          <a:ext cx="12852401" cy="5097810"/>
        </p:xfrm>
        <a:graphic>
          <a:graphicData uri="http://schemas.openxmlformats.org/drawingml/2006/table">
            <a:tbl>
              <a:tblPr>
                <a:tableStyleId>{4C3C2611-4C71-4FC5-86AE-919BDF0F9419}</a:tableStyleId>
              </a:tblPr>
              <a:tblGrid>
                <a:gridCol w="3865331">
                  <a:extLst>
                    <a:ext uri="{9D8B030D-6E8A-4147-A177-3AD203B41FA5}">
                      <a16:colId xmlns:a16="http://schemas.microsoft.com/office/drawing/2014/main" val="20000"/>
                    </a:ext>
                  </a:extLst>
                </a:gridCol>
                <a:gridCol w="2981721">
                  <a:extLst>
                    <a:ext uri="{9D8B030D-6E8A-4147-A177-3AD203B41FA5}">
                      <a16:colId xmlns:a16="http://schemas.microsoft.com/office/drawing/2014/main" val="20001"/>
                    </a:ext>
                  </a:extLst>
                </a:gridCol>
                <a:gridCol w="3185914">
                  <a:extLst>
                    <a:ext uri="{9D8B030D-6E8A-4147-A177-3AD203B41FA5}">
                      <a16:colId xmlns:a16="http://schemas.microsoft.com/office/drawing/2014/main" val="20002"/>
                    </a:ext>
                  </a:extLst>
                </a:gridCol>
                <a:gridCol w="2819433">
                  <a:extLst>
                    <a:ext uri="{9D8B030D-6E8A-4147-A177-3AD203B41FA5}">
                      <a16:colId xmlns:a16="http://schemas.microsoft.com/office/drawing/2014/main" val="20003"/>
                    </a:ext>
                  </a:extLst>
                </a:gridCol>
              </a:tblGrid>
              <a:tr h="1244613">
                <a:tc>
                  <a:txBody>
                    <a:bodyPr/>
                    <a:lstStyle/>
                    <a:p>
                      <a:pPr defTabSz="914400">
                        <a:tabLst>
                          <a:tab pos="914400" algn="l"/>
                        </a:tabLst>
                        <a:defRPr sz="2400" b="1">
                          <a:solidFill>
                            <a:srgbClr val="083BFF"/>
                          </a:solidFill>
                          <a:latin typeface="+mn-lt"/>
                          <a:ea typeface="+mn-ea"/>
                          <a:cs typeface="+mn-cs"/>
                        </a:defRPr>
                      </a:pPr>
                      <a:r>
                        <a:t>Regarding </a:t>
                      </a:r>
                      <a:r>
                        <a:rPr u="sng"/>
                        <a:t>Hardware</a:t>
                      </a:r>
                    </a:p>
                  </a:txBody>
                  <a:tcPr marL="50800" marR="50800" marT="50800" marB="50800" anchor="ctr" horzOverflow="overflow">
                    <a:lnL w="25400">
                      <a:solidFill>
                        <a:srgbClr val="FFFFFF"/>
                      </a:solidFill>
                      <a:miter lim="400000"/>
                    </a:lnL>
                    <a:lnR w="25400">
                      <a:solidFill>
                        <a:srgbClr val="000000"/>
                      </a:solidFill>
                      <a:miter lim="400000"/>
                    </a:lnR>
                    <a:lnT w="25400">
                      <a:solidFill>
                        <a:srgbClr val="FFFFFF"/>
                      </a:solidFill>
                      <a:miter lim="400000"/>
                    </a:lnT>
                    <a:lnB w="25400">
                      <a:solidFill>
                        <a:srgbClr val="000000"/>
                      </a:solidFill>
                      <a:miter lim="400000"/>
                    </a:lnB>
                    <a:noFill/>
                  </a:tcPr>
                </a:tc>
                <a:tc>
                  <a:txBody>
                    <a:bodyPr/>
                    <a:lstStyle/>
                    <a:p>
                      <a:pPr defTabSz="914400">
                        <a:tabLst>
                          <a:tab pos="914400" algn="l"/>
                        </a:tabLst>
                      </a:pPr>
                      <a:r>
                        <a:rPr sz="2400" b="1">
                          <a:latin typeface="+mn-lt"/>
                          <a:ea typeface="+mn-ea"/>
                          <a:cs typeface="+mn-cs"/>
                        </a:rPr>
                        <a:t>DOS DSP-5</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defTabSz="914400">
                        <a:tabLst>
                          <a:tab pos="914400" algn="l"/>
                        </a:tabLst>
                      </a:pPr>
                      <a:r>
                        <a:rPr sz="2400" b="1">
                          <a:latin typeface="+mn-lt"/>
                          <a:ea typeface="+mn-ea"/>
                          <a:cs typeface="+mn-cs"/>
                        </a:rPr>
                        <a:t>Commerce BIS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defTabSz="914400">
                        <a:tabLst>
                          <a:tab pos="914400" algn="l"/>
                        </a:tabLst>
                      </a:pPr>
                      <a:r>
                        <a:rPr sz="2400" b="1">
                          <a:latin typeface="+mn-lt"/>
                          <a:ea typeface="+mn-ea"/>
                          <a:cs typeface="+mn-cs"/>
                        </a:rPr>
                        <a:t>License Exception STA</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extLst>
                  <a:ext uri="{0D108BD9-81ED-4DB2-BD59-A6C34878D82A}">
                    <a16:rowId xmlns:a16="http://schemas.microsoft.com/office/drawing/2014/main" val="10000"/>
                  </a:ext>
                </a:extLst>
              </a:tr>
              <a:tr h="1405614">
                <a:tc>
                  <a:txBody>
                    <a:bodyPr/>
                    <a:lstStyle/>
                    <a:p>
                      <a:pPr defTabSz="914400">
                        <a:tabLst>
                          <a:tab pos="914400" algn="l"/>
                        </a:tabLst>
                      </a:pPr>
                      <a:r>
                        <a:rPr sz="2200" b="1">
                          <a:latin typeface="+mn-lt"/>
                          <a:ea typeface="+mn-ea"/>
                          <a:cs typeface="+mn-cs"/>
                        </a:rPr>
                        <a:t>Before applying for license (or using an exception)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330200" indent="-203200" algn="l" defTabSz="914400">
                        <a:buSzPct val="100000"/>
                        <a:buChar char="•"/>
                        <a:tabLst>
                          <a:tab pos="914400" algn="l"/>
                        </a:tabLst>
                        <a:defRPr sz="2200">
                          <a:latin typeface="+mn-lt"/>
                          <a:ea typeface="+mn-ea"/>
                          <a:cs typeface="+mn-cs"/>
                        </a:defRPr>
                      </a:pPr>
                      <a:r>
                        <a:t>P.O. (or LOI)</a:t>
                      </a:r>
                    </a:p>
                    <a:p>
                      <a:pPr marL="330200" indent="-203200" algn="l" defTabSz="914400">
                        <a:buSzPct val="100000"/>
                        <a:buChar char="•"/>
                        <a:tabLst>
                          <a:tab pos="914400" algn="l"/>
                        </a:tabLst>
                        <a:defRPr sz="2200">
                          <a:latin typeface="+mn-lt"/>
                          <a:ea typeface="+mn-ea"/>
                          <a:cs typeface="+mn-cs"/>
                        </a:defRPr>
                      </a:pPr>
                      <a:r>
                        <a:t>End-Use Statement</a:t>
                      </a:r>
                    </a:p>
                    <a:p>
                      <a:pPr marL="330200" indent="-203200" algn="l" defTabSz="914400">
                        <a:buSzPct val="100000"/>
                        <a:buChar char="•"/>
                        <a:tabLst>
                          <a:tab pos="914400" algn="l"/>
                        </a:tabLst>
                        <a:defRPr sz="2200">
                          <a:latin typeface="+mn-lt"/>
                          <a:ea typeface="+mn-ea"/>
                          <a:cs typeface="+mn-cs"/>
                        </a:defRPr>
                      </a:pPr>
                      <a:r>
                        <a:t>End-User Statement</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200">
                          <a:latin typeface="+mn-lt"/>
                          <a:ea typeface="+mn-ea"/>
                          <a:cs typeface="+mn-cs"/>
                        </a:rPr>
                        <a:t>Nothing</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200">
                          <a:latin typeface="+mn-lt"/>
                          <a:ea typeface="+mn-ea"/>
                          <a:cs typeface="+mn-cs"/>
                        </a:rPr>
                        <a:t>Formal
“Letter of Assurance” from all Parties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1"/>
                  </a:ext>
                </a:extLst>
              </a:tr>
              <a:tr h="1477222">
                <a:tc>
                  <a:txBody>
                    <a:bodyPr/>
                    <a:lstStyle/>
                    <a:p>
                      <a:pPr defTabSz="914400">
                        <a:tabLst>
                          <a:tab pos="914400" algn="l"/>
                        </a:tabLst>
                        <a:defRPr sz="2600" b="1">
                          <a:latin typeface="+mn-lt"/>
                          <a:ea typeface="+mn-ea"/>
                          <a:cs typeface="+mn-cs"/>
                        </a:defRPr>
                      </a:pPr>
                      <a:r>
                        <a:rPr sz="2200"/>
                        <a:t>If “In Furtherance Of” a TAA or MLA</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defTabSz="914400">
                        <a:tabLst>
                          <a:tab pos="914400" algn="l"/>
                        </a:tabLst>
                      </a:pPr>
                      <a:r>
                        <a:rPr sz="2200">
                          <a:latin typeface="+mn-lt"/>
                          <a:ea typeface="+mn-ea"/>
                          <a:cs typeface="+mn-cs"/>
                        </a:rPr>
                        <a:t>Letter of Explanation signed by the TAA-holder</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200">
                          <a:latin typeface="+mn-lt"/>
                          <a:ea typeface="+mn-ea"/>
                          <a:cs typeface="+mn-cs"/>
                        </a:rPr>
                        <a:t>N/A</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200">
                          <a:latin typeface="+mn-lt"/>
                          <a:ea typeface="+mn-ea"/>
                          <a:cs typeface="+mn-cs"/>
                        </a:rPr>
                        <a:t>N/A</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2"/>
                  </a:ext>
                </a:extLst>
              </a:tr>
              <a:tr h="970360">
                <a:tc gridSpan="4">
                  <a:txBody>
                    <a:bodyPr/>
                    <a:lstStyle/>
                    <a:p>
                      <a:pPr algn="l" defTabSz="914400">
                        <a:tabLst>
                          <a:tab pos="914400" algn="l"/>
                        </a:tabLst>
                        <a:defRPr sz="1900" b="1">
                          <a:latin typeface="+mn-lt"/>
                          <a:ea typeface="+mn-ea"/>
                          <a:cs typeface="+mn-cs"/>
                        </a:defRPr>
                      </a:pPr>
                      <a:r>
                        <a:rPr>
                          <a:solidFill>
                            <a:srgbClr val="083BFF"/>
                          </a:solidFill>
                        </a:rPr>
                        <a:t>*</a:t>
                      </a:r>
                      <a:r>
                        <a:t> </a:t>
                      </a:r>
                      <a:r>
                        <a:rPr u="sng"/>
                        <a:t>Note</a:t>
                      </a:r>
                      <a:r>
                        <a:t>:  In all cases, an exporter must have the basic end-use/end-user information </a:t>
                      </a:r>
                      <a:r>
                        <a:rPr u="sng">
                          <a:solidFill>
                            <a:schemeClr val="accent1"/>
                          </a:solidFill>
                        </a:rPr>
                        <a:t>before exporting</a:t>
                      </a:r>
                      <a:r>
                        <a:t>.  This is true even of EAR99 items, since there are still prohibited end-uses, end-users, and destinations.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1504" name="Continue a TAA vs STA"/>
          <p:cNvSpPr txBox="1"/>
          <p:nvPr/>
        </p:nvSpPr>
        <p:spPr>
          <a:xfrm>
            <a:off x="9737725" y="1638300"/>
            <a:ext cx="3209925"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Continue a TAA vs STA</a:t>
            </a:r>
          </a:p>
        </p:txBody>
      </p:sp>
      <p:sp>
        <p:nvSpPr>
          <p:cNvPr id="1505" name="Required Support Documents"/>
          <p:cNvSpPr txBox="1">
            <a:spLocks noGrp="1"/>
          </p:cNvSpPr>
          <p:nvPr>
            <p:ph type="title"/>
          </p:nvPr>
        </p:nvSpPr>
        <p:spPr>
          <a:prstGeom prst="rect">
            <a:avLst/>
          </a:prstGeom>
        </p:spPr>
        <p:txBody>
          <a:bodyPr/>
          <a:lstStyle/>
          <a:p>
            <a:r>
              <a:t>Required Support Documents</a:t>
            </a:r>
          </a:p>
        </p:txBody>
      </p:sp>
      <p:sp>
        <p:nvSpPr>
          <p:cNvPr id="1506"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117</a:t>
            </a:fld>
            <a:endParaRPr/>
          </a:p>
        </p:txBody>
      </p:sp>
      <p:sp>
        <p:nvSpPr>
          <p:cNvPr id="1507" name="Under the ECR rules, Commerce licenses are often easier than either State licenses or License Exception STA"/>
          <p:cNvSpPr txBox="1">
            <a:spLocks noGrp="1"/>
          </p:cNvSpPr>
          <p:nvPr>
            <p:ph type="body" sz="quarter" idx="1"/>
          </p:nvPr>
        </p:nvSpPr>
        <p:spPr>
          <a:xfrm>
            <a:off x="121920" y="2050884"/>
            <a:ext cx="12579073" cy="1351393"/>
          </a:xfrm>
          <a:prstGeom prst="rect">
            <a:avLst/>
          </a:prstGeom>
        </p:spPr>
        <p:txBody>
          <a:bodyPr/>
          <a:lstStyle>
            <a:lvl1pPr marL="0" indent="0">
              <a:spcBef>
                <a:spcPts val="0"/>
              </a:spcBef>
              <a:buSzTx/>
              <a:buNone/>
              <a:defRPr sz="3800"/>
            </a:lvl1pPr>
          </a:lstStyle>
          <a:p>
            <a:r>
              <a:t>Under the ECR rules, Commerce licenses are often easier than either State licenses or License Exception STA </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 name="EAR License Exceptions"/>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EAR License Exceptions</a:t>
            </a:r>
          </a:p>
        </p:txBody>
      </p:sp>
      <p:sp>
        <p:nvSpPr>
          <p:cNvPr id="1510" name="Germany…"/>
          <p:cNvSpPr txBox="1"/>
          <p:nvPr/>
        </p:nvSpPr>
        <p:spPr>
          <a:xfrm>
            <a:off x="5297881" y="2394718"/>
            <a:ext cx="2884073" cy="574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marL="228600" indent="-228600" algn="l" defTabSz="457200">
              <a:buSzPct val="100000"/>
              <a:buChar char="•"/>
              <a:defRPr sz="3100">
                <a:latin typeface="Gill Sans SemiBold"/>
                <a:ea typeface="Gill Sans SemiBold"/>
                <a:cs typeface="Gill Sans SemiBold"/>
                <a:sym typeface="Gill Sans SemiBold"/>
              </a:defRPr>
            </a:pPr>
            <a:r>
              <a:t>Germany</a:t>
            </a:r>
          </a:p>
          <a:p>
            <a:pPr marL="228600" indent="-228600" algn="l" defTabSz="457200">
              <a:buSzPct val="100000"/>
              <a:buChar char="•"/>
              <a:defRPr sz="3100">
                <a:latin typeface="Gill Sans SemiBold"/>
                <a:ea typeface="Gill Sans SemiBold"/>
                <a:cs typeface="Gill Sans SemiBold"/>
                <a:sym typeface="Gill Sans SemiBold"/>
              </a:defRPr>
            </a:pPr>
            <a:r>
              <a:t>Greece</a:t>
            </a:r>
          </a:p>
          <a:p>
            <a:pPr marL="228600" indent="-228600" algn="l" defTabSz="457200">
              <a:buSzPct val="100000"/>
              <a:buChar char="•"/>
              <a:defRPr sz="3100">
                <a:latin typeface="Gill Sans SemiBold"/>
                <a:ea typeface="Gill Sans SemiBold"/>
                <a:cs typeface="Gill Sans SemiBold"/>
                <a:sym typeface="Gill Sans SemiBold"/>
              </a:defRPr>
            </a:pPr>
            <a:r>
              <a:t>Hungary </a:t>
            </a:r>
          </a:p>
          <a:p>
            <a:pPr marL="228600" indent="-228600" algn="l" defTabSz="457200">
              <a:buSzPct val="100000"/>
              <a:buChar char="•"/>
              <a:defRPr sz="3100">
                <a:latin typeface="Gill Sans SemiBold"/>
                <a:ea typeface="Gill Sans SemiBold"/>
                <a:cs typeface="Gill Sans SemiBold"/>
                <a:sym typeface="Gill Sans SemiBold"/>
              </a:defRPr>
            </a:pPr>
            <a:r>
              <a:t>Iceland</a:t>
            </a:r>
          </a:p>
          <a:p>
            <a:pPr marL="228600" indent="-228600" algn="l" defTabSz="457200">
              <a:buSzPct val="100000"/>
              <a:buChar char="•"/>
              <a:defRPr sz="3100">
                <a:latin typeface="Gill Sans SemiBold"/>
                <a:ea typeface="Gill Sans SemiBold"/>
                <a:cs typeface="Gill Sans SemiBold"/>
                <a:sym typeface="Gill Sans SemiBold"/>
              </a:defRPr>
            </a:pPr>
            <a:r>
              <a:t>Ireland </a:t>
            </a:r>
            <a:r>
              <a:rPr>
                <a:solidFill>
                  <a:srgbClr val="234BFF"/>
                </a:solidFill>
              </a:rPr>
              <a:t>*</a:t>
            </a:r>
          </a:p>
          <a:p>
            <a:pPr marL="228600" indent="-228600" algn="l" defTabSz="457200">
              <a:buSzPct val="100000"/>
              <a:buChar char="•"/>
              <a:defRPr sz="3100">
                <a:latin typeface="Gill Sans SemiBold"/>
                <a:ea typeface="Gill Sans SemiBold"/>
                <a:cs typeface="Gill Sans SemiBold"/>
                <a:sym typeface="Gill Sans SemiBold"/>
              </a:defRPr>
            </a:pPr>
            <a:r>
              <a:t>Italy</a:t>
            </a:r>
          </a:p>
          <a:p>
            <a:pPr marL="228600" indent="-228600" algn="l" defTabSz="457200">
              <a:buSzPct val="100000"/>
              <a:buChar char="•"/>
              <a:defRPr sz="3100">
                <a:latin typeface="Gill Sans SemiBold"/>
                <a:ea typeface="Gill Sans SemiBold"/>
                <a:cs typeface="Gill Sans SemiBold"/>
                <a:sym typeface="Gill Sans SemiBold"/>
              </a:defRPr>
            </a:pPr>
            <a:r>
              <a:t>Japan</a:t>
            </a:r>
          </a:p>
          <a:p>
            <a:pPr marL="228600" indent="-228600" algn="l" defTabSz="457200">
              <a:buSzPct val="100000"/>
              <a:buChar char="•"/>
              <a:defRPr sz="3100">
                <a:latin typeface="Gill Sans SemiBold"/>
                <a:ea typeface="Gill Sans SemiBold"/>
                <a:cs typeface="Gill Sans SemiBold"/>
                <a:sym typeface="Gill Sans SemiBold"/>
              </a:defRPr>
            </a:pPr>
            <a:r>
              <a:t>South Korea </a:t>
            </a:r>
            <a:r>
              <a:rPr>
                <a:solidFill>
                  <a:srgbClr val="234BFF"/>
                </a:solidFill>
              </a:rPr>
              <a:t>*</a:t>
            </a:r>
          </a:p>
          <a:p>
            <a:pPr marL="228600" indent="-228600" algn="l" defTabSz="457200">
              <a:buSzPct val="100000"/>
              <a:buChar char="•"/>
              <a:defRPr sz="3100">
                <a:latin typeface="Gill Sans SemiBold"/>
                <a:ea typeface="Gill Sans SemiBold"/>
                <a:cs typeface="Gill Sans SemiBold"/>
                <a:sym typeface="Gill Sans SemiBold"/>
              </a:defRPr>
            </a:pPr>
            <a:r>
              <a:t>Latvia</a:t>
            </a:r>
          </a:p>
          <a:p>
            <a:pPr marL="228600" indent="-228600" algn="l" defTabSz="457200">
              <a:buSzPct val="100000"/>
              <a:buChar char="•"/>
              <a:defRPr sz="3100">
                <a:latin typeface="Gill Sans SemiBold"/>
                <a:ea typeface="Gill Sans SemiBold"/>
                <a:cs typeface="Gill Sans SemiBold"/>
                <a:sym typeface="Gill Sans SemiBold"/>
              </a:defRPr>
            </a:pPr>
            <a:r>
              <a:t>Lithuania</a:t>
            </a:r>
          </a:p>
          <a:p>
            <a:pPr marL="228600" indent="-228600" algn="l" defTabSz="457200">
              <a:buSzPct val="100000"/>
              <a:buChar char="•"/>
              <a:defRPr sz="3100">
                <a:latin typeface="Gill Sans SemiBold"/>
                <a:ea typeface="Gill Sans SemiBold"/>
                <a:cs typeface="Gill Sans SemiBold"/>
                <a:sym typeface="Gill Sans SemiBold"/>
              </a:defRPr>
            </a:pPr>
            <a:r>
              <a:t>Luxembourg</a:t>
            </a:r>
          </a:p>
          <a:p>
            <a:pPr marL="228600" indent="-228600" algn="l" defTabSz="457200">
              <a:buSzPct val="100000"/>
              <a:buChar char="•"/>
              <a:defRPr sz="3100">
                <a:latin typeface="Gill Sans SemiBold"/>
                <a:ea typeface="Gill Sans SemiBold"/>
                <a:cs typeface="Gill Sans SemiBold"/>
                <a:sym typeface="Gill Sans SemiBold"/>
              </a:defRPr>
            </a:pPr>
            <a:r>
              <a:t>Netherlands</a:t>
            </a:r>
          </a:p>
        </p:txBody>
      </p:sp>
      <p:sp>
        <p:nvSpPr>
          <p:cNvPr id="1511" name="New Zealand *…"/>
          <p:cNvSpPr txBox="1"/>
          <p:nvPr/>
        </p:nvSpPr>
        <p:spPr>
          <a:xfrm>
            <a:off x="9189160" y="2394718"/>
            <a:ext cx="3173580" cy="574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marL="228600" indent="-228600" algn="l" defTabSz="457200">
              <a:buSzPct val="100000"/>
              <a:buChar char="•"/>
              <a:defRPr sz="3100">
                <a:latin typeface="Gill Sans SemiBold"/>
                <a:ea typeface="Gill Sans SemiBold"/>
                <a:cs typeface="Gill Sans SemiBold"/>
                <a:sym typeface="Gill Sans SemiBold"/>
              </a:defRPr>
            </a:pPr>
            <a:r>
              <a:t>New Zealand </a:t>
            </a:r>
            <a:r>
              <a:rPr>
                <a:solidFill>
                  <a:srgbClr val="234BFF"/>
                </a:solidFill>
              </a:rPr>
              <a:t>* </a:t>
            </a:r>
          </a:p>
          <a:p>
            <a:pPr marL="228600" indent="-228600" algn="l" defTabSz="457200">
              <a:buSzPct val="100000"/>
              <a:buChar char="•"/>
              <a:defRPr sz="3100">
                <a:latin typeface="Gill Sans SemiBold"/>
                <a:ea typeface="Gill Sans SemiBold"/>
                <a:cs typeface="Gill Sans SemiBold"/>
                <a:sym typeface="Gill Sans SemiBold"/>
              </a:defRPr>
            </a:pPr>
            <a:r>
              <a:t>Norway</a:t>
            </a:r>
          </a:p>
          <a:p>
            <a:pPr marL="228600" indent="-228600" algn="l" defTabSz="457200">
              <a:buSzPct val="100000"/>
              <a:buChar char="•"/>
              <a:defRPr sz="3100">
                <a:latin typeface="Gill Sans SemiBold"/>
                <a:ea typeface="Gill Sans SemiBold"/>
                <a:cs typeface="Gill Sans SemiBold"/>
                <a:sym typeface="Gill Sans SemiBold"/>
              </a:defRPr>
            </a:pPr>
            <a:r>
              <a:t>Poland</a:t>
            </a:r>
          </a:p>
          <a:p>
            <a:pPr marL="228600" indent="-228600" algn="l" defTabSz="457200">
              <a:buSzPct val="100000"/>
              <a:buChar char="•"/>
              <a:defRPr sz="3100">
                <a:latin typeface="Gill Sans SemiBold"/>
                <a:ea typeface="Gill Sans SemiBold"/>
                <a:cs typeface="Gill Sans SemiBold"/>
                <a:sym typeface="Gill Sans SemiBold"/>
              </a:defRPr>
            </a:pPr>
            <a:r>
              <a:t>Portugal</a:t>
            </a:r>
          </a:p>
          <a:p>
            <a:pPr marL="228600" indent="-228600" algn="l" defTabSz="457200">
              <a:buSzPct val="100000"/>
              <a:buChar char="•"/>
              <a:defRPr sz="3100">
                <a:latin typeface="Gill Sans SemiBold"/>
                <a:ea typeface="Gill Sans SemiBold"/>
                <a:cs typeface="Gill Sans SemiBold"/>
                <a:sym typeface="Gill Sans SemiBold"/>
              </a:defRPr>
            </a:pPr>
            <a:r>
              <a:t>Romania</a:t>
            </a:r>
          </a:p>
          <a:p>
            <a:pPr marL="228600" indent="-228600" algn="l" defTabSz="457200">
              <a:buSzPct val="100000"/>
              <a:buChar char="•"/>
              <a:defRPr sz="3100">
                <a:latin typeface="Gill Sans SemiBold"/>
                <a:ea typeface="Gill Sans SemiBold"/>
                <a:cs typeface="Gill Sans SemiBold"/>
                <a:sym typeface="Gill Sans SemiBold"/>
              </a:defRPr>
            </a:pPr>
            <a:r>
              <a:t>Slovakia</a:t>
            </a:r>
          </a:p>
          <a:p>
            <a:pPr marL="228600" indent="-228600" algn="l" defTabSz="457200">
              <a:buSzPct val="100000"/>
              <a:buChar char="•"/>
              <a:defRPr sz="3100">
                <a:latin typeface="Gill Sans SemiBold"/>
                <a:ea typeface="Gill Sans SemiBold"/>
                <a:cs typeface="Gill Sans SemiBold"/>
                <a:sym typeface="Gill Sans SemiBold"/>
              </a:defRPr>
            </a:pPr>
            <a:r>
              <a:t>Slovenia </a:t>
            </a:r>
          </a:p>
          <a:p>
            <a:pPr marL="228600" indent="-228600" algn="l" defTabSz="457200">
              <a:buSzPct val="100000"/>
              <a:buChar char="•"/>
              <a:defRPr sz="3100">
                <a:latin typeface="Gill Sans SemiBold"/>
                <a:ea typeface="Gill Sans SemiBold"/>
                <a:cs typeface="Gill Sans SemiBold"/>
                <a:sym typeface="Gill Sans SemiBold"/>
              </a:defRPr>
            </a:pPr>
            <a:r>
              <a:t>Spain</a:t>
            </a:r>
          </a:p>
          <a:p>
            <a:pPr marL="228600" indent="-228600" algn="l" defTabSz="457200">
              <a:buSzPct val="100000"/>
              <a:buChar char="•"/>
              <a:defRPr sz="3100">
                <a:latin typeface="Gill Sans SemiBold"/>
                <a:ea typeface="Gill Sans SemiBold"/>
                <a:cs typeface="Gill Sans SemiBold"/>
                <a:sym typeface="Gill Sans SemiBold"/>
              </a:defRPr>
            </a:pPr>
            <a:r>
              <a:t>Sweden </a:t>
            </a:r>
            <a:r>
              <a:rPr>
                <a:solidFill>
                  <a:srgbClr val="234BFF"/>
                </a:solidFill>
              </a:rPr>
              <a:t>*</a:t>
            </a:r>
          </a:p>
          <a:p>
            <a:pPr marL="228600" indent="-228600" algn="l" defTabSz="457200">
              <a:buSzPct val="100000"/>
              <a:buChar char="•"/>
              <a:defRPr sz="3100">
                <a:latin typeface="Gill Sans SemiBold"/>
                <a:ea typeface="Gill Sans SemiBold"/>
                <a:cs typeface="Gill Sans SemiBold"/>
                <a:sym typeface="Gill Sans SemiBold"/>
              </a:defRPr>
            </a:pPr>
            <a:r>
              <a:t>Switzerland </a:t>
            </a:r>
            <a:r>
              <a:rPr>
                <a:solidFill>
                  <a:srgbClr val="234BFF"/>
                </a:solidFill>
              </a:rPr>
              <a:t>*</a:t>
            </a:r>
          </a:p>
          <a:p>
            <a:pPr marL="228600" indent="-228600" algn="l" defTabSz="457200">
              <a:buSzPct val="100000"/>
              <a:buChar char="•"/>
              <a:defRPr sz="3100">
                <a:latin typeface="Gill Sans SemiBold"/>
                <a:ea typeface="Gill Sans SemiBold"/>
                <a:cs typeface="Gill Sans SemiBold"/>
                <a:sym typeface="Gill Sans SemiBold"/>
              </a:defRPr>
            </a:pPr>
            <a:r>
              <a:t>Turkey</a:t>
            </a:r>
          </a:p>
          <a:p>
            <a:pPr marL="228600" indent="-228600" algn="l" defTabSz="457200">
              <a:buSzPct val="100000"/>
              <a:buChar char="•"/>
              <a:defRPr sz="3100">
                <a:latin typeface="Gill Sans SemiBold"/>
                <a:ea typeface="Gill Sans SemiBold"/>
                <a:cs typeface="Gill Sans SemiBold"/>
                <a:sym typeface="Gill Sans SemiBold"/>
              </a:defRPr>
            </a:pPr>
            <a:r>
              <a:t>United Kingdom</a:t>
            </a:r>
          </a:p>
        </p:txBody>
      </p:sp>
      <p:sp>
        <p:nvSpPr>
          <p:cNvPr id="1512" name="* Cooperating Country"/>
          <p:cNvSpPr txBox="1"/>
          <p:nvPr/>
        </p:nvSpPr>
        <p:spPr>
          <a:xfrm>
            <a:off x="9380218" y="8544309"/>
            <a:ext cx="3464564"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100" b="1">
                <a:solidFill>
                  <a:srgbClr val="234BFF"/>
                </a:solidFill>
              </a:defRPr>
            </a:pPr>
            <a:r>
              <a:t>* </a:t>
            </a:r>
            <a:r>
              <a:rPr sz="2200"/>
              <a:t>Cooperating Country</a:t>
            </a:r>
          </a:p>
        </p:txBody>
      </p:sp>
      <p:sp>
        <p:nvSpPr>
          <p:cNvPr id="1513" name="Country Group A5…"/>
          <p:cNvSpPr txBox="1">
            <a:spLocks noGrp="1"/>
          </p:cNvSpPr>
          <p:nvPr>
            <p:ph type="title"/>
          </p:nvPr>
        </p:nvSpPr>
        <p:spPr>
          <a:prstGeom prst="rect">
            <a:avLst/>
          </a:prstGeom>
        </p:spPr>
        <p:txBody>
          <a:bodyPr>
            <a:normAutofit fontScale="90000"/>
          </a:bodyPr>
          <a:lstStyle/>
          <a:p>
            <a:pPr defTabSz="531622">
              <a:defRPr sz="4914"/>
            </a:pPr>
            <a:r>
              <a:t>Country Group A5</a:t>
            </a:r>
            <a:endParaRPr sz="2548"/>
          </a:p>
          <a:p>
            <a:pPr defTabSz="531622">
              <a:defRPr sz="4914"/>
            </a:pPr>
            <a:r>
              <a:rPr sz="2548"/>
              <a:t>    The “Most Favored Nations” list for License Exception STA</a:t>
            </a:r>
          </a:p>
        </p:txBody>
      </p:sp>
      <p:sp>
        <p:nvSpPr>
          <p:cNvPr id="1514"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118</a:t>
            </a:fld>
            <a:endParaRPr/>
          </a:p>
        </p:txBody>
      </p:sp>
      <p:sp>
        <p:nvSpPr>
          <p:cNvPr id="1515" name="Argentina…"/>
          <p:cNvSpPr txBox="1">
            <a:spLocks noGrp="1"/>
          </p:cNvSpPr>
          <p:nvPr>
            <p:ph type="body" idx="1"/>
          </p:nvPr>
        </p:nvSpPr>
        <p:spPr>
          <a:xfrm>
            <a:off x="886648" y="2050884"/>
            <a:ext cx="11814345" cy="6407866"/>
          </a:xfrm>
          <a:prstGeom prst="rect">
            <a:avLst/>
          </a:prstGeom>
        </p:spPr>
        <p:txBody>
          <a:bodyPr/>
          <a:lstStyle/>
          <a:p>
            <a:pPr marL="228600" indent="-228600" defTabSz="457200">
              <a:spcBef>
                <a:spcPts val="0"/>
              </a:spcBef>
              <a:buSzPct val="100000"/>
              <a:defRPr sz="3100">
                <a:latin typeface="Gill Sans SemiBold"/>
                <a:ea typeface="Gill Sans SemiBold"/>
                <a:cs typeface="Gill Sans SemiBold"/>
                <a:sym typeface="Gill Sans SemiBold"/>
              </a:defRPr>
            </a:pPr>
            <a:r>
              <a:t>Argentina</a:t>
            </a:r>
          </a:p>
          <a:p>
            <a:pPr marL="228600" indent="-228600" defTabSz="457200">
              <a:spcBef>
                <a:spcPts val="0"/>
              </a:spcBef>
              <a:buSzPct val="100000"/>
              <a:defRPr sz="3100">
                <a:latin typeface="Gill Sans SemiBold"/>
                <a:ea typeface="Gill Sans SemiBold"/>
                <a:cs typeface="Gill Sans SemiBold"/>
                <a:sym typeface="Gill Sans SemiBold"/>
              </a:defRPr>
            </a:pPr>
            <a:r>
              <a:t>Australia</a:t>
            </a:r>
          </a:p>
          <a:p>
            <a:pPr marL="228600" indent="-228600" defTabSz="457200">
              <a:spcBef>
                <a:spcPts val="0"/>
              </a:spcBef>
              <a:buSzPct val="100000"/>
              <a:defRPr sz="3100">
                <a:latin typeface="Gill Sans SemiBold"/>
                <a:ea typeface="Gill Sans SemiBold"/>
                <a:cs typeface="Gill Sans SemiBold"/>
                <a:sym typeface="Gill Sans SemiBold"/>
              </a:defRPr>
            </a:pPr>
            <a:r>
              <a:t>Austria </a:t>
            </a:r>
            <a:r>
              <a:rPr>
                <a:solidFill>
                  <a:srgbClr val="234BFF"/>
                </a:solidFill>
              </a:rPr>
              <a:t>*</a:t>
            </a:r>
          </a:p>
          <a:p>
            <a:pPr marL="228600" indent="-228600" defTabSz="457200">
              <a:spcBef>
                <a:spcPts val="0"/>
              </a:spcBef>
              <a:buSzPct val="100000"/>
              <a:defRPr sz="3100">
                <a:latin typeface="Gill Sans SemiBold"/>
                <a:ea typeface="Gill Sans SemiBold"/>
                <a:cs typeface="Gill Sans SemiBold"/>
                <a:sym typeface="Gill Sans SemiBold"/>
              </a:defRPr>
            </a:pPr>
            <a:r>
              <a:t>Belgium</a:t>
            </a:r>
          </a:p>
          <a:p>
            <a:pPr marL="228600" indent="-228600" defTabSz="457200">
              <a:spcBef>
                <a:spcPts val="0"/>
              </a:spcBef>
              <a:buSzPct val="100000"/>
              <a:defRPr sz="3100">
                <a:latin typeface="Gill Sans SemiBold"/>
                <a:ea typeface="Gill Sans SemiBold"/>
                <a:cs typeface="Gill Sans SemiBold"/>
                <a:sym typeface="Gill Sans SemiBold"/>
              </a:defRPr>
            </a:pPr>
            <a:r>
              <a:t>Bulgaria</a:t>
            </a:r>
          </a:p>
          <a:p>
            <a:pPr marL="228600" indent="-228600" defTabSz="457200">
              <a:spcBef>
                <a:spcPts val="0"/>
              </a:spcBef>
              <a:buSzPct val="100000"/>
              <a:defRPr sz="3100">
                <a:latin typeface="Gill Sans SemiBold"/>
                <a:ea typeface="Gill Sans SemiBold"/>
                <a:cs typeface="Gill Sans SemiBold"/>
                <a:sym typeface="Gill Sans SemiBold"/>
              </a:defRPr>
            </a:pPr>
            <a:r>
              <a:t>Canada</a:t>
            </a:r>
          </a:p>
          <a:p>
            <a:pPr marL="228600" indent="-228600" defTabSz="457200">
              <a:spcBef>
                <a:spcPts val="0"/>
              </a:spcBef>
              <a:buSzPct val="100000"/>
              <a:defRPr sz="3100">
                <a:latin typeface="Gill Sans SemiBold"/>
                <a:ea typeface="Gill Sans SemiBold"/>
                <a:cs typeface="Gill Sans SemiBold"/>
                <a:sym typeface="Gill Sans SemiBold"/>
              </a:defRPr>
            </a:pPr>
            <a:r>
              <a:t>Croatia</a:t>
            </a:r>
          </a:p>
          <a:p>
            <a:pPr marL="228600" indent="-228600" defTabSz="457200">
              <a:spcBef>
                <a:spcPts val="0"/>
              </a:spcBef>
              <a:buSzPct val="100000"/>
              <a:defRPr sz="3100">
                <a:latin typeface="Gill Sans SemiBold"/>
                <a:ea typeface="Gill Sans SemiBold"/>
                <a:cs typeface="Gill Sans SemiBold"/>
                <a:sym typeface="Gill Sans SemiBold"/>
              </a:defRPr>
            </a:pPr>
            <a:r>
              <a:t>Czech Republic</a:t>
            </a:r>
          </a:p>
          <a:p>
            <a:pPr marL="228600" indent="-228600" defTabSz="457200">
              <a:spcBef>
                <a:spcPts val="0"/>
              </a:spcBef>
              <a:buSzPct val="100000"/>
              <a:defRPr sz="3100">
                <a:latin typeface="Gill Sans SemiBold"/>
                <a:ea typeface="Gill Sans SemiBold"/>
                <a:cs typeface="Gill Sans SemiBold"/>
                <a:sym typeface="Gill Sans SemiBold"/>
              </a:defRPr>
            </a:pPr>
            <a:r>
              <a:t>Denmark</a:t>
            </a:r>
          </a:p>
          <a:p>
            <a:pPr marL="228600" indent="-228600" defTabSz="457200">
              <a:spcBef>
                <a:spcPts val="0"/>
              </a:spcBef>
              <a:buSzPct val="100000"/>
              <a:defRPr sz="3100">
                <a:latin typeface="Gill Sans SemiBold"/>
                <a:ea typeface="Gill Sans SemiBold"/>
                <a:cs typeface="Gill Sans SemiBold"/>
                <a:sym typeface="Gill Sans SemiBold"/>
              </a:defRPr>
            </a:pPr>
            <a:r>
              <a:t>Estonia</a:t>
            </a:r>
          </a:p>
          <a:p>
            <a:pPr marL="228600" indent="-228600" defTabSz="457200">
              <a:spcBef>
                <a:spcPts val="0"/>
              </a:spcBef>
              <a:buSzPct val="100000"/>
              <a:defRPr sz="3100">
                <a:latin typeface="Gill Sans SemiBold"/>
                <a:ea typeface="Gill Sans SemiBold"/>
                <a:cs typeface="Gill Sans SemiBold"/>
                <a:sym typeface="Gill Sans SemiBold"/>
              </a:defRPr>
            </a:pPr>
            <a:r>
              <a:t>Finland</a:t>
            </a:r>
          </a:p>
          <a:p>
            <a:pPr marL="228600" indent="-228600" defTabSz="457200">
              <a:spcBef>
                <a:spcPts val="0"/>
              </a:spcBef>
              <a:buSzPct val="100000"/>
              <a:defRPr sz="3100">
                <a:latin typeface="Gill Sans SemiBold"/>
                <a:ea typeface="Gill Sans SemiBold"/>
                <a:cs typeface="Gill Sans SemiBold"/>
                <a:sym typeface="Gill Sans SemiBold"/>
              </a:defRPr>
            </a:pPr>
            <a:r>
              <a:t>France</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 name="“STA” Exception re 600-series"/>
          <p:cNvSpPr txBox="1">
            <a:spLocks noGrp="1"/>
          </p:cNvSpPr>
          <p:nvPr>
            <p:ph type="title"/>
          </p:nvPr>
        </p:nvSpPr>
        <p:spPr>
          <a:prstGeom prst="rect">
            <a:avLst/>
          </a:prstGeom>
        </p:spPr>
        <p:txBody>
          <a:bodyPr>
            <a:normAutofit fontScale="90000"/>
          </a:bodyPr>
          <a:lstStyle>
            <a:lvl1pPr defTabSz="572516">
              <a:defRPr sz="5292"/>
            </a:lvl1pPr>
          </a:lstStyle>
          <a:p>
            <a:r>
              <a:t>“STA” Exception re 600-series</a:t>
            </a:r>
          </a:p>
        </p:txBody>
      </p:sp>
      <p:sp>
        <p:nvSpPr>
          <p:cNvPr id="1518"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119</a:t>
            </a:fld>
            <a:endParaRPr/>
          </a:p>
        </p:txBody>
      </p:sp>
      <p:sp>
        <p:nvSpPr>
          <p:cNvPr id="1519" name="Exporter/reexporter/transferor must furnish the ECCN(s) to consignees…"/>
          <p:cNvSpPr txBox="1">
            <a:spLocks noGrp="1"/>
          </p:cNvSpPr>
          <p:nvPr>
            <p:ph type="body" sz="half" idx="1"/>
          </p:nvPr>
        </p:nvSpPr>
        <p:spPr>
          <a:xfrm>
            <a:off x="121920" y="2050884"/>
            <a:ext cx="12579073" cy="3494469"/>
          </a:xfrm>
          <a:prstGeom prst="rect">
            <a:avLst/>
          </a:prstGeom>
        </p:spPr>
        <p:txBody>
          <a:bodyPr/>
          <a:lstStyle/>
          <a:p>
            <a:pPr marL="279400" indent="-279400" defTabSz="457200">
              <a:spcBef>
                <a:spcPts val="1200"/>
              </a:spcBef>
              <a:buSzPct val="100000"/>
              <a:defRPr sz="3400" b="1">
                <a:latin typeface="Calibri"/>
                <a:ea typeface="Calibri"/>
                <a:cs typeface="Calibri"/>
                <a:sym typeface="Calibri"/>
              </a:defRPr>
            </a:pPr>
            <a:r>
              <a:t>Exporter/reexporter/transferor must furnish the ECCN(s) to consignees</a:t>
            </a:r>
          </a:p>
          <a:p>
            <a:pPr marL="279400" indent="-279400" defTabSz="457200">
              <a:spcBef>
                <a:spcPts val="1200"/>
              </a:spcBef>
              <a:buSzPct val="100000"/>
              <a:defRPr sz="3400" b="1">
                <a:latin typeface="Calibri"/>
                <a:ea typeface="Calibri"/>
                <a:cs typeface="Calibri"/>
                <a:sym typeface="Calibri"/>
              </a:defRPr>
            </a:pPr>
            <a:r>
              <a:t>Exporter/reexporter/transferor must sign a formal Prior Consignee Statement (“PCS”), and secure same from all entities in the chain of title before the export can begin.</a:t>
            </a:r>
            <a:br/>
            <a:r>
              <a:t>For example:</a:t>
            </a:r>
          </a:p>
        </p:txBody>
      </p:sp>
      <p:sp>
        <p:nvSpPr>
          <p:cNvPr id="1520" name="EAR License Exception STA"/>
          <p:cNvSpPr txBox="1"/>
          <p:nvPr/>
        </p:nvSpPr>
        <p:spPr>
          <a:xfrm>
            <a:off x="9460923" y="1638300"/>
            <a:ext cx="3486727"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EAR License Exception STA</a:t>
            </a:r>
          </a:p>
        </p:txBody>
      </p:sp>
      <p:grpSp>
        <p:nvGrpSpPr>
          <p:cNvPr id="1549" name="Group"/>
          <p:cNvGrpSpPr/>
          <p:nvPr/>
        </p:nvGrpSpPr>
        <p:grpSpPr>
          <a:xfrm>
            <a:off x="2527300" y="5630912"/>
            <a:ext cx="7683500" cy="1536701"/>
            <a:chOff x="0" y="0"/>
            <a:chExt cx="7683500" cy="1536700"/>
          </a:xfrm>
        </p:grpSpPr>
        <p:sp>
          <p:nvSpPr>
            <p:cNvPr id="1521" name="Chain of Title Transfer"/>
            <p:cNvSpPr/>
            <p:nvPr/>
          </p:nvSpPr>
          <p:spPr>
            <a:xfrm>
              <a:off x="342900" y="63500"/>
              <a:ext cx="2679700" cy="406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algn="l" defTabSz="457200">
                <a:defRPr sz="1800" b="1">
                  <a:latin typeface="Helvetica"/>
                  <a:ea typeface="Helvetica"/>
                  <a:cs typeface="Helvetica"/>
                  <a:sym typeface="Helvetica"/>
                </a:defRPr>
              </a:lvl1pPr>
            </a:lstStyle>
            <a:p>
              <a:r>
                <a:t>Chain of Title Transfer</a:t>
              </a:r>
            </a:p>
          </p:txBody>
        </p:sp>
        <p:sp>
          <p:nvSpPr>
            <p:cNvPr id="1522" name="Rounded Rectangle"/>
            <p:cNvSpPr/>
            <p:nvPr/>
          </p:nvSpPr>
          <p:spPr>
            <a:xfrm>
              <a:off x="0" y="0"/>
              <a:ext cx="7683500" cy="1536700"/>
            </a:xfrm>
            <a:prstGeom prst="roundRect">
              <a:avLst>
                <a:gd name="adj" fmla="val 12397"/>
              </a:avLst>
            </a:prstGeom>
            <a:noFill/>
            <a:ln w="12700" cap="flat">
              <a:solidFill>
                <a:srgbClr val="000000"/>
              </a:solidFill>
              <a:prstDash val="solid"/>
              <a:miter lim="400000"/>
            </a:ln>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grpSp>
          <p:nvGrpSpPr>
            <p:cNvPr id="1525" name="Group"/>
            <p:cNvGrpSpPr/>
            <p:nvPr/>
          </p:nvGrpSpPr>
          <p:grpSpPr>
            <a:xfrm>
              <a:off x="1130300" y="520700"/>
              <a:ext cx="1079501" cy="457201"/>
              <a:chOff x="0" y="0"/>
              <a:chExt cx="1079500" cy="457200"/>
            </a:xfrm>
          </p:grpSpPr>
          <p:sp>
            <p:nvSpPr>
              <p:cNvPr id="1523" name="Line"/>
              <p:cNvSpPr/>
              <p:nvPr/>
            </p:nvSpPr>
            <p:spPr>
              <a:xfrm flipH="1" flipV="1">
                <a:off x="87947" y="166254"/>
                <a:ext cx="991554" cy="1"/>
              </a:xfrm>
              <a:prstGeom prst="line">
                <a:avLst/>
              </a:prstGeom>
              <a:noFill/>
              <a:ln w="508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524" name="Purchase Order"/>
              <p:cNvSpPr/>
              <p:nvPr/>
            </p:nvSpPr>
            <p:spPr>
              <a:xfrm>
                <a:off x="0" y="0"/>
                <a:ext cx="103397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solidFill>
                      <a:srgbClr val="FF2600"/>
                    </a:solidFill>
                    <a:latin typeface="Helvetica"/>
                    <a:ea typeface="Helvetica"/>
                    <a:cs typeface="Helvetica"/>
                    <a:sym typeface="Helvetica"/>
                  </a:defRPr>
                </a:lvl1pPr>
              </a:lstStyle>
              <a:p>
                <a:r>
                  <a:t>Purchase Order</a:t>
                </a:r>
              </a:p>
            </p:txBody>
          </p:sp>
        </p:grpSp>
        <p:sp>
          <p:nvSpPr>
            <p:cNvPr id="1526" name="Line"/>
            <p:cNvSpPr/>
            <p:nvPr/>
          </p:nvSpPr>
          <p:spPr>
            <a:xfrm>
              <a:off x="1193800" y="1143000"/>
              <a:ext cx="980559" cy="127"/>
            </a:xfrm>
            <a:prstGeom prst="line">
              <a:avLst/>
            </a:prstGeom>
            <a:noFill/>
            <a:ln w="508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527" name="Title Transfer"/>
            <p:cNvSpPr/>
            <p:nvPr/>
          </p:nvSpPr>
          <p:spPr>
            <a:xfrm>
              <a:off x="1257300" y="965200"/>
              <a:ext cx="812800" cy="381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Title Transfer</a:t>
              </a:r>
            </a:p>
          </p:txBody>
        </p:sp>
        <p:sp>
          <p:nvSpPr>
            <p:cNvPr id="1528" name="Circle"/>
            <p:cNvSpPr/>
            <p:nvPr/>
          </p:nvSpPr>
          <p:spPr>
            <a:xfrm>
              <a:off x="254000" y="46990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529" name="Foreign…"/>
            <p:cNvSpPr/>
            <p:nvPr/>
          </p:nvSpPr>
          <p:spPr>
            <a:xfrm>
              <a:off x="332613" y="738504"/>
              <a:ext cx="736601" cy="546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defRPr sz="1000" b="1">
                  <a:solidFill>
                    <a:srgbClr val="FFFFFF"/>
                  </a:solidFill>
                  <a:latin typeface="Helvetica"/>
                  <a:ea typeface="Helvetica"/>
                  <a:cs typeface="Helvetica"/>
                  <a:sym typeface="Helvetica"/>
                </a:defRPr>
              </a:pPr>
              <a:r>
                <a:t>Foreign</a:t>
              </a:r>
            </a:p>
            <a:p>
              <a:pPr defTabSz="457200">
                <a:defRPr sz="1000" b="1">
                  <a:solidFill>
                    <a:srgbClr val="FFFFFF"/>
                  </a:solidFill>
                  <a:latin typeface="Helvetica"/>
                  <a:ea typeface="Helvetica"/>
                  <a:cs typeface="Helvetica"/>
                  <a:sym typeface="Helvetica"/>
                </a:defRPr>
              </a:pPr>
              <a:r>
                <a:t>End-User</a:t>
              </a:r>
            </a:p>
          </p:txBody>
        </p:sp>
        <p:grpSp>
          <p:nvGrpSpPr>
            <p:cNvPr id="1532" name="Group"/>
            <p:cNvGrpSpPr/>
            <p:nvPr/>
          </p:nvGrpSpPr>
          <p:grpSpPr>
            <a:xfrm>
              <a:off x="5308600" y="520700"/>
              <a:ext cx="1079501" cy="457201"/>
              <a:chOff x="0" y="0"/>
              <a:chExt cx="1079500" cy="457200"/>
            </a:xfrm>
          </p:grpSpPr>
          <p:sp>
            <p:nvSpPr>
              <p:cNvPr id="1530" name="Line"/>
              <p:cNvSpPr/>
              <p:nvPr/>
            </p:nvSpPr>
            <p:spPr>
              <a:xfrm flipH="1" flipV="1">
                <a:off x="87947" y="166254"/>
                <a:ext cx="991554" cy="1"/>
              </a:xfrm>
              <a:prstGeom prst="line">
                <a:avLst/>
              </a:prstGeom>
              <a:noFill/>
              <a:ln w="508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531" name="Purchase Order"/>
              <p:cNvSpPr/>
              <p:nvPr/>
            </p:nvSpPr>
            <p:spPr>
              <a:xfrm>
                <a:off x="0" y="0"/>
                <a:ext cx="103397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solidFill>
                      <a:srgbClr val="FF2600"/>
                    </a:solidFill>
                    <a:latin typeface="Helvetica"/>
                    <a:ea typeface="Helvetica"/>
                    <a:cs typeface="Helvetica"/>
                    <a:sym typeface="Helvetica"/>
                  </a:defRPr>
                </a:lvl1pPr>
              </a:lstStyle>
              <a:p>
                <a:r>
                  <a:t>Purchase Order</a:t>
                </a:r>
              </a:p>
            </p:txBody>
          </p:sp>
        </p:grpSp>
        <p:grpSp>
          <p:nvGrpSpPr>
            <p:cNvPr id="1535" name="Group"/>
            <p:cNvGrpSpPr/>
            <p:nvPr/>
          </p:nvGrpSpPr>
          <p:grpSpPr>
            <a:xfrm>
              <a:off x="5359400" y="965200"/>
              <a:ext cx="980559" cy="381000"/>
              <a:chOff x="0" y="0"/>
              <a:chExt cx="980558" cy="381000"/>
            </a:xfrm>
          </p:grpSpPr>
          <p:sp>
            <p:nvSpPr>
              <p:cNvPr id="1533" name="Line"/>
              <p:cNvSpPr/>
              <p:nvPr/>
            </p:nvSpPr>
            <p:spPr>
              <a:xfrm>
                <a:off x="0" y="177800"/>
                <a:ext cx="980559" cy="127"/>
              </a:xfrm>
              <a:prstGeom prst="line">
                <a:avLst/>
              </a:prstGeom>
              <a:noFill/>
              <a:ln w="508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534" name="Title Transfer"/>
              <p:cNvSpPr/>
              <p:nvPr/>
            </p:nvSpPr>
            <p:spPr>
              <a:xfrm>
                <a:off x="88900" y="0"/>
                <a:ext cx="812800" cy="381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Title Transfer</a:t>
                </a:r>
              </a:p>
            </p:txBody>
          </p:sp>
        </p:grpSp>
        <p:sp>
          <p:nvSpPr>
            <p:cNvPr id="1536" name="Circle"/>
            <p:cNvSpPr/>
            <p:nvPr/>
          </p:nvSpPr>
          <p:spPr>
            <a:xfrm>
              <a:off x="6413500" y="46990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537" name="US Exporter"/>
            <p:cNvSpPr/>
            <p:nvPr/>
          </p:nvSpPr>
          <p:spPr>
            <a:xfrm>
              <a:off x="6492113" y="725804"/>
              <a:ext cx="736601"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100" b="1">
                  <a:solidFill>
                    <a:srgbClr val="FFFFFF"/>
                  </a:solidFill>
                  <a:latin typeface="Helvetica"/>
                  <a:ea typeface="Helvetica"/>
                  <a:cs typeface="Helvetica"/>
                  <a:sym typeface="Helvetica"/>
                </a:defRPr>
              </a:lvl1pPr>
            </a:lstStyle>
            <a:p>
              <a:r>
                <a:t>US Exporter</a:t>
              </a:r>
            </a:p>
          </p:txBody>
        </p:sp>
        <p:sp>
          <p:nvSpPr>
            <p:cNvPr id="1538" name="Circle"/>
            <p:cNvSpPr/>
            <p:nvPr/>
          </p:nvSpPr>
          <p:spPr>
            <a:xfrm>
              <a:off x="2235200" y="46990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539" name="Foreign…"/>
            <p:cNvSpPr/>
            <p:nvPr/>
          </p:nvSpPr>
          <p:spPr>
            <a:xfrm>
              <a:off x="2313813" y="725804"/>
              <a:ext cx="736601" cy="431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defRPr sz="1100" b="1">
                  <a:solidFill>
                    <a:srgbClr val="FFFFFF"/>
                  </a:solidFill>
                  <a:latin typeface="Helvetica"/>
                  <a:ea typeface="Helvetica"/>
                  <a:cs typeface="Helvetica"/>
                  <a:sym typeface="Helvetica"/>
                </a:defRPr>
              </a:pPr>
              <a:r>
                <a:t>Foreign</a:t>
              </a:r>
            </a:p>
            <a:p>
              <a:pPr defTabSz="457200">
                <a:defRPr sz="1100" b="1">
                  <a:solidFill>
                    <a:srgbClr val="FFFFFF"/>
                  </a:solidFill>
                  <a:latin typeface="Helvetica"/>
                  <a:ea typeface="Helvetica"/>
                  <a:cs typeface="Helvetica"/>
                  <a:sym typeface="Helvetica"/>
                </a:defRPr>
              </a:pPr>
              <a:r>
                <a:t>Consignee</a:t>
              </a:r>
            </a:p>
          </p:txBody>
        </p:sp>
        <p:sp>
          <p:nvSpPr>
            <p:cNvPr id="1540" name="Circle"/>
            <p:cNvSpPr/>
            <p:nvPr/>
          </p:nvSpPr>
          <p:spPr>
            <a:xfrm>
              <a:off x="4394200" y="43180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541" name="Foreign…"/>
            <p:cNvSpPr/>
            <p:nvPr/>
          </p:nvSpPr>
          <p:spPr>
            <a:xfrm>
              <a:off x="4422013" y="586104"/>
              <a:ext cx="838201"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defRPr sz="1100" b="1">
                  <a:solidFill>
                    <a:srgbClr val="FFFFFF"/>
                  </a:solidFill>
                  <a:latin typeface="Helvetica"/>
                  <a:ea typeface="Helvetica"/>
                  <a:cs typeface="Helvetica"/>
                  <a:sym typeface="Helvetica"/>
                </a:defRPr>
              </a:pPr>
              <a:r>
                <a:t>Foreign</a:t>
              </a:r>
            </a:p>
            <a:p>
              <a:pPr defTabSz="457200">
                <a:defRPr sz="1100" b="1">
                  <a:solidFill>
                    <a:srgbClr val="FFFFFF"/>
                  </a:solidFill>
                  <a:latin typeface="Helvetica"/>
                  <a:ea typeface="Helvetica"/>
                  <a:cs typeface="Helvetica"/>
                  <a:sym typeface="Helvetica"/>
                </a:defRPr>
              </a:pPr>
              <a:r>
                <a:t>Intermediate</a:t>
              </a:r>
            </a:p>
            <a:p>
              <a:pPr defTabSz="457200">
                <a:defRPr sz="1100" b="1">
                  <a:solidFill>
                    <a:srgbClr val="FFFFFF"/>
                  </a:solidFill>
                  <a:latin typeface="Helvetica"/>
                  <a:ea typeface="Helvetica"/>
                  <a:cs typeface="Helvetica"/>
                  <a:sym typeface="Helvetica"/>
                </a:defRPr>
              </a:pPr>
              <a:r>
                <a:t>Consignee</a:t>
              </a:r>
            </a:p>
          </p:txBody>
        </p:sp>
        <p:grpSp>
          <p:nvGrpSpPr>
            <p:cNvPr id="1548" name="Group"/>
            <p:cNvGrpSpPr/>
            <p:nvPr/>
          </p:nvGrpSpPr>
          <p:grpSpPr>
            <a:xfrm>
              <a:off x="3213100" y="520700"/>
              <a:ext cx="1079501" cy="825500"/>
              <a:chOff x="0" y="0"/>
              <a:chExt cx="1079500" cy="825500"/>
            </a:xfrm>
          </p:grpSpPr>
          <p:grpSp>
            <p:nvGrpSpPr>
              <p:cNvPr id="1544" name="Group"/>
              <p:cNvGrpSpPr/>
              <p:nvPr/>
            </p:nvGrpSpPr>
            <p:grpSpPr>
              <a:xfrm>
                <a:off x="0" y="0"/>
                <a:ext cx="1079501" cy="457201"/>
                <a:chOff x="0" y="0"/>
                <a:chExt cx="1079500" cy="457200"/>
              </a:xfrm>
            </p:grpSpPr>
            <p:sp>
              <p:nvSpPr>
                <p:cNvPr id="1542" name="Line"/>
                <p:cNvSpPr/>
                <p:nvPr/>
              </p:nvSpPr>
              <p:spPr>
                <a:xfrm flipH="1" flipV="1">
                  <a:off x="87947" y="166254"/>
                  <a:ext cx="991554" cy="1"/>
                </a:xfrm>
                <a:prstGeom prst="line">
                  <a:avLst/>
                </a:prstGeom>
                <a:noFill/>
                <a:ln w="508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543" name="Purchase Order"/>
                <p:cNvSpPr/>
                <p:nvPr/>
              </p:nvSpPr>
              <p:spPr>
                <a:xfrm>
                  <a:off x="0" y="0"/>
                  <a:ext cx="103397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solidFill>
                        <a:srgbClr val="FF2600"/>
                      </a:solidFill>
                      <a:latin typeface="Helvetica"/>
                      <a:ea typeface="Helvetica"/>
                      <a:cs typeface="Helvetica"/>
                      <a:sym typeface="Helvetica"/>
                    </a:defRPr>
                  </a:lvl1pPr>
                </a:lstStyle>
                <a:p>
                  <a:r>
                    <a:t>Purchase Order</a:t>
                  </a:r>
                </a:p>
              </p:txBody>
            </p:sp>
          </p:grpSp>
          <p:grpSp>
            <p:nvGrpSpPr>
              <p:cNvPr id="1547" name="Group"/>
              <p:cNvGrpSpPr/>
              <p:nvPr/>
            </p:nvGrpSpPr>
            <p:grpSpPr>
              <a:xfrm>
                <a:off x="50800" y="444500"/>
                <a:ext cx="980559" cy="381000"/>
                <a:chOff x="0" y="0"/>
                <a:chExt cx="980558" cy="381000"/>
              </a:xfrm>
            </p:grpSpPr>
            <p:sp>
              <p:nvSpPr>
                <p:cNvPr id="1545" name="Line"/>
                <p:cNvSpPr/>
                <p:nvPr/>
              </p:nvSpPr>
              <p:spPr>
                <a:xfrm>
                  <a:off x="0" y="177800"/>
                  <a:ext cx="980559" cy="127"/>
                </a:xfrm>
                <a:prstGeom prst="line">
                  <a:avLst/>
                </a:prstGeom>
                <a:noFill/>
                <a:ln w="508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546" name="Title Transfer"/>
                <p:cNvSpPr/>
                <p:nvPr/>
              </p:nvSpPr>
              <p:spPr>
                <a:xfrm>
                  <a:off x="88900" y="0"/>
                  <a:ext cx="812800" cy="381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Title Transfer</a:t>
                  </a:r>
                </a:p>
              </p:txBody>
            </p:sp>
          </p:grpSp>
        </p:grpSp>
      </p:grpSp>
      <p:sp>
        <p:nvSpPr>
          <p:cNvPr id="1550" name="Each PCS contains nontransfer assurances similar to BIS-711 or DSP-83.  Also agrees to permit a U.S. Government end-use check with respect to confirm compliance."/>
          <p:cNvSpPr txBox="1"/>
          <p:nvPr/>
        </p:nvSpPr>
        <p:spPr>
          <a:xfrm>
            <a:off x="586349" y="7447757"/>
            <a:ext cx="11376225" cy="166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279400" indent="-279400" algn="l" defTabSz="457200">
              <a:spcBef>
                <a:spcPts val="1200"/>
              </a:spcBef>
              <a:buSzPct val="100000"/>
              <a:buChar char="•"/>
              <a:defRPr sz="3400" b="1">
                <a:latin typeface="Calibri"/>
                <a:ea typeface="Calibri"/>
                <a:cs typeface="Calibri"/>
                <a:sym typeface="Calibri"/>
              </a:defRPr>
            </a:lvl1pPr>
          </a:lstStyle>
          <a:p>
            <a:r>
              <a:t>Each PCS contains nontransfer assurances similar to BIS-711 or DSP-83.  Also agrees to permit a U.S. Government end-use check with respect to confirm compliance. </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Notes 1 and 2 of “Specially Designed”"/>
          <p:cNvSpPr txBox="1">
            <a:spLocks noGrp="1"/>
          </p:cNvSpPr>
          <p:nvPr>
            <p:ph type="title"/>
          </p:nvPr>
        </p:nvSpPr>
        <p:spPr>
          <a:prstGeom prst="rect">
            <a:avLst/>
          </a:prstGeom>
        </p:spPr>
        <p:txBody>
          <a:bodyPr/>
          <a:lstStyle>
            <a:lvl1pPr defTabSz="566674">
              <a:lnSpc>
                <a:spcPct val="90000"/>
              </a:lnSpc>
              <a:defRPr sz="4268"/>
            </a:lvl1pPr>
          </a:lstStyle>
          <a:p>
            <a:r>
              <a:t>Notes 1 and 2 of “Specially Designed”</a:t>
            </a:r>
          </a:p>
        </p:txBody>
      </p:sp>
      <p:sp>
        <p:nvSpPr>
          <p:cNvPr id="35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
        <p:nvSpPr>
          <p:cNvPr id="359" name="These “Notes” need to be kept in mind as we work through “Specially Designed”:…"/>
          <p:cNvSpPr txBox="1">
            <a:spLocks noGrp="1"/>
          </p:cNvSpPr>
          <p:nvPr>
            <p:ph type="body" idx="1"/>
          </p:nvPr>
        </p:nvSpPr>
        <p:spPr>
          <a:prstGeom prst="rect">
            <a:avLst/>
          </a:prstGeom>
        </p:spPr>
        <p:txBody>
          <a:bodyPr/>
          <a:lstStyle/>
          <a:p>
            <a:pPr marL="0" lvl="1" indent="0">
              <a:lnSpc>
                <a:spcPct val="80000"/>
              </a:lnSpc>
              <a:spcBef>
                <a:spcPts val="4800"/>
              </a:spcBef>
              <a:buSzTx/>
              <a:buNone/>
              <a:defRPr sz="3800"/>
            </a:pPr>
            <a:r>
              <a:t>These “Notes” need to be kept in mind as we work through “Specially Designed”:</a:t>
            </a:r>
          </a:p>
          <a:p>
            <a:pPr marL="977900" lvl="1" indent="-660400">
              <a:lnSpc>
                <a:spcPct val="80000"/>
              </a:lnSpc>
              <a:spcBef>
                <a:spcPts val="4800"/>
              </a:spcBef>
              <a:buSzPct val="125000"/>
              <a:defRPr sz="3800"/>
            </a:pPr>
            <a:r>
              <a:rPr i="1" u="sng"/>
              <a:t>Note 1</a:t>
            </a:r>
            <a:r>
              <a:rPr i="1"/>
              <a:t>: </a:t>
            </a:r>
            <a:r>
              <a:t> The term “enumerated” refers to any article on the U.S. Munitions List or the Commerce Control List and not in a “catch all” paragraph.</a:t>
            </a:r>
          </a:p>
          <a:p>
            <a:pPr marL="977900" lvl="1" indent="-660400">
              <a:lnSpc>
                <a:spcPct val="80000"/>
              </a:lnSpc>
              <a:buSzPct val="125000"/>
              <a:defRPr sz="3800"/>
            </a:pPr>
            <a:r>
              <a:rPr i="1" u="sng"/>
              <a:t>Note 2</a:t>
            </a:r>
            <a:r>
              <a:rPr i="1"/>
              <a:t>:</a:t>
            </a:r>
            <a:r>
              <a:t>  The term “commodity” refers to any article, material, or supply, except technology/technical data or software.</a:t>
            </a:r>
          </a:p>
          <a:p>
            <a:pPr marL="0" lvl="1" indent="0">
              <a:lnSpc>
                <a:spcPct val="80000"/>
              </a:lnSpc>
              <a:buSzTx/>
              <a:buNone/>
              <a:defRPr sz="3800"/>
            </a:pPr>
            <a:r>
              <a:t>More “Notes” appear in the definition, so truly understanding how “Specially Designed” works requires iterations and practice.</a:t>
            </a:r>
          </a:p>
        </p:txBody>
      </p:sp>
      <p:sp>
        <p:nvSpPr>
          <p:cNvPr id="360" name="“Specially Designed”"/>
          <p:cNvSpPr txBox="1"/>
          <p:nvPr/>
        </p:nvSpPr>
        <p:spPr>
          <a:xfrm>
            <a:off x="9569450" y="16383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39" marR="40639" lvl="1"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pPr>
            <a:r>
              <a:t>“Specially Designed”</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Civil &amp; Criminal Penalties"/>
          <p:cNvSpPr txBox="1">
            <a:spLocks noGrp="1"/>
          </p:cNvSpPr>
          <p:nvPr>
            <p:ph type="title"/>
          </p:nvPr>
        </p:nvSpPr>
        <p:spPr>
          <a:prstGeom prst="rect">
            <a:avLst/>
          </a:prstGeom>
        </p:spPr>
        <p:txBody>
          <a:bodyPr/>
          <a:lstStyle/>
          <a:p>
            <a:r>
              <a:t>Civil &amp; Criminal Penalties</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 name="Main Export Regulations   ITAR &amp; EAR - Major updates Oct 2013, Jan 2014, Mar 2014 &amp; more …"/>
          <p:cNvSpPr txBox="1">
            <a:spLocks noGrp="1"/>
          </p:cNvSpPr>
          <p:nvPr>
            <p:ph type="title"/>
          </p:nvPr>
        </p:nvSpPr>
        <p:spPr>
          <a:prstGeom prst="rect">
            <a:avLst/>
          </a:prstGeom>
        </p:spPr>
        <p:txBody>
          <a:bodyPr>
            <a:normAutofit fontScale="90000"/>
          </a:bodyPr>
          <a:lstStyle/>
          <a:p>
            <a:pPr defTabSz="554990">
              <a:defRPr sz="5130"/>
            </a:pPr>
            <a:r>
              <a:t>Main Export Regulations  </a:t>
            </a:r>
          </a:p>
          <a:p>
            <a:pPr defTabSz="554990">
              <a:defRPr sz="2280"/>
            </a:pPr>
            <a:r>
              <a:t>ITAR &amp; EAR - Major updates Oct 2013, Jan 2014, Mar 2014 &amp; more …</a:t>
            </a:r>
          </a:p>
        </p:txBody>
      </p:sp>
      <p:sp>
        <p:nvSpPr>
          <p:cNvPr id="1555"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121</a:t>
            </a:fld>
            <a:endParaRPr/>
          </a:p>
        </p:txBody>
      </p:sp>
      <p:sp>
        <p:nvSpPr>
          <p:cNvPr id="1556" name="Export Regulations"/>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Export Regulations</a:t>
            </a:r>
          </a:p>
        </p:txBody>
      </p:sp>
      <p:sp>
        <p:nvSpPr>
          <p:cNvPr id="1557" name="Export Administration…"/>
          <p:cNvSpPr txBox="1"/>
          <p:nvPr/>
        </p:nvSpPr>
        <p:spPr>
          <a:xfrm>
            <a:off x="7445715" y="1898650"/>
            <a:ext cx="4478314" cy="1092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3700"/>
            </a:pPr>
            <a:r>
              <a:t>Export Administration</a:t>
            </a:r>
          </a:p>
          <a:p>
            <a:pPr>
              <a:lnSpc>
                <a:spcPct val="80000"/>
              </a:lnSpc>
              <a:defRPr sz="3700"/>
            </a:pPr>
            <a:r>
              <a:t>Regulations (EAR)</a:t>
            </a:r>
          </a:p>
        </p:txBody>
      </p:sp>
      <p:sp>
        <p:nvSpPr>
          <p:cNvPr id="1558" name="International Traffic in Arms…"/>
          <p:cNvSpPr txBox="1"/>
          <p:nvPr/>
        </p:nvSpPr>
        <p:spPr>
          <a:xfrm>
            <a:off x="651343" y="1898650"/>
            <a:ext cx="5494059" cy="1092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3700"/>
            </a:pPr>
            <a:r>
              <a:t>International Traffic in Arms</a:t>
            </a:r>
          </a:p>
          <a:p>
            <a:pPr>
              <a:lnSpc>
                <a:spcPct val="80000"/>
              </a:lnSpc>
              <a:defRPr sz="3700"/>
            </a:pPr>
            <a:r>
              <a:t>Regulations (ITAR)</a:t>
            </a:r>
          </a:p>
        </p:txBody>
      </p:sp>
      <p:pic>
        <p:nvPicPr>
          <p:cNvPr id="1559" name="handnail_EAR_Jun3-2018.png" descr="handnail_EAR_Jun3-2018.png"/>
          <p:cNvPicPr>
            <a:picLocks noChangeAspect="1"/>
          </p:cNvPicPr>
          <p:nvPr/>
        </p:nvPicPr>
        <p:blipFill>
          <a:blip r:embed="rId2"/>
          <a:stretch>
            <a:fillRect/>
          </a:stretch>
        </p:blipFill>
        <p:spPr>
          <a:xfrm>
            <a:off x="7249627" y="3035023"/>
            <a:ext cx="4870490" cy="6277694"/>
          </a:xfrm>
          <a:prstGeom prst="rect">
            <a:avLst/>
          </a:prstGeom>
          <a:ln w="12700">
            <a:solidFill>
              <a:srgbClr val="000000"/>
            </a:solidFill>
            <a:miter lim="400000"/>
          </a:ln>
          <a:effectLst>
            <a:outerShdw blurRad="38100" dist="76200" dir="2267697" rotWithShape="0">
              <a:srgbClr val="000000">
                <a:alpha val="50000"/>
              </a:srgbClr>
            </a:outerShdw>
          </a:effectLst>
        </p:spPr>
      </p:pic>
      <p:pic>
        <p:nvPicPr>
          <p:cNvPr id="1560" name="handnail_ITARJune3.png" descr="handnail_ITARJune3.png"/>
          <p:cNvPicPr>
            <a:picLocks noChangeAspect="1"/>
          </p:cNvPicPr>
          <p:nvPr/>
        </p:nvPicPr>
        <p:blipFill>
          <a:blip r:embed="rId3"/>
          <a:stretch>
            <a:fillRect/>
          </a:stretch>
        </p:blipFill>
        <p:spPr>
          <a:xfrm>
            <a:off x="956777" y="3027412"/>
            <a:ext cx="4883191" cy="6318193"/>
          </a:xfrm>
          <a:prstGeom prst="rect">
            <a:avLst/>
          </a:prstGeom>
          <a:ln w="12700">
            <a:solidFill>
              <a:srgbClr val="000000"/>
            </a:solidFill>
            <a:miter lim="400000"/>
          </a:ln>
          <a:effectLst>
            <a:outerShdw blurRad="38100" dist="76200" dir="2267697" rotWithShape="0">
              <a:srgbClr val="000000">
                <a:alpha val="50000"/>
              </a:srgbClr>
            </a:outerShdw>
          </a:effectLst>
        </p:spPr>
      </p:pic>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Revised Export Categories"/>
          <p:cNvSpPr txBox="1">
            <a:spLocks noGrp="1"/>
          </p:cNvSpPr>
          <p:nvPr>
            <p:ph type="title"/>
          </p:nvPr>
        </p:nvSpPr>
        <p:spPr>
          <a:prstGeom prst="rect">
            <a:avLst/>
          </a:prstGeom>
        </p:spPr>
        <p:txBody>
          <a:bodyPr/>
          <a:lstStyle/>
          <a:p>
            <a:r>
              <a:t>Revised Export Categories</a:t>
            </a:r>
          </a:p>
        </p:txBody>
      </p:sp>
      <p:sp>
        <p:nvSpPr>
          <p:cNvPr id="1563"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122</a:t>
            </a:fld>
            <a:endParaRPr/>
          </a:p>
        </p:txBody>
      </p:sp>
      <p:sp>
        <p:nvSpPr>
          <p:cNvPr id="1564" name="Rewritten USML &amp; CCL"/>
          <p:cNvSpPr txBox="1"/>
          <p:nvPr/>
        </p:nvSpPr>
        <p:spPr>
          <a:xfrm>
            <a:off x="9620250" y="16129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Rewritten USML &amp; CCL</a:t>
            </a:r>
          </a:p>
        </p:txBody>
      </p:sp>
      <p:graphicFrame>
        <p:nvGraphicFramePr>
          <p:cNvPr id="1565" name="Table"/>
          <p:cNvGraphicFramePr/>
          <p:nvPr/>
        </p:nvGraphicFramePr>
        <p:xfrm>
          <a:off x="563791" y="3746733"/>
          <a:ext cx="11927224" cy="6081500"/>
        </p:xfrm>
        <a:graphic>
          <a:graphicData uri="http://schemas.openxmlformats.org/drawingml/2006/table">
            <a:tbl>
              <a:tblPr>
                <a:tableStyleId>{4C3C2611-4C71-4FC5-86AE-919BDF0F9419}</a:tableStyleId>
              </a:tblPr>
              <a:tblGrid>
                <a:gridCol w="920750">
                  <a:extLst>
                    <a:ext uri="{9D8B030D-6E8A-4147-A177-3AD203B41FA5}">
                      <a16:colId xmlns:a16="http://schemas.microsoft.com/office/drawing/2014/main" val="20000"/>
                    </a:ext>
                  </a:extLst>
                </a:gridCol>
                <a:gridCol w="1309475">
                  <a:extLst>
                    <a:ext uri="{9D8B030D-6E8A-4147-A177-3AD203B41FA5}">
                      <a16:colId xmlns:a16="http://schemas.microsoft.com/office/drawing/2014/main" val="20001"/>
                    </a:ext>
                  </a:extLst>
                </a:gridCol>
                <a:gridCol w="1428082">
                  <a:extLst>
                    <a:ext uri="{9D8B030D-6E8A-4147-A177-3AD203B41FA5}">
                      <a16:colId xmlns:a16="http://schemas.microsoft.com/office/drawing/2014/main" val="20002"/>
                    </a:ext>
                  </a:extLst>
                </a:gridCol>
                <a:gridCol w="4515253">
                  <a:extLst>
                    <a:ext uri="{9D8B030D-6E8A-4147-A177-3AD203B41FA5}">
                      <a16:colId xmlns:a16="http://schemas.microsoft.com/office/drawing/2014/main" val="20003"/>
                    </a:ext>
                  </a:extLst>
                </a:gridCol>
                <a:gridCol w="1934252">
                  <a:extLst>
                    <a:ext uri="{9D8B030D-6E8A-4147-A177-3AD203B41FA5}">
                      <a16:colId xmlns:a16="http://schemas.microsoft.com/office/drawing/2014/main" val="20004"/>
                    </a:ext>
                  </a:extLst>
                </a:gridCol>
                <a:gridCol w="1787658">
                  <a:extLst>
                    <a:ext uri="{9D8B030D-6E8A-4147-A177-3AD203B41FA5}">
                      <a16:colId xmlns:a16="http://schemas.microsoft.com/office/drawing/2014/main" val="20005"/>
                    </a:ext>
                  </a:extLst>
                </a:gridCol>
              </a:tblGrid>
              <a:tr h="469900">
                <a:tc>
                  <a:txBody>
                    <a:bodyPr/>
                    <a:lstStyle/>
                    <a:p>
                      <a:pPr defTabSz="914400">
                        <a:tabLst>
                          <a:tab pos="914400" algn="l"/>
                        </a:tabLst>
                      </a:pPr>
                      <a:r>
                        <a:rPr sz="2200">
                          <a:solidFill>
                            <a:srgbClr val="0432FF"/>
                          </a:solidFill>
                          <a:latin typeface="Gill Sans SemiBold"/>
                          <a:ea typeface="Gill Sans SemiBold"/>
                          <a:cs typeface="Gill Sans SemiBold"/>
                          <a:sym typeface="Gill Sans SemiBold"/>
                        </a:rPr>
                        <a:t>USML</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gridSpan="2">
                  <a:txBody>
                    <a:bodyPr/>
                    <a:lstStyle/>
                    <a:p>
                      <a:pPr defTabSz="914400">
                        <a:tabLst>
                          <a:tab pos="914400" algn="l"/>
                        </a:tabLst>
                      </a:pPr>
                      <a:r>
                        <a:rPr sz="2200">
                          <a:solidFill>
                            <a:srgbClr val="0432FF"/>
                          </a:solidFill>
                          <a:latin typeface="Gill Sans SemiBold"/>
                          <a:ea typeface="Gill Sans SemiBold"/>
                          <a:cs typeface="Gill Sans SemiBold"/>
                          <a:sym typeface="Gill Sans SemiBold"/>
                        </a:rPr>
                        <a:t>CCL</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hMerge="1">
                  <a:txBody>
                    <a:bodyPr/>
                    <a:lstStyle/>
                    <a:p>
                      <a:endParaRPr lang="en-US"/>
                    </a:p>
                  </a:txBody>
                  <a:tcPr/>
                </a:tc>
                <a:tc>
                  <a:txBody>
                    <a:bodyPr/>
                    <a:lstStyle/>
                    <a:p>
                      <a:pPr defTabSz="914400">
                        <a:tabLst>
                          <a:tab pos="914400" algn="l"/>
                        </a:tabLst>
                      </a:pPr>
                      <a:r>
                        <a:rPr sz="2200">
                          <a:solidFill>
                            <a:srgbClr val="0432FF"/>
                          </a:solidFill>
                          <a:latin typeface="Gill Sans SemiBold"/>
                          <a:ea typeface="Gill Sans SemiBold"/>
                          <a:cs typeface="Gill Sans SemiBold"/>
                          <a:sym typeface="Gill Sans SemiBold"/>
                        </a:rPr>
                        <a:t>Description</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gridSpan="2">
                  <a:txBody>
                    <a:bodyPr/>
                    <a:lstStyle/>
                    <a:p>
                      <a:pPr defTabSz="914400">
                        <a:tabLst>
                          <a:tab pos="914400" algn="l"/>
                        </a:tabLst>
                      </a:pPr>
                      <a:r>
                        <a:rPr sz="2200">
                          <a:solidFill>
                            <a:srgbClr val="0432FF"/>
                          </a:solidFill>
                          <a:latin typeface="Gill Sans SemiBold"/>
                          <a:ea typeface="Gill Sans SemiBold"/>
                          <a:cs typeface="Gill Sans SemiBold"/>
                          <a:sym typeface="Gill Sans SemiBold"/>
                        </a:rPr>
                        <a:t>Effective Date</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hMerge="1">
                  <a:txBody>
                    <a:bodyPr/>
                    <a:lstStyle/>
                    <a:p>
                      <a:endParaRPr lang="en-US"/>
                    </a:p>
                  </a:txBody>
                  <a:tcPr/>
                </a:tc>
                <a:extLst>
                  <a:ext uri="{0D108BD9-81ED-4DB2-BD59-A6C34878D82A}">
                    <a16:rowId xmlns:a16="http://schemas.microsoft.com/office/drawing/2014/main" val="10000"/>
                  </a:ext>
                </a:extLst>
              </a:tr>
              <a:tr h="469900">
                <a:tc>
                  <a:txBody>
                    <a:bodyPr/>
                    <a:lstStyle/>
                    <a:p>
                      <a:pPr defTabSz="914400">
                        <a:tabLst>
                          <a:tab pos="914400" algn="l"/>
                        </a:tabLst>
                      </a:pPr>
                      <a:r>
                        <a:rPr sz="2200">
                          <a:latin typeface="Gill Sans SemiBold"/>
                          <a:ea typeface="Gill Sans SemiBold"/>
                          <a:cs typeface="Gill Sans SemiBold"/>
                          <a:sym typeface="Gill Sans SemiBold"/>
                        </a:rPr>
                        <a:t>I</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05EBE9"/>
                    </a:solidFill>
                  </a:tcPr>
                </a:tc>
                <a:tc gridSpan="2">
                  <a:txBody>
                    <a:bodyPr/>
                    <a:lstStyle/>
                    <a:p>
                      <a:pPr defTabSz="914400">
                        <a:tabLst>
                          <a:tab pos="914400" algn="l"/>
                        </a:tabLst>
                      </a:pPr>
                      <a:r>
                        <a:rPr sz="2200">
                          <a:latin typeface="Gill Sans SemiBold"/>
                          <a:ea typeface="Gill Sans SemiBold"/>
                          <a:cs typeface="Gill Sans SemiBold"/>
                          <a:sym typeface="Gill Sans SemiBold"/>
                        </a:rPr>
                        <a:t>0Y601</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05EBE9"/>
                    </a:solidFill>
                  </a:tcPr>
                </a:tc>
                <a:tc hMerge="1">
                  <a:txBody>
                    <a:bodyPr/>
                    <a:lstStyle/>
                    <a:p>
                      <a:endParaRPr lang="en-US"/>
                    </a:p>
                  </a:txBody>
                  <a:tcPr/>
                </a:tc>
                <a:tc>
                  <a:txBody>
                    <a:bodyPr/>
                    <a:lstStyle/>
                    <a:p>
                      <a:pPr defTabSz="914400">
                        <a:tabLst>
                          <a:tab pos="914400" algn="l"/>
                        </a:tabLst>
                      </a:pPr>
                      <a:r>
                        <a:rPr sz="2200">
                          <a:latin typeface="Gill Sans SemiBold"/>
                          <a:ea typeface="Gill Sans SemiBold"/>
                          <a:cs typeface="Gill Sans SemiBold"/>
                          <a:sym typeface="Gill Sans SemiBold"/>
                        </a:rPr>
                        <a:t>Firearms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05EBE9"/>
                    </a:solidFill>
                  </a:tcPr>
                </a:tc>
                <a:tc gridSpan="2">
                  <a:txBody>
                    <a:bodyPr/>
                    <a:lstStyle/>
                    <a:p>
                      <a:pPr defTabSz="914400">
                        <a:tabLst>
                          <a:tab pos="914400" algn="l"/>
                        </a:tabLst>
                      </a:pPr>
                      <a:r>
                        <a:rPr sz="2200">
                          <a:latin typeface="Gill Sans SemiBold"/>
                          <a:ea typeface="Gill Sans SemiBold"/>
                          <a:cs typeface="Gill Sans SemiBold"/>
                          <a:sym typeface="Gill Sans SemiBold"/>
                        </a:rPr>
                        <a:t>TBD</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05EBE9"/>
                    </a:solidFill>
                  </a:tcPr>
                </a:tc>
                <a:tc hMerge="1">
                  <a:txBody>
                    <a:bodyPr/>
                    <a:lstStyle/>
                    <a:p>
                      <a:endParaRPr lang="en-US"/>
                    </a:p>
                  </a:txBody>
                  <a:tcPr/>
                </a:tc>
                <a:extLst>
                  <a:ext uri="{0D108BD9-81ED-4DB2-BD59-A6C34878D82A}">
                    <a16:rowId xmlns:a16="http://schemas.microsoft.com/office/drawing/2014/main" val="10001"/>
                  </a:ext>
                </a:extLst>
              </a:tr>
              <a:tr h="469900">
                <a:tc>
                  <a:txBody>
                    <a:bodyPr/>
                    <a:lstStyle/>
                    <a:p>
                      <a:pPr defTabSz="914400">
                        <a:tabLst>
                          <a:tab pos="914400" algn="l"/>
                        </a:tabLst>
                      </a:pPr>
                      <a:r>
                        <a:rPr sz="2200">
                          <a:latin typeface="Gill Sans SemiBold"/>
                          <a:ea typeface="Gill Sans SemiBold"/>
                          <a:cs typeface="Gill Sans SemiBold"/>
                          <a:sym typeface="Gill Sans SemiBold"/>
                        </a:rPr>
                        <a:t>II</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05EBE9"/>
                    </a:solidFill>
                  </a:tcPr>
                </a:tc>
                <a:tc gridSpan="2">
                  <a:txBody>
                    <a:bodyPr/>
                    <a:lstStyle/>
                    <a:p>
                      <a:pPr defTabSz="914400">
                        <a:tabLst>
                          <a:tab pos="914400" algn="l"/>
                        </a:tabLst>
                      </a:pPr>
                      <a:r>
                        <a:rPr sz="2200">
                          <a:latin typeface="Gill Sans SemiBold"/>
                          <a:ea typeface="Gill Sans SemiBold"/>
                          <a:cs typeface="Gill Sans SemiBold"/>
                          <a:sym typeface="Gill Sans SemiBold"/>
                        </a:rPr>
                        <a:t>0Y602</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05EBE9"/>
                    </a:solidFill>
                  </a:tcPr>
                </a:tc>
                <a:tc hMerge="1">
                  <a:txBody>
                    <a:bodyPr/>
                    <a:lstStyle/>
                    <a:p>
                      <a:endParaRPr lang="en-US"/>
                    </a:p>
                  </a:txBody>
                  <a:tcPr/>
                </a:tc>
                <a:tc>
                  <a:txBody>
                    <a:bodyPr/>
                    <a:lstStyle/>
                    <a:p>
                      <a:pPr defTabSz="914400">
                        <a:tabLst>
                          <a:tab pos="914400" algn="l"/>
                        </a:tabLst>
                      </a:pPr>
                      <a:r>
                        <a:rPr sz="2200">
                          <a:latin typeface="Gill Sans SemiBold"/>
                          <a:ea typeface="Gill Sans SemiBold"/>
                          <a:cs typeface="Gill Sans SemiBold"/>
                          <a:sym typeface="Gill Sans SemiBold"/>
                        </a:rPr>
                        <a:t>Artillery</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05EBE9"/>
                    </a:solidFill>
                  </a:tcPr>
                </a:tc>
                <a:tc gridSpan="2">
                  <a:txBody>
                    <a:bodyPr/>
                    <a:lstStyle/>
                    <a:p>
                      <a:pPr defTabSz="914400">
                        <a:tabLst>
                          <a:tab pos="914400" algn="l"/>
                        </a:tabLst>
                      </a:pPr>
                      <a:r>
                        <a:rPr sz="2200">
                          <a:latin typeface="Gill Sans SemiBold"/>
                          <a:ea typeface="Gill Sans SemiBold"/>
                          <a:cs typeface="Gill Sans SemiBold"/>
                          <a:sym typeface="Gill Sans SemiBold"/>
                        </a:rPr>
                        <a:t>TBD</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05EBE9"/>
                    </a:solidFill>
                  </a:tcPr>
                </a:tc>
                <a:tc hMerge="1">
                  <a:txBody>
                    <a:bodyPr/>
                    <a:lstStyle/>
                    <a:p>
                      <a:endParaRPr lang="en-US"/>
                    </a:p>
                  </a:txBody>
                  <a:tcPr/>
                </a:tc>
                <a:extLst>
                  <a:ext uri="{0D108BD9-81ED-4DB2-BD59-A6C34878D82A}">
                    <a16:rowId xmlns:a16="http://schemas.microsoft.com/office/drawing/2014/main" val="10002"/>
                  </a:ext>
                </a:extLst>
              </a:tr>
              <a:tr h="469900">
                <a:tc>
                  <a:txBody>
                    <a:bodyPr/>
                    <a:lstStyle/>
                    <a:p>
                      <a:pPr defTabSz="914400">
                        <a:tabLst>
                          <a:tab pos="914400" algn="l"/>
                        </a:tabLst>
                      </a:pPr>
                      <a:r>
                        <a:rPr sz="2200">
                          <a:latin typeface="Gill Sans SemiBold"/>
                          <a:ea typeface="Gill Sans SemiBold"/>
                          <a:cs typeface="Gill Sans SemiBold"/>
                          <a:sym typeface="Gill Sans SemiBold"/>
                        </a:rPr>
                        <a:t>III</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05EBE9"/>
                    </a:solidFill>
                  </a:tcPr>
                </a:tc>
                <a:tc gridSpan="2">
                  <a:txBody>
                    <a:bodyPr/>
                    <a:lstStyle/>
                    <a:p>
                      <a:pPr defTabSz="914400">
                        <a:tabLst>
                          <a:tab pos="914400" algn="l"/>
                        </a:tabLst>
                      </a:pPr>
                      <a:r>
                        <a:rPr sz="2200">
                          <a:latin typeface="Gill Sans SemiBold"/>
                          <a:ea typeface="Gill Sans SemiBold"/>
                          <a:cs typeface="Gill Sans SemiBold"/>
                          <a:sym typeface="Gill Sans SemiBold"/>
                        </a:rPr>
                        <a:t>0Y603</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05EBE9"/>
                    </a:solidFill>
                  </a:tcPr>
                </a:tc>
                <a:tc hMerge="1">
                  <a:txBody>
                    <a:bodyPr/>
                    <a:lstStyle/>
                    <a:p>
                      <a:endParaRPr lang="en-US"/>
                    </a:p>
                  </a:txBody>
                  <a:tcPr/>
                </a:tc>
                <a:tc>
                  <a:txBody>
                    <a:bodyPr/>
                    <a:lstStyle/>
                    <a:p>
                      <a:pPr defTabSz="914400">
                        <a:tabLst>
                          <a:tab pos="914400" algn="l"/>
                        </a:tabLst>
                      </a:pPr>
                      <a:r>
                        <a:rPr sz="2200">
                          <a:latin typeface="Gill Sans SemiBold"/>
                          <a:ea typeface="Gill Sans SemiBold"/>
                          <a:cs typeface="Gill Sans SemiBold"/>
                          <a:sym typeface="Gill Sans SemiBold"/>
                        </a:rPr>
                        <a:t>Ammunition</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05EBE9"/>
                    </a:solidFill>
                  </a:tcPr>
                </a:tc>
                <a:tc gridSpan="2">
                  <a:txBody>
                    <a:bodyPr/>
                    <a:lstStyle/>
                    <a:p>
                      <a:pPr defTabSz="914400">
                        <a:tabLst>
                          <a:tab pos="914400" algn="l"/>
                        </a:tabLst>
                      </a:pPr>
                      <a:r>
                        <a:rPr sz="2200">
                          <a:latin typeface="Gill Sans SemiBold"/>
                          <a:ea typeface="Gill Sans SemiBold"/>
                          <a:cs typeface="Gill Sans SemiBold"/>
                          <a:sym typeface="Gill Sans SemiBold"/>
                        </a:rPr>
                        <a:t>TBD</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05EBE9"/>
                    </a:solidFill>
                  </a:tcPr>
                </a:tc>
                <a:tc hMerge="1">
                  <a:txBody>
                    <a:bodyPr/>
                    <a:lstStyle/>
                    <a:p>
                      <a:endParaRPr lang="en-US"/>
                    </a:p>
                  </a:txBody>
                  <a:tcPr/>
                </a:tc>
                <a:extLst>
                  <a:ext uri="{0D108BD9-81ED-4DB2-BD59-A6C34878D82A}">
                    <a16:rowId xmlns:a16="http://schemas.microsoft.com/office/drawing/2014/main" val="10003"/>
                  </a:ext>
                </a:extLst>
              </a:tr>
              <a:tr h="469900">
                <a:tc>
                  <a:txBody>
                    <a:bodyPr/>
                    <a:lstStyle/>
                    <a:p>
                      <a:pPr defTabSz="914400">
                        <a:tabLst>
                          <a:tab pos="914400" algn="l"/>
                        </a:tabLst>
                      </a:pPr>
                      <a:r>
                        <a:rPr sz="2200">
                          <a:latin typeface="Gill Sans SemiBold"/>
                          <a:ea typeface="Gill Sans SemiBold"/>
                          <a:cs typeface="Gill Sans SemiBold"/>
                          <a:sym typeface="Gill Sans SemiBold"/>
                        </a:rPr>
                        <a:t>IV</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a:txBody>
                    <a:bodyPr/>
                    <a:lstStyle/>
                    <a:p>
                      <a:pPr defTabSz="914400">
                        <a:tabLst>
                          <a:tab pos="914400" algn="l"/>
                        </a:tabLst>
                      </a:pPr>
                      <a:r>
                        <a:rPr sz="2200">
                          <a:latin typeface="Gill Sans SemiBold"/>
                          <a:ea typeface="Gill Sans SemiBold"/>
                          <a:cs typeface="Gill Sans SemiBold"/>
                          <a:sym typeface="Gill Sans SemiBold"/>
                        </a:rPr>
                        <a:t>9Y604</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a:txBody>
                    <a:bodyPr/>
                    <a:lstStyle/>
                    <a:p>
                      <a:pPr defTabSz="914400">
                        <a:tabLst>
                          <a:tab pos="914400" algn="l"/>
                        </a:tabLst>
                      </a:pPr>
                      <a:r>
                        <a:rPr sz="2200">
                          <a:latin typeface="Gill Sans SemiBold"/>
                          <a:ea typeface="Gill Sans SemiBold"/>
                          <a:cs typeface="Gill Sans SemiBold"/>
                          <a:sym typeface="Gill Sans SemiBold"/>
                        </a:rPr>
                        <a:t>0Y604</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a:txBody>
                    <a:bodyPr/>
                    <a:lstStyle/>
                    <a:p>
                      <a:pPr defTabSz="914400">
                        <a:tabLst>
                          <a:tab pos="914400" algn="l"/>
                        </a:tabLst>
                      </a:pPr>
                      <a:r>
                        <a:rPr sz="2200">
                          <a:latin typeface="Gill Sans SemiBold"/>
                          <a:ea typeface="Gill Sans SemiBold"/>
                          <a:cs typeface="Gill Sans SemiBold"/>
                          <a:sym typeface="Gill Sans SemiBold"/>
                        </a:rPr>
                        <a:t>Launch Vehicles/Missiles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gridSpan="2">
                  <a:txBody>
                    <a:bodyPr/>
                    <a:lstStyle/>
                    <a:p>
                      <a:pPr defTabSz="914400">
                        <a:tabLst>
                          <a:tab pos="914400" algn="l"/>
                        </a:tabLst>
                      </a:pPr>
                      <a:r>
                        <a:rPr sz="2200">
                          <a:latin typeface="Gill Sans SemiBold"/>
                          <a:ea typeface="Gill Sans SemiBold"/>
                          <a:cs typeface="Gill Sans SemiBold"/>
                          <a:sym typeface="Gill Sans SemiBold"/>
                        </a:rPr>
                        <a:t>Jul 1, 2014</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hMerge="1">
                  <a:txBody>
                    <a:bodyPr/>
                    <a:lstStyle/>
                    <a:p>
                      <a:endParaRPr lang="en-US"/>
                    </a:p>
                  </a:txBody>
                  <a:tcPr/>
                </a:tc>
                <a:extLst>
                  <a:ext uri="{0D108BD9-81ED-4DB2-BD59-A6C34878D82A}">
                    <a16:rowId xmlns:a16="http://schemas.microsoft.com/office/drawing/2014/main" val="10004"/>
                  </a:ext>
                </a:extLst>
              </a:tr>
              <a:tr h="469900">
                <a:tc>
                  <a:txBody>
                    <a:bodyPr/>
                    <a:lstStyle/>
                    <a:p>
                      <a:pPr defTabSz="914400">
                        <a:tabLst>
                          <a:tab pos="914400" algn="l"/>
                        </a:tabLst>
                      </a:pPr>
                      <a:r>
                        <a:rPr sz="2200">
                          <a:latin typeface="Gill Sans SemiBold"/>
                          <a:ea typeface="Gill Sans SemiBold"/>
                          <a:cs typeface="Gill Sans SemiBold"/>
                          <a:sym typeface="Gill Sans SemiBold"/>
                        </a:rPr>
                        <a:t>V</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gridSpan="2">
                  <a:txBody>
                    <a:bodyPr/>
                    <a:lstStyle/>
                    <a:p>
                      <a:pPr defTabSz="914400">
                        <a:tabLst>
                          <a:tab pos="914400" algn="l"/>
                        </a:tabLst>
                      </a:pPr>
                      <a:r>
                        <a:rPr sz="2200">
                          <a:latin typeface="Gill Sans SemiBold"/>
                          <a:ea typeface="Gill Sans SemiBold"/>
                          <a:cs typeface="Gill Sans SemiBold"/>
                          <a:sym typeface="Gill Sans SemiBold"/>
                        </a:rPr>
                        <a:t>1C608  -  1E608</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hMerge="1">
                  <a:txBody>
                    <a:bodyPr/>
                    <a:lstStyle/>
                    <a:p>
                      <a:endParaRPr lang="en-US"/>
                    </a:p>
                  </a:txBody>
                  <a:tcPr/>
                </a:tc>
                <a:tc>
                  <a:txBody>
                    <a:bodyPr/>
                    <a:lstStyle/>
                    <a:p>
                      <a:pPr defTabSz="914400">
                        <a:tabLst>
                          <a:tab pos="914400" algn="l"/>
                        </a:tabLst>
                      </a:pPr>
                      <a:r>
                        <a:rPr sz="2200">
                          <a:latin typeface="Gill Sans SemiBold"/>
                          <a:ea typeface="Gill Sans SemiBold"/>
                          <a:cs typeface="Gill Sans SemiBold"/>
                          <a:sym typeface="Gill Sans SemiBold"/>
                        </a:rPr>
                        <a:t>Explosives/Propellants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gridSpan="2">
                  <a:txBody>
                    <a:bodyPr/>
                    <a:lstStyle/>
                    <a:p>
                      <a:pPr defTabSz="914400">
                        <a:tabLst>
                          <a:tab pos="914400" algn="l"/>
                        </a:tabLst>
                      </a:pPr>
                      <a:r>
                        <a:rPr sz="2200">
                          <a:latin typeface="Gill Sans SemiBold"/>
                          <a:ea typeface="Gill Sans SemiBold"/>
                          <a:cs typeface="Gill Sans SemiBold"/>
                          <a:sym typeface="Gill Sans SemiBold"/>
                        </a:rPr>
                        <a:t>Jul 1, 2014</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hMerge="1">
                  <a:txBody>
                    <a:bodyPr/>
                    <a:lstStyle/>
                    <a:p>
                      <a:endParaRPr lang="en-US"/>
                    </a:p>
                  </a:txBody>
                  <a:tcPr/>
                </a:tc>
                <a:extLst>
                  <a:ext uri="{0D108BD9-81ED-4DB2-BD59-A6C34878D82A}">
                    <a16:rowId xmlns:a16="http://schemas.microsoft.com/office/drawing/2014/main" val="10005"/>
                  </a:ext>
                </a:extLst>
              </a:tr>
              <a:tr h="469900">
                <a:tc>
                  <a:txBody>
                    <a:bodyPr/>
                    <a:lstStyle/>
                    <a:p>
                      <a:pPr defTabSz="914400">
                        <a:tabLst>
                          <a:tab pos="914400" algn="l"/>
                        </a:tabLst>
                      </a:pPr>
                      <a:r>
                        <a:rPr sz="2200">
                          <a:latin typeface="Gill Sans SemiBold"/>
                          <a:ea typeface="Gill Sans SemiBold"/>
                          <a:cs typeface="Gill Sans SemiBold"/>
                          <a:sym typeface="Gill Sans SemiBold"/>
                        </a:rPr>
                        <a:t>VI</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a:txBody>
                    <a:bodyPr/>
                    <a:lstStyle/>
                    <a:p>
                      <a:pPr defTabSz="914400">
                        <a:tabLst>
                          <a:tab pos="914400" algn="l"/>
                        </a:tabLst>
                      </a:pPr>
                      <a:r>
                        <a:rPr sz="2200">
                          <a:latin typeface="Gill Sans SemiBold"/>
                          <a:ea typeface="Gill Sans SemiBold"/>
                          <a:cs typeface="Gill Sans SemiBold"/>
                          <a:sym typeface="Gill Sans SemiBold"/>
                        </a:rPr>
                        <a:t>8Y609</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a:txBody>
                    <a:bodyPr/>
                    <a:lstStyle/>
                    <a:p>
                      <a:pPr defTabSz="914400">
                        <a:tabLst>
                          <a:tab pos="914400" algn="l"/>
                        </a:tabLst>
                      </a:pPr>
                      <a:r>
                        <a:rPr sz="2200">
                          <a:latin typeface="Gill Sans SemiBold"/>
                          <a:ea typeface="Gill Sans SemiBold"/>
                          <a:cs typeface="Gill Sans SemiBold"/>
                          <a:sym typeface="Gill Sans SemiBold"/>
                        </a:rPr>
                        <a:t>8Y620</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a:txBody>
                    <a:bodyPr/>
                    <a:lstStyle/>
                    <a:p>
                      <a:pPr defTabSz="914400">
                        <a:tabLst>
                          <a:tab pos="914400" algn="l"/>
                        </a:tabLst>
                      </a:pPr>
                      <a:r>
                        <a:rPr sz="2200">
                          <a:latin typeface="Gill Sans SemiBold"/>
                          <a:ea typeface="Gill Sans SemiBold"/>
                          <a:cs typeface="Gill Sans SemiBold"/>
                          <a:sym typeface="Gill Sans SemiBold"/>
                        </a:rPr>
                        <a:t>Vessels of War</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gridSpan="2">
                  <a:txBody>
                    <a:bodyPr/>
                    <a:lstStyle/>
                    <a:p>
                      <a:pPr defTabSz="914400">
                        <a:tabLst>
                          <a:tab pos="914400" algn="l"/>
                        </a:tabLst>
                      </a:pPr>
                      <a:r>
                        <a:rPr sz="2200">
                          <a:latin typeface="Gill Sans SemiBold"/>
                          <a:ea typeface="Gill Sans SemiBold"/>
                          <a:cs typeface="Gill Sans SemiBold"/>
                          <a:sym typeface="Gill Sans SemiBold"/>
                        </a:rPr>
                        <a:t>Jan 6, 2014</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hMerge="1">
                  <a:txBody>
                    <a:bodyPr/>
                    <a:lstStyle/>
                    <a:p>
                      <a:endParaRPr lang="en-US"/>
                    </a:p>
                  </a:txBody>
                  <a:tcPr/>
                </a:tc>
                <a:extLst>
                  <a:ext uri="{0D108BD9-81ED-4DB2-BD59-A6C34878D82A}">
                    <a16:rowId xmlns:a16="http://schemas.microsoft.com/office/drawing/2014/main" val="10006"/>
                  </a:ext>
                </a:extLst>
              </a:tr>
              <a:tr h="496724">
                <a:tc>
                  <a:txBody>
                    <a:bodyPr/>
                    <a:lstStyle/>
                    <a:p>
                      <a:pPr defTabSz="914400">
                        <a:tabLst>
                          <a:tab pos="914400" algn="l"/>
                        </a:tabLst>
                      </a:pPr>
                      <a:r>
                        <a:rPr sz="2200">
                          <a:latin typeface="Gill Sans SemiBold"/>
                          <a:ea typeface="Gill Sans SemiBold"/>
                          <a:cs typeface="Gill Sans SemiBold"/>
                          <a:sym typeface="Gill Sans SemiBold"/>
                        </a:rPr>
                        <a:t>VII</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gridSpan="2">
                  <a:txBody>
                    <a:bodyPr/>
                    <a:lstStyle/>
                    <a:p>
                      <a:pPr defTabSz="914400">
                        <a:tabLst>
                          <a:tab pos="914400" algn="l"/>
                        </a:tabLst>
                      </a:pPr>
                      <a:r>
                        <a:rPr sz="2200">
                          <a:latin typeface="Gill Sans SemiBold"/>
                          <a:ea typeface="Gill Sans SemiBold"/>
                          <a:cs typeface="Gill Sans SemiBold"/>
                          <a:sym typeface="Gill Sans SemiBold"/>
                        </a:rPr>
                        <a:t>0Y606</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hMerge="1">
                  <a:txBody>
                    <a:bodyPr/>
                    <a:lstStyle/>
                    <a:p>
                      <a:endParaRPr lang="en-US"/>
                    </a:p>
                  </a:txBody>
                  <a:tcPr/>
                </a:tc>
                <a:tc>
                  <a:txBody>
                    <a:bodyPr/>
                    <a:lstStyle/>
                    <a:p>
                      <a:pPr defTabSz="914400">
                        <a:tabLst>
                          <a:tab pos="914400" algn="l"/>
                        </a:tabLst>
                      </a:pPr>
                      <a:r>
                        <a:rPr sz="2200">
                          <a:latin typeface="Gill Sans SemiBold"/>
                          <a:ea typeface="Gill Sans SemiBold"/>
                          <a:cs typeface="Gill Sans SemiBold"/>
                          <a:sym typeface="Gill Sans SemiBold"/>
                        </a:rPr>
                        <a:t>Tanks/Military Vehicles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gridSpan="2">
                  <a:txBody>
                    <a:bodyPr/>
                    <a:lstStyle/>
                    <a:p>
                      <a:pPr defTabSz="914400">
                        <a:tabLst>
                          <a:tab pos="914400" algn="l"/>
                        </a:tabLst>
                      </a:pPr>
                      <a:r>
                        <a:rPr sz="2200">
                          <a:latin typeface="Gill Sans SemiBold"/>
                          <a:ea typeface="Gill Sans SemiBold"/>
                          <a:cs typeface="Gill Sans SemiBold"/>
                          <a:sym typeface="Gill Sans SemiBold"/>
                        </a:rPr>
                        <a:t>Jan 6, 2014</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hMerge="1">
                  <a:txBody>
                    <a:bodyPr/>
                    <a:lstStyle/>
                    <a:p>
                      <a:endParaRPr lang="en-US"/>
                    </a:p>
                  </a:txBody>
                  <a:tcPr/>
                </a:tc>
                <a:extLst>
                  <a:ext uri="{0D108BD9-81ED-4DB2-BD59-A6C34878D82A}">
                    <a16:rowId xmlns:a16="http://schemas.microsoft.com/office/drawing/2014/main" val="10007"/>
                  </a:ext>
                </a:extLst>
              </a:tr>
              <a:tr h="812800">
                <a:tc>
                  <a:txBody>
                    <a:bodyPr/>
                    <a:lstStyle/>
                    <a:p>
                      <a:pPr defTabSz="914400">
                        <a:tabLst>
                          <a:tab pos="914400" algn="l"/>
                        </a:tabLst>
                      </a:pPr>
                      <a:r>
                        <a:rPr sz="2200">
                          <a:latin typeface="Gill Sans SemiBold"/>
                          <a:ea typeface="Gill Sans SemiBold"/>
                          <a:cs typeface="Gill Sans SemiBold"/>
                          <a:sym typeface="Gill Sans SemiBold"/>
                        </a:rPr>
                        <a:t>VIII</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gridSpan="2">
                  <a:txBody>
                    <a:bodyPr/>
                    <a:lstStyle/>
                    <a:p>
                      <a:pPr defTabSz="914400">
                        <a:tabLst>
                          <a:tab pos="914400" algn="l"/>
                        </a:tabLst>
                      </a:pPr>
                      <a:r>
                        <a:rPr sz="2200">
                          <a:latin typeface="Gill Sans SemiBold"/>
                          <a:ea typeface="Gill Sans SemiBold"/>
                          <a:cs typeface="Gill Sans SemiBold"/>
                          <a:sym typeface="Gill Sans SemiBold"/>
                        </a:rPr>
                        <a:t>9Y610
7Y610 (Avionics)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hMerge="1">
                  <a:txBody>
                    <a:bodyPr/>
                    <a:lstStyle/>
                    <a:p>
                      <a:endParaRPr lang="en-US"/>
                    </a:p>
                  </a:txBody>
                  <a:tcPr/>
                </a:tc>
                <a:tc>
                  <a:txBody>
                    <a:bodyPr/>
                    <a:lstStyle/>
                    <a:p>
                      <a:pPr defTabSz="914400">
                        <a:tabLst>
                          <a:tab pos="914400" algn="l"/>
                        </a:tabLst>
                      </a:pPr>
                      <a:r>
                        <a:rPr sz="2200">
                          <a:latin typeface="Gill Sans SemiBold"/>
                          <a:ea typeface="Gill Sans SemiBold"/>
                          <a:cs typeface="Gill Sans SemiBold"/>
                          <a:sym typeface="Gill Sans SemiBold"/>
                        </a:rPr>
                        <a:t>Aircraft and Associated Equipment</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gridSpan="2">
                  <a:txBody>
                    <a:bodyPr/>
                    <a:lstStyle/>
                    <a:p>
                      <a:pPr defTabSz="914400">
                        <a:tabLst>
                          <a:tab pos="914400" algn="l"/>
                        </a:tabLst>
                      </a:pPr>
                      <a:r>
                        <a:rPr sz="2200">
                          <a:latin typeface="Gill Sans SemiBold"/>
                          <a:ea typeface="Gill Sans SemiBold"/>
                          <a:cs typeface="Gill Sans SemiBold"/>
                          <a:sym typeface="Gill Sans SemiBold"/>
                        </a:rPr>
                        <a:t>Oct 15, 2013</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hMerge="1">
                  <a:txBody>
                    <a:bodyPr/>
                    <a:lstStyle/>
                    <a:p>
                      <a:endParaRPr lang="en-US"/>
                    </a:p>
                  </a:txBody>
                  <a:tcPr/>
                </a:tc>
                <a:extLst>
                  <a:ext uri="{0D108BD9-81ED-4DB2-BD59-A6C34878D82A}">
                    <a16:rowId xmlns:a16="http://schemas.microsoft.com/office/drawing/2014/main" val="10008"/>
                  </a:ext>
                </a:extLst>
              </a:tr>
              <a:tr h="469900">
                <a:tc>
                  <a:txBody>
                    <a:bodyPr/>
                    <a:lstStyle/>
                    <a:p>
                      <a:pPr defTabSz="914400">
                        <a:tabLst>
                          <a:tab pos="914400" algn="l"/>
                        </a:tabLst>
                      </a:pPr>
                      <a:r>
                        <a:rPr sz="2200">
                          <a:latin typeface="Gill Sans SemiBold"/>
                          <a:ea typeface="Gill Sans SemiBold"/>
                          <a:cs typeface="Gill Sans SemiBold"/>
                          <a:sym typeface="Gill Sans SemiBold"/>
                        </a:rPr>
                        <a:t>IX</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gridSpan="2">
                  <a:txBody>
                    <a:bodyPr/>
                    <a:lstStyle/>
                    <a:p>
                      <a:pPr defTabSz="914400">
                        <a:tabLst>
                          <a:tab pos="914400" algn="l"/>
                        </a:tabLst>
                      </a:pPr>
                      <a:r>
                        <a:rPr sz="2200">
                          <a:latin typeface="Gill Sans SemiBold"/>
                          <a:ea typeface="Gill Sans SemiBold"/>
                          <a:cs typeface="Gill Sans SemiBold"/>
                          <a:sym typeface="Gill Sans SemiBold"/>
                        </a:rPr>
                        <a:t>0Y614</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hMerge="1">
                  <a:txBody>
                    <a:bodyPr/>
                    <a:lstStyle/>
                    <a:p>
                      <a:endParaRPr lang="en-US"/>
                    </a:p>
                  </a:txBody>
                  <a:tcPr/>
                </a:tc>
                <a:tc>
                  <a:txBody>
                    <a:bodyPr/>
                    <a:lstStyle/>
                    <a:p>
                      <a:pPr defTabSz="914400">
                        <a:tabLst>
                          <a:tab pos="914400" algn="l"/>
                        </a:tabLst>
                      </a:pPr>
                      <a:r>
                        <a:rPr sz="2200">
                          <a:latin typeface="Gill Sans SemiBold"/>
                          <a:ea typeface="Gill Sans SemiBold"/>
                          <a:cs typeface="Gill Sans SemiBold"/>
                          <a:sym typeface="Gill Sans SemiBold"/>
                        </a:rPr>
                        <a:t>Training Equipment</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gridSpan="2">
                  <a:txBody>
                    <a:bodyPr/>
                    <a:lstStyle/>
                    <a:p>
                      <a:pPr defTabSz="914400">
                        <a:tabLst>
                          <a:tab pos="914400" algn="l"/>
                        </a:tabLst>
                      </a:pPr>
                      <a:r>
                        <a:rPr sz="2200">
                          <a:latin typeface="Gill Sans SemiBold"/>
                          <a:ea typeface="Gill Sans SemiBold"/>
                          <a:cs typeface="Gill Sans SemiBold"/>
                          <a:sym typeface="Gill Sans SemiBold"/>
                        </a:rPr>
                        <a:t>Jul 1, 2014</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hMerge="1">
                  <a:txBody>
                    <a:bodyPr/>
                    <a:lstStyle/>
                    <a:p>
                      <a:endParaRPr lang="en-US"/>
                    </a:p>
                  </a:txBody>
                  <a:tcPr/>
                </a:tc>
                <a:extLst>
                  <a:ext uri="{0D108BD9-81ED-4DB2-BD59-A6C34878D82A}">
                    <a16:rowId xmlns:a16="http://schemas.microsoft.com/office/drawing/2014/main" val="10009"/>
                  </a:ext>
                </a:extLst>
              </a:tr>
              <a:tr h="469900">
                <a:tc>
                  <a:txBody>
                    <a:bodyPr/>
                    <a:lstStyle/>
                    <a:p>
                      <a:pPr defTabSz="914400">
                        <a:tabLst>
                          <a:tab pos="914400" algn="l"/>
                        </a:tabLst>
                      </a:pPr>
                      <a:r>
                        <a:rPr sz="2200">
                          <a:latin typeface="Gill Sans SemiBold"/>
                          <a:ea typeface="Gill Sans SemiBold"/>
                          <a:cs typeface="Gill Sans SemiBold"/>
                          <a:sym typeface="Gill Sans SemiBold"/>
                        </a:rPr>
                        <a:t>X</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gridSpan="2">
                  <a:txBody>
                    <a:bodyPr/>
                    <a:lstStyle/>
                    <a:p>
                      <a:pPr defTabSz="914400">
                        <a:tabLst>
                          <a:tab pos="914400" algn="l"/>
                        </a:tabLst>
                      </a:pPr>
                      <a:r>
                        <a:rPr sz="2200">
                          <a:latin typeface="Gill Sans SemiBold"/>
                          <a:ea typeface="Gill Sans SemiBold"/>
                          <a:cs typeface="Gill Sans SemiBold"/>
                          <a:sym typeface="Gill Sans SemiBold"/>
                        </a:rPr>
                        <a:t>1Y613</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hMerge="1">
                  <a:txBody>
                    <a:bodyPr/>
                    <a:lstStyle/>
                    <a:p>
                      <a:endParaRPr lang="en-US"/>
                    </a:p>
                  </a:txBody>
                  <a:tcPr/>
                </a:tc>
                <a:tc>
                  <a:txBody>
                    <a:bodyPr/>
                    <a:lstStyle/>
                    <a:p>
                      <a:pPr defTabSz="914400">
                        <a:tabLst>
                          <a:tab pos="914400" algn="l"/>
                        </a:tabLst>
                      </a:pPr>
                      <a:r>
                        <a:rPr sz="2200">
                          <a:latin typeface="Gill Sans SemiBold"/>
                          <a:ea typeface="Gill Sans SemiBold"/>
                          <a:cs typeface="Gill Sans SemiBold"/>
                          <a:sym typeface="Gill Sans SemiBold"/>
                        </a:rPr>
                        <a:t>Personal Protective Equipment</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gridSpan="2">
                  <a:txBody>
                    <a:bodyPr/>
                    <a:lstStyle/>
                    <a:p>
                      <a:pPr defTabSz="914400">
                        <a:tabLst>
                          <a:tab pos="914400" algn="l"/>
                        </a:tabLst>
                      </a:pPr>
                      <a:r>
                        <a:rPr sz="2200">
                          <a:latin typeface="Gill Sans SemiBold"/>
                          <a:ea typeface="Gill Sans SemiBold"/>
                          <a:cs typeface="Gill Sans SemiBold"/>
                          <a:sym typeface="Gill Sans SemiBold"/>
                        </a:rPr>
                        <a:t>Jul 1, 2014</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hMerge="1">
                  <a:txBody>
                    <a:bodyPr/>
                    <a:lstStyle/>
                    <a:p>
                      <a:endParaRPr lang="en-US"/>
                    </a:p>
                  </a:txBody>
                  <a:tcPr/>
                </a:tc>
                <a:extLst>
                  <a:ext uri="{0D108BD9-81ED-4DB2-BD59-A6C34878D82A}">
                    <a16:rowId xmlns:a16="http://schemas.microsoft.com/office/drawing/2014/main" val="10010"/>
                  </a:ext>
                </a:extLst>
              </a:tr>
              <a:tr h="511125">
                <a:tc gridSpan="6">
                  <a:txBody>
                    <a:bodyPr/>
                    <a:lstStyle/>
                    <a:p>
                      <a:pPr defTabSz="914400">
                        <a:tabLst>
                          <a:tab pos="914400" algn="l"/>
                        </a:tabLst>
                        <a:defRPr sz="2400">
                          <a:latin typeface="Gill Sans SemiBold"/>
                          <a:ea typeface="Gill Sans SemiBold"/>
                          <a:cs typeface="Gill Sans SemiBold"/>
                          <a:sym typeface="Gill Sans SemiBold"/>
                        </a:defRPr>
                      </a:pPr>
                      <a:endParaRPr/>
                    </a:p>
                  </a:txBody>
                  <a:tcPr marL="50800" marR="50800" marT="50800" marB="50800" anchor="ctr" horzOverflow="overflow">
                    <a:lnL w="38100">
                      <a:solidFill>
                        <a:srgbClr val="FFFFFF"/>
                      </a:solidFill>
                      <a:miter lim="400000"/>
                    </a:lnL>
                    <a:lnR w="0">
                      <a:solidFill>
                        <a:srgbClr val="000000"/>
                      </a:solidFill>
                      <a:custDash/>
                      <a:miter lim="0"/>
                    </a:lnR>
                    <a:lnT w="25400">
                      <a:solidFill>
                        <a:srgbClr val="515151"/>
                      </a:solidFill>
                      <a:miter lim="400000"/>
                    </a:lnT>
                    <a:lnB w="38100">
                      <a:solidFill>
                        <a:srgbClr val="FFFFFF"/>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566" name="Most are now published and final…"/>
          <p:cNvSpPr txBox="1"/>
          <p:nvPr/>
        </p:nvSpPr>
        <p:spPr>
          <a:xfrm>
            <a:off x="-193041" y="1864359"/>
            <a:ext cx="12594265" cy="18135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1333500" lvl="1" indent="-571500" algn="l">
              <a:lnSpc>
                <a:spcPct val="80000"/>
              </a:lnSpc>
              <a:spcBef>
                <a:spcPts val="1800"/>
              </a:spcBef>
              <a:buSzPct val="171000"/>
              <a:buChar char="•"/>
              <a:defRPr sz="3300"/>
            </a:pPr>
            <a:r>
              <a:t>Most are now published and final</a:t>
            </a:r>
          </a:p>
          <a:p>
            <a:pPr marL="1333500" lvl="1" indent="-571500" algn="l">
              <a:lnSpc>
                <a:spcPct val="80000"/>
              </a:lnSpc>
              <a:spcBef>
                <a:spcPts val="1800"/>
              </a:spcBef>
              <a:buSzPct val="171000"/>
              <a:buChar char="•"/>
              <a:defRPr sz="3300"/>
            </a:pPr>
            <a:r>
              <a:t>All revised USML categories have corresponding changes to CCL</a:t>
            </a:r>
          </a:p>
          <a:p>
            <a:pPr marL="1333500" lvl="1" indent="-571500" algn="l">
              <a:lnSpc>
                <a:spcPct val="80000"/>
              </a:lnSpc>
              <a:spcBef>
                <a:spcPts val="1800"/>
              </a:spcBef>
              <a:buSzPct val="171000"/>
              <a:buChar char="•"/>
              <a:defRPr sz="3300"/>
            </a:pPr>
            <a:r>
              <a:t>USML (ITAR) &amp; CCL (EAR) Categories as of May 4, 2018: </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8" name="Revised Export Categories"/>
          <p:cNvSpPr txBox="1">
            <a:spLocks noGrp="1"/>
          </p:cNvSpPr>
          <p:nvPr>
            <p:ph type="title"/>
          </p:nvPr>
        </p:nvSpPr>
        <p:spPr>
          <a:prstGeom prst="rect">
            <a:avLst/>
          </a:prstGeom>
        </p:spPr>
        <p:txBody>
          <a:bodyPr/>
          <a:lstStyle/>
          <a:p>
            <a:r>
              <a:t>Revised Export Categories</a:t>
            </a:r>
          </a:p>
        </p:txBody>
      </p:sp>
      <p:sp>
        <p:nvSpPr>
          <p:cNvPr id="1569"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123</a:t>
            </a:fld>
            <a:endParaRPr/>
          </a:p>
        </p:txBody>
      </p:sp>
      <p:sp>
        <p:nvSpPr>
          <p:cNvPr id="1570" name="Rewritten USML &amp; CCL"/>
          <p:cNvSpPr txBox="1"/>
          <p:nvPr/>
        </p:nvSpPr>
        <p:spPr>
          <a:xfrm>
            <a:off x="9620250" y="16129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Rewritten USML &amp; CCL</a:t>
            </a:r>
          </a:p>
        </p:txBody>
      </p:sp>
      <p:graphicFrame>
        <p:nvGraphicFramePr>
          <p:cNvPr id="1571" name="Table"/>
          <p:cNvGraphicFramePr/>
          <p:nvPr/>
        </p:nvGraphicFramePr>
        <p:xfrm>
          <a:off x="463391" y="2294889"/>
          <a:ext cx="12177951" cy="4051301"/>
        </p:xfrm>
        <a:graphic>
          <a:graphicData uri="http://schemas.openxmlformats.org/drawingml/2006/table">
            <a:tbl>
              <a:tblPr>
                <a:tableStyleId>{4C3C2611-4C71-4FC5-86AE-919BDF0F9419}</a:tableStyleId>
              </a:tblPr>
              <a:tblGrid>
                <a:gridCol w="965200">
                  <a:extLst>
                    <a:ext uri="{9D8B030D-6E8A-4147-A177-3AD203B41FA5}">
                      <a16:colId xmlns:a16="http://schemas.microsoft.com/office/drawing/2014/main" val="20000"/>
                    </a:ext>
                  </a:extLst>
                </a:gridCol>
                <a:gridCol w="1078150">
                  <a:extLst>
                    <a:ext uri="{9D8B030D-6E8A-4147-A177-3AD203B41FA5}">
                      <a16:colId xmlns:a16="http://schemas.microsoft.com/office/drawing/2014/main" val="20001"/>
                    </a:ext>
                  </a:extLst>
                </a:gridCol>
                <a:gridCol w="1955800">
                  <a:extLst>
                    <a:ext uri="{9D8B030D-6E8A-4147-A177-3AD203B41FA5}">
                      <a16:colId xmlns:a16="http://schemas.microsoft.com/office/drawing/2014/main" val="20002"/>
                    </a:ext>
                  </a:extLst>
                </a:gridCol>
                <a:gridCol w="4343400">
                  <a:extLst>
                    <a:ext uri="{9D8B030D-6E8A-4147-A177-3AD203B41FA5}">
                      <a16:colId xmlns:a16="http://schemas.microsoft.com/office/drawing/2014/main" val="20003"/>
                    </a:ext>
                  </a:extLst>
                </a:gridCol>
                <a:gridCol w="2044700">
                  <a:extLst>
                    <a:ext uri="{9D8B030D-6E8A-4147-A177-3AD203B41FA5}">
                      <a16:colId xmlns:a16="http://schemas.microsoft.com/office/drawing/2014/main" val="20004"/>
                    </a:ext>
                  </a:extLst>
                </a:gridCol>
                <a:gridCol w="1790700">
                  <a:extLst>
                    <a:ext uri="{9D8B030D-6E8A-4147-A177-3AD203B41FA5}">
                      <a16:colId xmlns:a16="http://schemas.microsoft.com/office/drawing/2014/main" val="20005"/>
                    </a:ext>
                  </a:extLst>
                </a:gridCol>
              </a:tblGrid>
              <a:tr h="469900">
                <a:tc>
                  <a:txBody>
                    <a:bodyPr/>
                    <a:lstStyle/>
                    <a:p>
                      <a:pPr defTabSz="914400">
                        <a:tabLst>
                          <a:tab pos="914400" algn="l"/>
                        </a:tabLst>
                      </a:pPr>
                      <a:r>
                        <a:rPr sz="2200">
                          <a:latin typeface="Gill Sans SemiBold"/>
                          <a:ea typeface="Gill Sans SemiBold"/>
                          <a:cs typeface="Gill Sans SemiBold"/>
                          <a:sym typeface="Gill Sans SemiBold"/>
                        </a:rPr>
                        <a:t>XI</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DF59C"/>
                    </a:solidFill>
                  </a:tcPr>
                </a:tc>
                <a:tc>
                  <a:txBody>
                    <a:bodyPr/>
                    <a:lstStyle/>
                    <a:p>
                      <a:pPr defTabSz="914400">
                        <a:tabLst>
                          <a:tab pos="914400" algn="l"/>
                        </a:tabLst>
                      </a:pPr>
                      <a:r>
                        <a:rPr sz="2200">
                          <a:latin typeface="Gill Sans SemiBold"/>
                          <a:ea typeface="Gill Sans SemiBold"/>
                          <a:cs typeface="Gill Sans SemiBold"/>
                          <a:sym typeface="Gill Sans SemiBold"/>
                        </a:rPr>
                        <a:t>3Y611</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DF59C"/>
                    </a:solidFill>
                  </a:tcPr>
                </a:tc>
                <a:tc>
                  <a:txBody>
                    <a:bodyPr/>
                    <a:lstStyle/>
                    <a:p>
                      <a:pPr defTabSz="914400">
                        <a:tabLst>
                          <a:tab pos="914400" algn="l"/>
                        </a:tabLst>
                      </a:pPr>
                      <a:r>
                        <a:rPr sz="2200">
                          <a:latin typeface="Gill Sans SemiBold"/>
                          <a:ea typeface="Gill Sans SemiBold"/>
                          <a:cs typeface="Gill Sans SemiBold"/>
                          <a:sym typeface="Gill Sans SemiBold"/>
                        </a:rPr>
                        <a:t>9Y620</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DF59C"/>
                    </a:solidFill>
                  </a:tcPr>
                </a:tc>
                <a:tc>
                  <a:txBody>
                    <a:bodyPr/>
                    <a:lstStyle/>
                    <a:p>
                      <a:pPr defTabSz="914400">
                        <a:tabLst>
                          <a:tab pos="914400" algn="l"/>
                        </a:tabLst>
                      </a:pPr>
                      <a:r>
                        <a:rPr sz="2200">
                          <a:latin typeface="Gill Sans SemiBold"/>
                          <a:ea typeface="Gill Sans SemiBold"/>
                          <a:cs typeface="Gill Sans SemiBold"/>
                          <a:sym typeface="Gill Sans SemiBold"/>
                        </a:rPr>
                        <a:t>Electronics (“Interim Final Rule”)</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DF59C"/>
                    </a:solidFill>
                  </a:tcPr>
                </a:tc>
                <a:tc gridSpan="2">
                  <a:txBody>
                    <a:bodyPr/>
                    <a:lstStyle/>
                    <a:p>
                      <a:pPr defTabSz="914400">
                        <a:tabLst>
                          <a:tab pos="914400" algn="l"/>
                        </a:tabLst>
                      </a:pPr>
                      <a:r>
                        <a:rPr sz="2200">
                          <a:latin typeface="Gill Sans SemiBold"/>
                          <a:ea typeface="Gill Sans SemiBold"/>
                          <a:cs typeface="Gill Sans SemiBold"/>
                          <a:sym typeface="Gill Sans SemiBold"/>
                        </a:rPr>
                        <a:t>Dec 30, 2014</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DF59C"/>
                    </a:solidFill>
                  </a:tcPr>
                </a:tc>
                <a:tc hMerge="1">
                  <a:txBody>
                    <a:bodyPr/>
                    <a:lstStyle/>
                    <a:p>
                      <a:endParaRPr lang="en-US"/>
                    </a:p>
                  </a:txBody>
                  <a:tcPr/>
                </a:tc>
                <a:extLst>
                  <a:ext uri="{0D108BD9-81ED-4DB2-BD59-A6C34878D82A}">
                    <a16:rowId xmlns:a16="http://schemas.microsoft.com/office/drawing/2014/main" val="10000"/>
                  </a:ext>
                </a:extLst>
              </a:tr>
              <a:tr h="469900">
                <a:tc>
                  <a:txBody>
                    <a:bodyPr/>
                    <a:lstStyle/>
                    <a:p>
                      <a:pPr defTabSz="914400">
                        <a:tabLst>
                          <a:tab pos="914400" algn="l"/>
                        </a:tabLst>
                      </a:pPr>
                      <a:r>
                        <a:rPr sz="2200">
                          <a:latin typeface="Gill Sans SemiBold"/>
                          <a:ea typeface="Gill Sans SemiBold"/>
                          <a:cs typeface="Gill Sans SemiBold"/>
                          <a:sym typeface="Gill Sans SemiBold"/>
                        </a:rPr>
                        <a:t>XII</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DF59C"/>
                    </a:solidFill>
                  </a:tcPr>
                </a:tc>
                <a:tc gridSpan="2">
                  <a:txBody>
                    <a:bodyPr/>
                    <a:lstStyle/>
                    <a:p>
                      <a:pPr defTabSz="914400">
                        <a:tabLst>
                          <a:tab pos="914400" algn="l"/>
                        </a:tabLst>
                      </a:pPr>
                      <a:r>
                        <a:rPr sz="2200">
                          <a:latin typeface="Gill Sans SemiBold"/>
                          <a:ea typeface="Gill Sans SemiBold"/>
                          <a:cs typeface="Gill Sans SemiBold"/>
                          <a:sym typeface="Gill Sans SemiBold"/>
                        </a:rPr>
                        <a:t>6Y615 - 7Y611</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DF59C"/>
                    </a:solidFill>
                  </a:tcPr>
                </a:tc>
                <a:tc hMerge="1">
                  <a:txBody>
                    <a:bodyPr/>
                    <a:lstStyle/>
                    <a:p>
                      <a:endParaRPr lang="en-US"/>
                    </a:p>
                  </a:txBody>
                  <a:tcPr/>
                </a:tc>
                <a:tc>
                  <a:txBody>
                    <a:bodyPr/>
                    <a:lstStyle/>
                    <a:p>
                      <a:pPr defTabSz="914400">
                        <a:tabLst>
                          <a:tab pos="914400" algn="l"/>
                        </a:tabLst>
                      </a:pPr>
                      <a:r>
                        <a:rPr sz="2200">
                          <a:latin typeface="Gill Sans SemiBold"/>
                          <a:ea typeface="Gill Sans SemiBold"/>
                          <a:cs typeface="Gill Sans SemiBold"/>
                          <a:sym typeface="Gill Sans SemiBold"/>
                        </a:rPr>
                        <a:t>Fire Control/NV</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DF59C"/>
                    </a:solidFill>
                  </a:tcPr>
                </a:tc>
                <a:tc gridSpan="2">
                  <a:txBody>
                    <a:bodyPr/>
                    <a:lstStyle/>
                    <a:p>
                      <a:pPr defTabSz="914400">
                        <a:tabLst>
                          <a:tab pos="914400" algn="l"/>
                        </a:tabLst>
                      </a:pPr>
                      <a:r>
                        <a:rPr sz="2200">
                          <a:latin typeface="Gill Sans SemiBold"/>
                          <a:ea typeface="Gill Sans SemiBold"/>
                          <a:cs typeface="Gill Sans SemiBold"/>
                          <a:sym typeface="Gill Sans SemiBold"/>
                        </a:rPr>
                        <a:t>TBD - 2nd draft issued</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DF59C"/>
                    </a:solidFill>
                  </a:tcPr>
                </a:tc>
                <a:tc hMerge="1">
                  <a:txBody>
                    <a:bodyPr/>
                    <a:lstStyle/>
                    <a:p>
                      <a:endParaRPr lang="en-US"/>
                    </a:p>
                  </a:txBody>
                  <a:tcPr/>
                </a:tc>
                <a:extLst>
                  <a:ext uri="{0D108BD9-81ED-4DB2-BD59-A6C34878D82A}">
                    <a16:rowId xmlns:a16="http://schemas.microsoft.com/office/drawing/2014/main" val="10001"/>
                  </a:ext>
                </a:extLst>
              </a:tr>
              <a:tr h="469900">
                <a:tc>
                  <a:txBody>
                    <a:bodyPr/>
                    <a:lstStyle/>
                    <a:p>
                      <a:pPr defTabSz="914400">
                        <a:tabLst>
                          <a:tab pos="914400" algn="l"/>
                        </a:tabLst>
                      </a:pPr>
                      <a:r>
                        <a:rPr sz="2200">
                          <a:latin typeface="Gill Sans SemiBold"/>
                          <a:ea typeface="Gill Sans SemiBold"/>
                          <a:cs typeface="Gill Sans SemiBold"/>
                          <a:sym typeface="Gill Sans SemiBold"/>
                        </a:rPr>
                        <a:t>XIII</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000000"/>
                      </a:solidFill>
                      <a:miter lim="400000"/>
                    </a:lnB>
                    <a:solidFill>
                      <a:srgbClr val="AFFB9D"/>
                    </a:solidFill>
                  </a:tcPr>
                </a:tc>
                <a:tc>
                  <a:txBody>
                    <a:bodyPr/>
                    <a:lstStyle/>
                    <a:p>
                      <a:pPr defTabSz="914400">
                        <a:tabLst>
                          <a:tab pos="914400" algn="l"/>
                        </a:tabLst>
                      </a:pPr>
                      <a:r>
                        <a:rPr sz="2200">
                          <a:latin typeface="Gill Sans SemiBold"/>
                          <a:ea typeface="Gill Sans SemiBold"/>
                          <a:cs typeface="Gill Sans SemiBold"/>
                          <a:sym typeface="Gill Sans SemiBold"/>
                        </a:rPr>
                        <a:t>0Y617 -</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a:txBody>
                    <a:bodyPr/>
                    <a:lstStyle/>
                    <a:p>
                      <a:pPr defTabSz="914400">
                        <a:tabLst>
                          <a:tab pos="914400" algn="l"/>
                        </a:tabLst>
                      </a:pPr>
                      <a:r>
                        <a:rPr sz="2200">
                          <a:latin typeface="Gill Sans SemiBold"/>
                          <a:ea typeface="Gill Sans SemiBold"/>
                          <a:cs typeface="Gill Sans SemiBold"/>
                          <a:sym typeface="Gill Sans SemiBold"/>
                        </a:rPr>
                        <a:t>6Y617 - 8Y617</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a:txBody>
                    <a:bodyPr/>
                    <a:lstStyle/>
                    <a:p>
                      <a:pPr defTabSz="914400">
                        <a:tabLst>
                          <a:tab pos="914400" algn="l"/>
                        </a:tabLst>
                      </a:pPr>
                      <a:r>
                        <a:rPr sz="2200">
                          <a:latin typeface="Gill Sans SemiBold"/>
                          <a:ea typeface="Gill Sans SemiBold"/>
                          <a:cs typeface="Gill Sans SemiBold"/>
                          <a:sym typeface="Gill Sans SemiBold"/>
                        </a:rPr>
                        <a:t>Miscellaneous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gridSpan="2">
                  <a:txBody>
                    <a:bodyPr/>
                    <a:lstStyle/>
                    <a:p>
                      <a:pPr defTabSz="914400">
                        <a:tabLst>
                          <a:tab pos="914400" algn="l"/>
                        </a:tabLst>
                      </a:pPr>
                      <a:r>
                        <a:rPr sz="2200">
                          <a:latin typeface="Gill Sans SemiBold"/>
                          <a:ea typeface="Gill Sans SemiBold"/>
                          <a:cs typeface="Gill Sans SemiBold"/>
                          <a:sym typeface="Gill Sans SemiBold"/>
                        </a:rPr>
                        <a:t>Jan 6, 2014</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hMerge="1">
                  <a:txBody>
                    <a:bodyPr/>
                    <a:lstStyle/>
                    <a:p>
                      <a:endParaRPr lang="en-US"/>
                    </a:p>
                  </a:txBody>
                  <a:tcPr/>
                </a:tc>
                <a:extLst>
                  <a:ext uri="{0D108BD9-81ED-4DB2-BD59-A6C34878D82A}">
                    <a16:rowId xmlns:a16="http://schemas.microsoft.com/office/drawing/2014/main" val="10002"/>
                  </a:ext>
                </a:extLst>
              </a:tr>
              <a:tr h="228600">
                <a:tc>
                  <a:txBody>
                    <a:bodyPr/>
                    <a:lstStyle/>
                    <a:p>
                      <a:pPr defTabSz="914400">
                        <a:tabLst>
                          <a:tab pos="914400" algn="l"/>
                        </a:tabLst>
                      </a:pPr>
                      <a:r>
                        <a:rPr sz="2200">
                          <a:latin typeface="Gill Sans SemiBold"/>
                          <a:ea typeface="Gill Sans SemiBold"/>
                          <a:cs typeface="Gill Sans SemiBold"/>
                          <a:sym typeface="Gill Sans SemiBold"/>
                        </a:rPr>
                        <a:t>XIV</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ADF59C"/>
                    </a:solidFill>
                  </a:tcPr>
                </a:tc>
                <a:tc gridSpan="2">
                  <a:txBody>
                    <a:bodyPr/>
                    <a:lstStyle/>
                    <a:p>
                      <a:pPr defTabSz="914400">
                        <a:tabLst>
                          <a:tab pos="914400" algn="l"/>
                        </a:tabLst>
                      </a:pPr>
                      <a:r>
                        <a:rPr sz="2200">
                          <a:latin typeface="Gill Sans SemiBold"/>
                          <a:ea typeface="Gill Sans SemiBold"/>
                          <a:cs typeface="Gill Sans SemiBold"/>
                          <a:sym typeface="Gill Sans SemiBold"/>
                        </a:rPr>
                        <a:t>1Y607</a:t>
                      </a:r>
                    </a:p>
                  </a:txBody>
                  <a:tcPr marL="50800" marR="50800" marT="50800" marB="50800" anchor="ctr" horzOverflow="overflow">
                    <a:lnL w="25400">
                      <a:solidFill>
                        <a:srgbClr val="000000"/>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DF59C"/>
                    </a:solidFill>
                  </a:tcPr>
                </a:tc>
                <a:tc hMerge="1">
                  <a:txBody>
                    <a:bodyPr/>
                    <a:lstStyle/>
                    <a:p>
                      <a:endParaRPr lang="en-US"/>
                    </a:p>
                  </a:txBody>
                  <a:tcPr/>
                </a:tc>
                <a:tc>
                  <a:txBody>
                    <a:bodyPr/>
                    <a:lstStyle/>
                    <a:p>
                      <a:pPr defTabSz="914400">
                        <a:tabLst>
                          <a:tab pos="914400" algn="l"/>
                        </a:tabLst>
                      </a:pPr>
                      <a:r>
                        <a:rPr sz="2200">
                          <a:latin typeface="Gill Sans SemiBold"/>
                          <a:ea typeface="Gill Sans SemiBold"/>
                          <a:cs typeface="Gill Sans SemiBold"/>
                          <a:sym typeface="Gill Sans SemiBold"/>
                        </a:rPr>
                        <a:t>Toxicological Agents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DF59C"/>
                    </a:solidFill>
                  </a:tcPr>
                </a:tc>
                <a:tc gridSpan="2">
                  <a:txBody>
                    <a:bodyPr/>
                    <a:lstStyle/>
                    <a:p>
                      <a:pPr defTabSz="914400">
                        <a:tabLst>
                          <a:tab pos="914400" algn="l"/>
                        </a:tabLst>
                      </a:pPr>
                      <a:r>
                        <a:rPr sz="2200">
                          <a:latin typeface="Gill Sans SemiBold"/>
                          <a:ea typeface="Gill Sans SemiBold"/>
                          <a:cs typeface="Gill Sans SemiBold"/>
                          <a:sym typeface="Gill Sans SemiBold"/>
                        </a:rPr>
                        <a:t>TBD</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DF59C"/>
                    </a:solidFill>
                  </a:tcPr>
                </a:tc>
                <a:tc hMerge="1">
                  <a:txBody>
                    <a:bodyPr/>
                    <a:lstStyle/>
                    <a:p>
                      <a:endParaRPr lang="en-US"/>
                    </a:p>
                  </a:txBody>
                  <a:tcPr/>
                </a:tc>
                <a:extLst>
                  <a:ext uri="{0D108BD9-81ED-4DB2-BD59-A6C34878D82A}">
                    <a16:rowId xmlns:a16="http://schemas.microsoft.com/office/drawing/2014/main" val="10003"/>
                  </a:ext>
                </a:extLst>
              </a:tr>
              <a:tr h="228600">
                <a:tc>
                  <a:txBody>
                    <a:bodyPr/>
                    <a:lstStyle/>
                    <a:p>
                      <a:pPr defTabSz="914400">
                        <a:tabLst>
                          <a:tab pos="914400" algn="l"/>
                        </a:tabLst>
                      </a:pPr>
                      <a:r>
                        <a:rPr sz="2200">
                          <a:latin typeface="Gill Sans SemiBold"/>
                          <a:ea typeface="Gill Sans SemiBold"/>
                          <a:cs typeface="Gill Sans SemiBold"/>
                          <a:sym typeface="Gill Sans SemiBold"/>
                        </a:rPr>
                        <a:t>XV</a:t>
                      </a:r>
                    </a:p>
                  </a:txBody>
                  <a:tcPr marL="50800" marR="50800" marT="50800" marB="50800" anchor="ctr" horzOverflow="overflow">
                    <a:lnL w="25400">
                      <a:solidFill>
                        <a:srgbClr val="515151"/>
                      </a:solidFill>
                      <a:miter lim="400000"/>
                    </a:lnL>
                    <a:lnR w="25400">
                      <a:solidFill>
                        <a:srgbClr val="515151"/>
                      </a:solidFill>
                      <a:miter lim="400000"/>
                    </a:lnR>
                    <a:lnT w="25400">
                      <a:solidFill>
                        <a:srgbClr val="000000"/>
                      </a:solidFill>
                      <a:miter lim="400000"/>
                    </a:lnT>
                    <a:lnB w="25400">
                      <a:solidFill>
                        <a:srgbClr val="515151"/>
                      </a:solidFill>
                      <a:miter lim="400000"/>
                    </a:lnB>
                    <a:solidFill>
                      <a:srgbClr val="ADF59C"/>
                    </a:solidFill>
                  </a:tcPr>
                </a:tc>
                <a:tc>
                  <a:txBody>
                    <a:bodyPr/>
                    <a:lstStyle/>
                    <a:p>
                      <a:pPr defTabSz="914400">
                        <a:tabLst>
                          <a:tab pos="914400" algn="l"/>
                        </a:tabLst>
                      </a:pPr>
                      <a:r>
                        <a:rPr sz="2200">
                          <a:latin typeface="Gill Sans SemiBold"/>
                          <a:ea typeface="Gill Sans SemiBold"/>
                          <a:cs typeface="Gill Sans SemiBold"/>
                          <a:sym typeface="Gill Sans SemiBold"/>
                        </a:rPr>
                        <a:t>9Y515</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a:txBody>
                    <a:bodyPr/>
                    <a:lstStyle/>
                    <a:p>
                      <a:pPr defTabSz="914400">
                        <a:tabLst>
                          <a:tab pos="914400" algn="l"/>
                        </a:tabLst>
                      </a:pPr>
                      <a:r>
                        <a:rPr sz="2200">
                          <a:latin typeface="Gill Sans SemiBold"/>
                          <a:ea typeface="Gill Sans SemiBold"/>
                          <a:cs typeface="Gill Sans SemiBold"/>
                          <a:sym typeface="Gill Sans SemiBold"/>
                        </a:rPr>
                        <a:t>3Y611 - 9Y604</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DF59C"/>
                    </a:solidFill>
                  </a:tcPr>
                </a:tc>
                <a:tc>
                  <a:txBody>
                    <a:bodyPr/>
                    <a:lstStyle/>
                    <a:p>
                      <a:pPr defTabSz="914400">
                        <a:tabLst>
                          <a:tab pos="914400" algn="l"/>
                        </a:tabLst>
                      </a:pPr>
                      <a:r>
                        <a:rPr sz="2200">
                          <a:latin typeface="Gill Sans SemiBold"/>
                          <a:ea typeface="Gill Sans SemiBold"/>
                          <a:cs typeface="Gill Sans SemiBold"/>
                          <a:sym typeface="Gill Sans SemiBold"/>
                        </a:rPr>
                        <a:t>Spacecraft/Satellites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DF59C"/>
                    </a:solidFill>
                  </a:tcPr>
                </a:tc>
                <a:tc>
                  <a:txBody>
                    <a:bodyPr/>
                    <a:lstStyle/>
                    <a:p>
                      <a:pPr defTabSz="914400">
                        <a:tabLst>
                          <a:tab pos="914400" algn="l"/>
                        </a:tabLst>
                        <a:defRPr sz="2200">
                          <a:latin typeface="Gill Sans SemiBold"/>
                          <a:ea typeface="Gill Sans SemiBold"/>
                          <a:cs typeface="Gill Sans SemiBold"/>
                          <a:sym typeface="Gill Sans SemiBold"/>
                        </a:defRPr>
                      </a:pPr>
                      <a:r>
                        <a:t>Jul 1, 2014</a:t>
                      </a:r>
                    </a:p>
                    <a:p>
                      <a:pPr defTabSz="914400">
                        <a:tabLst>
                          <a:tab pos="914400" algn="l"/>
                        </a:tabLst>
                        <a:defRPr sz="1600">
                          <a:latin typeface="Gill Sans SemiBold"/>
                          <a:ea typeface="Gill Sans SemiBold"/>
                          <a:cs typeface="Gill Sans SemiBold"/>
                          <a:sym typeface="Gill Sans SemiBold"/>
                        </a:defRPr>
                      </a:pPr>
                      <a:r>
                        <a:t>(Radiation-hardened)</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a:txBody>
                    <a:bodyPr/>
                    <a:lstStyle/>
                    <a:p>
                      <a:pPr defTabSz="914400">
                        <a:tabLst>
                          <a:tab pos="914400" algn="l"/>
                        </a:tabLst>
                        <a:defRPr sz="2200">
                          <a:latin typeface="Gill Sans SemiBold"/>
                          <a:ea typeface="Gill Sans SemiBold"/>
                          <a:cs typeface="Gill Sans SemiBold"/>
                          <a:sym typeface="Gill Sans SemiBold"/>
                        </a:defRPr>
                      </a:pPr>
                      <a:r>
                        <a:t>Nov 10, 2014</a:t>
                      </a:r>
                    </a:p>
                    <a:p>
                      <a:pPr defTabSz="914400">
                        <a:tabLst>
                          <a:tab pos="914400" algn="l"/>
                        </a:tabLst>
                        <a:defRPr sz="1600">
                          <a:latin typeface="Gill Sans SemiBold"/>
                          <a:ea typeface="Gill Sans SemiBold"/>
                          <a:cs typeface="Gill Sans SemiBold"/>
                          <a:sym typeface="Gill Sans SemiBold"/>
                        </a:defRPr>
                      </a:pPr>
                      <a:r>
                        <a:t>(All others)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DF59C"/>
                    </a:solidFill>
                  </a:tcPr>
                </a:tc>
                <a:extLst>
                  <a:ext uri="{0D108BD9-81ED-4DB2-BD59-A6C34878D82A}">
                    <a16:rowId xmlns:a16="http://schemas.microsoft.com/office/drawing/2014/main" val="10004"/>
                  </a:ext>
                </a:extLst>
              </a:tr>
              <a:tr h="228600">
                <a:tc>
                  <a:txBody>
                    <a:bodyPr/>
                    <a:lstStyle/>
                    <a:p>
                      <a:pPr defTabSz="914400">
                        <a:tabLst>
                          <a:tab pos="914400" algn="l"/>
                        </a:tabLst>
                      </a:pPr>
                      <a:r>
                        <a:rPr sz="2200">
                          <a:latin typeface="Gill Sans SemiBold"/>
                          <a:ea typeface="Gill Sans SemiBold"/>
                          <a:cs typeface="Gill Sans SemiBold"/>
                          <a:sym typeface="Gill Sans SemiBold"/>
                        </a:rPr>
                        <a:t>XVI</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gridSpan="2">
                  <a:txBody>
                    <a:bodyPr/>
                    <a:lstStyle/>
                    <a:p>
                      <a:pPr defTabSz="914400">
                        <a:tabLst>
                          <a:tab pos="914400" algn="l"/>
                        </a:tabLst>
                      </a:pPr>
                      <a:r>
                        <a:rPr sz="2200">
                          <a:latin typeface="Gill Sans SemiBold"/>
                          <a:ea typeface="Gill Sans SemiBold"/>
                          <a:cs typeface="Gill Sans SemiBold"/>
                          <a:sym typeface="Gill Sans SemiBold"/>
                        </a:rPr>
                        <a:t>0B618 - 0A607</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hMerge="1">
                  <a:txBody>
                    <a:bodyPr/>
                    <a:lstStyle/>
                    <a:p>
                      <a:endParaRPr lang="en-US"/>
                    </a:p>
                  </a:txBody>
                  <a:tcPr/>
                </a:tc>
                <a:tc>
                  <a:txBody>
                    <a:bodyPr/>
                    <a:lstStyle/>
                    <a:p>
                      <a:pPr defTabSz="914400">
                        <a:tabLst>
                          <a:tab pos="914400" algn="l"/>
                        </a:tabLst>
                      </a:pPr>
                      <a:r>
                        <a:rPr sz="2200">
                          <a:latin typeface="Gill Sans SemiBold"/>
                          <a:ea typeface="Gill Sans SemiBold"/>
                          <a:cs typeface="Gill Sans SemiBold"/>
                          <a:sym typeface="Gill Sans SemiBold"/>
                        </a:rPr>
                        <a:t>Nuclear Weapons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gridSpan="2">
                  <a:txBody>
                    <a:bodyPr/>
                    <a:lstStyle/>
                    <a:p>
                      <a:pPr defTabSz="914400">
                        <a:tabLst>
                          <a:tab pos="914400" algn="l"/>
                        </a:tabLst>
                      </a:pPr>
                      <a:r>
                        <a:rPr sz="2200">
                          <a:latin typeface="Gill Sans SemiBold"/>
                          <a:ea typeface="Gill Sans SemiBold"/>
                          <a:cs typeface="Gill Sans SemiBold"/>
                          <a:sym typeface="Gill Sans SemiBold"/>
                        </a:rPr>
                        <a:t>Jul 1, 2014</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B1F9A1"/>
                    </a:solidFill>
                  </a:tcPr>
                </a:tc>
                <a:tc hMerge="1">
                  <a:txBody>
                    <a:bodyPr/>
                    <a:lstStyle/>
                    <a:p>
                      <a:endParaRPr lang="en-US"/>
                    </a:p>
                  </a:txBody>
                  <a:tcPr/>
                </a:tc>
                <a:extLst>
                  <a:ext uri="{0D108BD9-81ED-4DB2-BD59-A6C34878D82A}">
                    <a16:rowId xmlns:a16="http://schemas.microsoft.com/office/drawing/2014/main" val="10005"/>
                  </a:ext>
                </a:extLst>
              </a:tr>
              <a:tr h="228600">
                <a:tc>
                  <a:txBody>
                    <a:bodyPr/>
                    <a:lstStyle/>
                    <a:p>
                      <a:pPr defTabSz="914400">
                        <a:tabLst>
                          <a:tab pos="914400" algn="l"/>
                        </a:tabLst>
                      </a:pPr>
                      <a:r>
                        <a:rPr sz="2200">
                          <a:latin typeface="Gill Sans SemiBold"/>
                          <a:ea typeface="Gill Sans SemiBold"/>
                          <a:cs typeface="Gill Sans SemiBold"/>
                          <a:sym typeface="Gill Sans SemiBold"/>
                        </a:rPr>
                        <a:t>XVII</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gridSpan="2">
                  <a:txBody>
                    <a:bodyPr/>
                    <a:lstStyle/>
                    <a:p>
                      <a:pPr defTabSz="914400">
                        <a:tabLst>
                          <a:tab pos="914400" algn="l"/>
                        </a:tabLst>
                        <a:defRPr sz="2200">
                          <a:latin typeface="Gill Sans SemiBold"/>
                          <a:ea typeface="Gill Sans SemiBold"/>
                          <a:cs typeface="Gill Sans SemiBold"/>
                          <a:sym typeface="Gill Sans SemiBold"/>
                        </a:defRPr>
                      </a:pPr>
                      <a:endParaRP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hMerge="1">
                  <a:txBody>
                    <a:bodyPr/>
                    <a:lstStyle/>
                    <a:p>
                      <a:endParaRPr lang="en-US"/>
                    </a:p>
                  </a:txBody>
                  <a:tcPr/>
                </a:tc>
                <a:tc>
                  <a:txBody>
                    <a:bodyPr/>
                    <a:lstStyle/>
                    <a:p>
                      <a:pPr defTabSz="914400">
                        <a:tabLst>
                          <a:tab pos="914400" algn="l"/>
                        </a:tabLst>
                      </a:pPr>
                      <a:r>
                        <a:rPr sz="2200">
                          <a:latin typeface="Gill Sans SemiBold"/>
                          <a:ea typeface="Gill Sans SemiBold"/>
                          <a:cs typeface="Gill Sans SemiBold"/>
                          <a:sym typeface="Gill Sans SemiBold"/>
                        </a:rPr>
                        <a:t>Classified Articles, Data, Services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gridSpan="2">
                  <a:txBody>
                    <a:bodyPr/>
                    <a:lstStyle/>
                    <a:p>
                      <a:pPr defTabSz="914400">
                        <a:tabLst>
                          <a:tab pos="914400" algn="l"/>
                        </a:tabLst>
                      </a:pPr>
                      <a:r>
                        <a:rPr sz="2200">
                          <a:latin typeface="Gill Sans SemiBold"/>
                          <a:ea typeface="Gill Sans SemiBold"/>
                          <a:cs typeface="Gill Sans SemiBold"/>
                          <a:sym typeface="Gill Sans SemiBold"/>
                        </a:rPr>
                        <a:t>Oct 15, 2013</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DF59C"/>
                    </a:solidFill>
                  </a:tcPr>
                </a:tc>
                <a:tc hMerge="1">
                  <a:txBody>
                    <a:bodyPr/>
                    <a:lstStyle/>
                    <a:p>
                      <a:endParaRPr lang="en-US"/>
                    </a:p>
                  </a:txBody>
                  <a:tcPr/>
                </a:tc>
                <a:extLst>
                  <a:ext uri="{0D108BD9-81ED-4DB2-BD59-A6C34878D82A}">
                    <a16:rowId xmlns:a16="http://schemas.microsoft.com/office/drawing/2014/main" val="10006"/>
                  </a:ext>
                </a:extLst>
              </a:tr>
              <a:tr h="228600">
                <a:tc>
                  <a:txBody>
                    <a:bodyPr/>
                    <a:lstStyle/>
                    <a:p>
                      <a:pPr defTabSz="914400">
                        <a:tabLst>
                          <a:tab pos="914400" algn="l"/>
                        </a:tabLst>
                      </a:pPr>
                      <a:r>
                        <a:rPr sz="2200">
                          <a:latin typeface="Gill Sans SemiBold"/>
                          <a:ea typeface="Gill Sans SemiBold"/>
                          <a:cs typeface="Gill Sans SemiBold"/>
                          <a:sym typeface="Gill Sans SemiBold"/>
                        </a:rPr>
                        <a:t>XVIII</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DF59C"/>
                    </a:solidFill>
                  </a:tcPr>
                </a:tc>
                <a:tc gridSpan="2">
                  <a:txBody>
                    <a:bodyPr/>
                    <a:lstStyle/>
                    <a:p>
                      <a:pPr defTabSz="914400">
                        <a:tabLst>
                          <a:tab pos="914400" algn="l"/>
                        </a:tabLst>
                      </a:pPr>
                      <a:r>
                        <a:rPr sz="2200">
                          <a:latin typeface="Gill Sans SemiBold"/>
                          <a:ea typeface="Gill Sans SemiBold"/>
                          <a:cs typeface="Gill Sans SemiBold"/>
                          <a:sym typeface="Gill Sans SemiBold"/>
                        </a:rPr>
                        <a:t>6Y619</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DF59C"/>
                    </a:solidFill>
                  </a:tcPr>
                </a:tc>
                <a:tc hMerge="1">
                  <a:txBody>
                    <a:bodyPr/>
                    <a:lstStyle/>
                    <a:p>
                      <a:endParaRPr lang="en-US"/>
                    </a:p>
                  </a:txBody>
                  <a:tcPr/>
                </a:tc>
                <a:tc>
                  <a:txBody>
                    <a:bodyPr/>
                    <a:lstStyle/>
                    <a:p>
                      <a:pPr defTabSz="914400">
                        <a:tabLst>
                          <a:tab pos="914400" algn="l"/>
                        </a:tabLst>
                      </a:pPr>
                      <a:r>
                        <a:rPr sz="2200">
                          <a:latin typeface="Gill Sans SemiBold"/>
                          <a:ea typeface="Gill Sans SemiBold"/>
                          <a:cs typeface="Gill Sans SemiBold"/>
                          <a:sym typeface="Gill Sans SemiBold"/>
                        </a:rPr>
                        <a:t>Directed Energy Weapons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DF59C"/>
                    </a:solidFill>
                  </a:tcPr>
                </a:tc>
                <a:tc gridSpan="2">
                  <a:txBody>
                    <a:bodyPr/>
                    <a:lstStyle/>
                    <a:p>
                      <a:pPr defTabSz="914400">
                        <a:tabLst>
                          <a:tab pos="914400" algn="l"/>
                        </a:tabLst>
                      </a:pPr>
                      <a:r>
                        <a:rPr sz="2200">
                          <a:latin typeface="Gill Sans SemiBold"/>
                          <a:ea typeface="Gill Sans SemiBold"/>
                          <a:cs typeface="Gill Sans SemiBold"/>
                          <a:sym typeface="Gill Sans SemiBold"/>
                        </a:rPr>
                        <a:t>Dec 31, 2016</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DF59C"/>
                    </a:solidFill>
                  </a:tcPr>
                </a:tc>
                <a:tc hMerge="1">
                  <a:txBody>
                    <a:bodyPr/>
                    <a:lstStyle/>
                    <a:p>
                      <a:endParaRPr lang="en-US"/>
                    </a:p>
                  </a:txBody>
                  <a:tcPr/>
                </a:tc>
                <a:extLst>
                  <a:ext uri="{0D108BD9-81ED-4DB2-BD59-A6C34878D82A}">
                    <a16:rowId xmlns:a16="http://schemas.microsoft.com/office/drawing/2014/main" val="10007"/>
                  </a:ext>
                </a:extLst>
              </a:tr>
              <a:tr h="228600">
                <a:tc>
                  <a:txBody>
                    <a:bodyPr/>
                    <a:lstStyle/>
                    <a:p>
                      <a:pPr defTabSz="914400">
                        <a:tabLst>
                          <a:tab pos="914400" algn="l"/>
                        </a:tabLst>
                      </a:pPr>
                      <a:r>
                        <a:rPr sz="2200">
                          <a:latin typeface="Gill Sans SemiBold"/>
                          <a:ea typeface="Gill Sans SemiBold"/>
                          <a:cs typeface="Gill Sans SemiBold"/>
                          <a:sym typeface="Gill Sans SemiBold"/>
                        </a:rPr>
                        <a:t>XIX</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gridSpan="2">
                  <a:txBody>
                    <a:bodyPr/>
                    <a:lstStyle/>
                    <a:p>
                      <a:pPr defTabSz="914400">
                        <a:tabLst>
                          <a:tab pos="914400" algn="l"/>
                        </a:tabLst>
                      </a:pPr>
                      <a:r>
                        <a:rPr sz="2200">
                          <a:latin typeface="Gill Sans SemiBold"/>
                          <a:ea typeface="Gill Sans SemiBold"/>
                          <a:cs typeface="Gill Sans SemiBold"/>
                          <a:sym typeface="Gill Sans SemiBold"/>
                        </a:rPr>
                        <a:t>9Y619</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hMerge="1">
                  <a:txBody>
                    <a:bodyPr/>
                    <a:lstStyle/>
                    <a:p>
                      <a:endParaRPr lang="en-US"/>
                    </a:p>
                  </a:txBody>
                  <a:tcPr/>
                </a:tc>
                <a:tc>
                  <a:txBody>
                    <a:bodyPr/>
                    <a:lstStyle/>
                    <a:p>
                      <a:pPr defTabSz="914400">
                        <a:tabLst>
                          <a:tab pos="914400" algn="l"/>
                        </a:tabLst>
                      </a:pPr>
                      <a:r>
                        <a:rPr sz="2200">
                          <a:latin typeface="Gill Sans SemiBold"/>
                          <a:ea typeface="Gill Sans SemiBold"/>
                          <a:cs typeface="Gill Sans SemiBold"/>
                          <a:sym typeface="Gill Sans SemiBold"/>
                        </a:rPr>
                        <a:t>Gas Turbine Engines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gridSpan="2">
                  <a:txBody>
                    <a:bodyPr/>
                    <a:lstStyle/>
                    <a:p>
                      <a:pPr defTabSz="914400">
                        <a:tabLst>
                          <a:tab pos="914400" algn="l"/>
                        </a:tabLst>
                      </a:pPr>
                      <a:r>
                        <a:rPr sz="2200">
                          <a:latin typeface="Gill Sans SemiBold"/>
                          <a:ea typeface="Gill Sans SemiBold"/>
                          <a:cs typeface="Gill Sans SemiBold"/>
                          <a:sym typeface="Gill Sans SemiBold"/>
                        </a:rPr>
                        <a:t>Oct 15, 2013</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hMerge="1">
                  <a:txBody>
                    <a:bodyPr/>
                    <a:lstStyle/>
                    <a:p>
                      <a:endParaRPr lang="en-US"/>
                    </a:p>
                  </a:txBody>
                  <a:tcPr/>
                </a:tc>
                <a:extLst>
                  <a:ext uri="{0D108BD9-81ED-4DB2-BD59-A6C34878D82A}">
                    <a16:rowId xmlns:a16="http://schemas.microsoft.com/office/drawing/2014/main" val="10008"/>
                  </a:ext>
                </a:extLst>
              </a:tr>
              <a:tr h="228600">
                <a:tc>
                  <a:txBody>
                    <a:bodyPr/>
                    <a:lstStyle/>
                    <a:p>
                      <a:pPr defTabSz="914400">
                        <a:tabLst>
                          <a:tab pos="914400" algn="l"/>
                        </a:tabLst>
                      </a:pPr>
                      <a:r>
                        <a:rPr sz="2200">
                          <a:latin typeface="Gill Sans SemiBold"/>
                          <a:ea typeface="Gill Sans SemiBold"/>
                          <a:cs typeface="Gill Sans SemiBold"/>
                          <a:sym typeface="Gill Sans SemiBold"/>
                        </a:rPr>
                        <a:t>XX</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gridSpan="2">
                  <a:txBody>
                    <a:bodyPr/>
                    <a:lstStyle/>
                    <a:p>
                      <a:pPr defTabSz="914400">
                        <a:tabLst>
                          <a:tab pos="914400" algn="l"/>
                        </a:tabLst>
                      </a:pPr>
                      <a:r>
                        <a:rPr sz="2200">
                          <a:latin typeface="Gill Sans SemiBold"/>
                          <a:ea typeface="Gill Sans SemiBold"/>
                          <a:cs typeface="Gill Sans SemiBold"/>
                          <a:sym typeface="Gill Sans SemiBold"/>
                        </a:rPr>
                        <a:t>8Y620</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hMerge="1">
                  <a:txBody>
                    <a:bodyPr/>
                    <a:lstStyle/>
                    <a:p>
                      <a:endParaRPr lang="en-US"/>
                    </a:p>
                  </a:txBody>
                  <a:tcPr/>
                </a:tc>
                <a:tc>
                  <a:txBody>
                    <a:bodyPr/>
                    <a:lstStyle/>
                    <a:p>
                      <a:pPr defTabSz="914400">
                        <a:tabLst>
                          <a:tab pos="914400" algn="l"/>
                        </a:tabLst>
                      </a:pPr>
                      <a:r>
                        <a:rPr sz="2200">
                          <a:latin typeface="Gill Sans SemiBold"/>
                          <a:ea typeface="Gill Sans SemiBold"/>
                          <a:cs typeface="Gill Sans SemiBold"/>
                          <a:sym typeface="Gill Sans SemiBold"/>
                        </a:rPr>
                        <a:t>Submersible Vessels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gridSpan="2">
                  <a:txBody>
                    <a:bodyPr/>
                    <a:lstStyle/>
                    <a:p>
                      <a:pPr defTabSz="914400">
                        <a:tabLst>
                          <a:tab pos="914400" algn="l"/>
                        </a:tabLst>
                      </a:pPr>
                      <a:r>
                        <a:rPr sz="2200">
                          <a:latin typeface="Gill Sans SemiBold"/>
                          <a:ea typeface="Gill Sans SemiBold"/>
                          <a:cs typeface="Gill Sans SemiBold"/>
                          <a:sym typeface="Gill Sans SemiBold"/>
                        </a:rPr>
                        <a:t>Jan 6, 2014</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hMerge="1">
                  <a:txBody>
                    <a:bodyPr/>
                    <a:lstStyle/>
                    <a:p>
                      <a:endParaRPr lang="en-US"/>
                    </a:p>
                  </a:txBody>
                  <a:tcPr/>
                </a:tc>
                <a:extLst>
                  <a:ext uri="{0D108BD9-81ED-4DB2-BD59-A6C34878D82A}">
                    <a16:rowId xmlns:a16="http://schemas.microsoft.com/office/drawing/2014/main" val="10009"/>
                  </a:ext>
                </a:extLst>
              </a:tr>
              <a:tr h="228600">
                <a:tc>
                  <a:txBody>
                    <a:bodyPr/>
                    <a:lstStyle/>
                    <a:p>
                      <a:pPr defTabSz="914400">
                        <a:tabLst>
                          <a:tab pos="914400" algn="l"/>
                        </a:tabLst>
                      </a:pPr>
                      <a:r>
                        <a:rPr sz="2200">
                          <a:latin typeface="Gill Sans SemiBold"/>
                          <a:ea typeface="Gill Sans SemiBold"/>
                          <a:cs typeface="Gill Sans SemiBold"/>
                          <a:sym typeface="Gill Sans SemiBold"/>
                        </a:rPr>
                        <a:t>XXI</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gridSpan="2">
                  <a:txBody>
                    <a:bodyPr/>
                    <a:lstStyle/>
                    <a:p>
                      <a:pPr defTabSz="914400">
                        <a:tabLst>
                          <a:tab pos="914400" algn="l"/>
                        </a:tabLst>
                        <a:defRPr sz="2200">
                          <a:latin typeface="Gill Sans SemiBold"/>
                          <a:ea typeface="Gill Sans SemiBold"/>
                          <a:cs typeface="Gill Sans SemiBold"/>
                          <a:sym typeface="Gill Sans SemiBold"/>
                        </a:defRPr>
                      </a:pPr>
                      <a:endParaRP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hMerge="1">
                  <a:txBody>
                    <a:bodyPr/>
                    <a:lstStyle/>
                    <a:p>
                      <a:endParaRPr lang="en-US"/>
                    </a:p>
                  </a:txBody>
                  <a:tcPr/>
                </a:tc>
                <a:tc>
                  <a:txBody>
                    <a:bodyPr/>
                    <a:lstStyle/>
                    <a:p>
                      <a:pPr defTabSz="914400">
                        <a:tabLst>
                          <a:tab pos="914400" algn="l"/>
                        </a:tabLst>
                      </a:pPr>
                      <a:r>
                        <a:rPr sz="2200">
                          <a:latin typeface="Gill Sans SemiBold"/>
                          <a:ea typeface="Gill Sans SemiBold"/>
                          <a:cs typeface="Gill Sans SemiBold"/>
                          <a:sym typeface="Gill Sans SemiBold"/>
                        </a:rPr>
                        <a:t>Items Not Otherwise Enumerated</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gridSpan="2">
                  <a:txBody>
                    <a:bodyPr/>
                    <a:lstStyle/>
                    <a:p>
                      <a:pPr defTabSz="914400">
                        <a:tabLst>
                          <a:tab pos="914400" algn="l"/>
                        </a:tabLst>
                      </a:pPr>
                      <a:r>
                        <a:rPr sz="2200">
                          <a:latin typeface="Gill Sans SemiBold"/>
                          <a:ea typeface="Gill Sans SemiBold"/>
                          <a:cs typeface="Gill Sans SemiBold"/>
                          <a:sym typeface="Gill Sans SemiBold"/>
                        </a:rPr>
                        <a:t>Oct 15, 2013</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hMerge="1">
                  <a:txBody>
                    <a:bodyPr/>
                    <a:lstStyle/>
                    <a:p>
                      <a:endParaRPr lang="en-US"/>
                    </a:p>
                  </a:txBody>
                  <a:tcPr/>
                </a:tc>
                <a:extLst>
                  <a:ext uri="{0D108BD9-81ED-4DB2-BD59-A6C34878D82A}">
                    <a16:rowId xmlns:a16="http://schemas.microsoft.com/office/drawing/2014/main" val="10010"/>
                  </a:ext>
                </a:extLst>
              </a:tr>
              <a:tr h="812800">
                <a:tc>
                  <a:txBody>
                    <a:bodyPr/>
                    <a:lstStyle/>
                    <a:p>
                      <a:pPr defTabSz="914400">
                        <a:tabLst>
                          <a:tab pos="914400" algn="l"/>
                        </a:tabLst>
                        <a:defRPr sz="2200">
                          <a:latin typeface="Gill Sans SemiBold"/>
                          <a:ea typeface="Gill Sans SemiBold"/>
                          <a:cs typeface="Gill Sans SemiBold"/>
                          <a:sym typeface="Gill Sans SemiBold"/>
                        </a:defRPr>
                      </a:pPr>
                      <a:r>
                        <a:t>ITAR </a:t>
                      </a:r>
                      <a:r>
                        <a:rPr sz="1900"/>
                        <a:t>§120.41</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gridSpan="2">
                  <a:txBody>
                    <a:bodyPr/>
                    <a:lstStyle/>
                    <a:p>
                      <a:pPr defTabSz="914400">
                        <a:tabLst>
                          <a:tab pos="914400" algn="l"/>
                        </a:tabLst>
                      </a:pPr>
                      <a:r>
                        <a:rPr sz="2200">
                          <a:latin typeface="Gill Sans SemiBold"/>
                          <a:ea typeface="Gill Sans SemiBold"/>
                          <a:cs typeface="Gill Sans SemiBold"/>
                          <a:sym typeface="Gill Sans SemiBold"/>
                        </a:rPr>
                        <a:t>EAR Part 772.1</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hMerge="1">
                  <a:txBody>
                    <a:bodyPr/>
                    <a:lstStyle/>
                    <a:p>
                      <a:endParaRPr lang="en-US"/>
                    </a:p>
                  </a:txBody>
                  <a:tcPr/>
                </a:tc>
                <a:tc>
                  <a:txBody>
                    <a:bodyPr/>
                    <a:lstStyle/>
                    <a:p>
                      <a:pPr defTabSz="914400">
                        <a:tabLst>
                          <a:tab pos="914400" algn="l"/>
                        </a:tabLst>
                      </a:pPr>
                      <a:r>
                        <a:rPr sz="2200">
                          <a:latin typeface="Gill Sans SemiBold"/>
                          <a:ea typeface="Gill Sans SemiBold"/>
                          <a:cs typeface="Gill Sans SemiBold"/>
                          <a:sym typeface="Gill Sans SemiBold"/>
                        </a:rPr>
                        <a:t>“Specially Designed” Definition</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gridSpan="2">
                  <a:txBody>
                    <a:bodyPr/>
                    <a:lstStyle/>
                    <a:p>
                      <a:pPr defTabSz="914400">
                        <a:tabLst>
                          <a:tab pos="914400" algn="l"/>
                        </a:tabLst>
                      </a:pPr>
                      <a:r>
                        <a:rPr sz="2200">
                          <a:latin typeface="Gill Sans SemiBold"/>
                          <a:ea typeface="Gill Sans SemiBold"/>
                          <a:cs typeface="Gill Sans SemiBold"/>
                          <a:sym typeface="Gill Sans SemiBold"/>
                        </a:rPr>
                        <a:t>Oct 15, 2013</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AFFB9D"/>
                    </a:solidFill>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572" name="Published as a Draft Rule"/>
          <p:cNvSpPr/>
          <p:nvPr/>
        </p:nvSpPr>
        <p:spPr>
          <a:xfrm>
            <a:off x="8508301" y="8724503"/>
            <a:ext cx="3535245" cy="593884"/>
          </a:xfrm>
          <a:prstGeom prst="roundRect">
            <a:avLst>
              <a:gd name="adj" fmla="val 19570"/>
            </a:avLst>
          </a:prstGeom>
          <a:solidFill>
            <a:srgbClr val="05EBE9"/>
          </a:solidFill>
          <a:ln w="25400">
            <a:solidFill>
              <a:srgbClr val="000000"/>
            </a:solidFill>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457200">
              <a:defRPr sz="1800" b="1">
                <a:effectLst>
                  <a:outerShdw blurRad="25400" dist="23998" dir="2700000" rotWithShape="0">
                    <a:srgbClr val="000000">
                      <a:alpha val="31034"/>
                    </a:srgbClr>
                  </a:outerShdw>
                </a:effectLst>
                <a:latin typeface="Helvetica"/>
                <a:ea typeface="Helvetica"/>
                <a:cs typeface="Helvetica"/>
                <a:sym typeface="Helvetica"/>
              </a:defRPr>
            </a:pPr>
            <a:r>
              <a:t>Published as a </a:t>
            </a:r>
            <a:r>
              <a:rPr i="1" u="sng"/>
              <a:t>Draft</a:t>
            </a:r>
            <a:r>
              <a:t> Rule</a:t>
            </a:r>
          </a:p>
        </p:txBody>
      </p:sp>
      <p:sp>
        <p:nvSpPr>
          <p:cNvPr id="1573" name="Not yet rewritten for ECR"/>
          <p:cNvSpPr/>
          <p:nvPr/>
        </p:nvSpPr>
        <p:spPr>
          <a:xfrm>
            <a:off x="4734778" y="8715414"/>
            <a:ext cx="3535244" cy="612062"/>
          </a:xfrm>
          <a:prstGeom prst="roundRect">
            <a:avLst>
              <a:gd name="adj" fmla="val 28571"/>
            </a:avLst>
          </a:prstGeom>
          <a:solidFill>
            <a:srgbClr val="DCDEE0"/>
          </a:solidFill>
          <a:ln w="25400">
            <a:solidFill>
              <a:srgbClr val="000000"/>
            </a:solidFill>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457200">
              <a:defRPr sz="1800" b="1" i="1" u="sng">
                <a:effectLst>
                  <a:outerShdw blurRad="25400" dist="23998" dir="2700000" rotWithShape="0">
                    <a:srgbClr val="000000">
                      <a:alpha val="31034"/>
                    </a:srgbClr>
                  </a:outerShdw>
                </a:effectLst>
                <a:latin typeface="Helvetica"/>
                <a:ea typeface="Helvetica"/>
                <a:cs typeface="Helvetica"/>
                <a:sym typeface="Helvetica"/>
              </a:defRPr>
            </a:lvl1pPr>
          </a:lstStyle>
          <a:p>
            <a:pPr>
              <a:defRPr i="0" u="none"/>
            </a:pPr>
            <a:r>
              <a:rPr i="1" u="sng"/>
              <a:t>Not yet rewritten for ECR</a:t>
            </a:r>
          </a:p>
        </p:txBody>
      </p:sp>
      <p:sp>
        <p:nvSpPr>
          <p:cNvPr id="1574" name="Effective in current ITAR/EAR"/>
          <p:cNvSpPr/>
          <p:nvPr/>
        </p:nvSpPr>
        <p:spPr>
          <a:xfrm>
            <a:off x="961255" y="8715414"/>
            <a:ext cx="3535244" cy="612062"/>
          </a:xfrm>
          <a:prstGeom prst="roundRect">
            <a:avLst>
              <a:gd name="adj" fmla="val 18989"/>
            </a:avLst>
          </a:prstGeom>
          <a:solidFill>
            <a:srgbClr val="B1F9A1"/>
          </a:solidFill>
          <a:ln w="25400">
            <a:solidFill>
              <a:srgbClr val="000000"/>
            </a:solidFill>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457200">
              <a:defRPr sz="1800" b="1">
                <a:effectLst>
                  <a:outerShdw blurRad="25400" dist="23998" dir="2700000" rotWithShape="0">
                    <a:srgbClr val="000000">
                      <a:alpha val="31034"/>
                    </a:srgbClr>
                  </a:outerShdw>
                </a:effectLst>
                <a:latin typeface="Helvetica"/>
                <a:ea typeface="Helvetica"/>
                <a:cs typeface="Helvetica"/>
                <a:sym typeface="Helvetica"/>
              </a:defRPr>
            </a:lvl1pPr>
          </a:lstStyle>
          <a:p>
            <a:r>
              <a:t>Effective in current ITAR/EAR</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 name="D-Trade 2 &amp; DSP-5"/>
          <p:cNvSpPr txBox="1"/>
          <p:nvPr/>
        </p:nvSpPr>
        <p:spPr>
          <a:xfrm>
            <a:off x="9387416" y="1635125"/>
            <a:ext cx="3556001"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D-Trade 2 &amp; DSP-5</a:t>
            </a:r>
          </a:p>
        </p:txBody>
      </p:sp>
      <p:graphicFrame>
        <p:nvGraphicFramePr>
          <p:cNvPr id="1577" name="Table"/>
          <p:cNvGraphicFramePr/>
          <p:nvPr/>
        </p:nvGraphicFramePr>
        <p:xfrm>
          <a:off x="561577" y="7560733"/>
          <a:ext cx="11899904" cy="1748527"/>
        </p:xfrm>
        <a:graphic>
          <a:graphicData uri="http://schemas.openxmlformats.org/drawingml/2006/table">
            <a:tbl>
              <a:tblPr bandRow="1">
                <a:tableStyleId>{4C3C2611-4C71-4FC5-86AE-919BDF0F9419}</a:tableStyleId>
              </a:tblPr>
              <a:tblGrid>
                <a:gridCol w="1671887">
                  <a:extLst>
                    <a:ext uri="{9D8B030D-6E8A-4147-A177-3AD203B41FA5}">
                      <a16:colId xmlns:a16="http://schemas.microsoft.com/office/drawing/2014/main" val="20000"/>
                    </a:ext>
                  </a:extLst>
                </a:gridCol>
                <a:gridCol w="786770">
                  <a:extLst>
                    <a:ext uri="{9D8B030D-6E8A-4147-A177-3AD203B41FA5}">
                      <a16:colId xmlns:a16="http://schemas.microsoft.com/office/drawing/2014/main" val="20001"/>
                    </a:ext>
                  </a:extLst>
                </a:gridCol>
                <a:gridCol w="786770">
                  <a:extLst>
                    <a:ext uri="{9D8B030D-6E8A-4147-A177-3AD203B41FA5}">
                      <a16:colId xmlns:a16="http://schemas.microsoft.com/office/drawing/2014/main" val="20002"/>
                    </a:ext>
                  </a:extLst>
                </a:gridCol>
                <a:gridCol w="786770">
                  <a:extLst>
                    <a:ext uri="{9D8B030D-6E8A-4147-A177-3AD203B41FA5}">
                      <a16:colId xmlns:a16="http://schemas.microsoft.com/office/drawing/2014/main" val="20003"/>
                    </a:ext>
                  </a:extLst>
                </a:gridCol>
                <a:gridCol w="786770">
                  <a:extLst>
                    <a:ext uri="{9D8B030D-6E8A-4147-A177-3AD203B41FA5}">
                      <a16:colId xmlns:a16="http://schemas.microsoft.com/office/drawing/2014/main" val="20004"/>
                    </a:ext>
                  </a:extLst>
                </a:gridCol>
                <a:gridCol w="786770">
                  <a:extLst>
                    <a:ext uri="{9D8B030D-6E8A-4147-A177-3AD203B41FA5}">
                      <a16:colId xmlns:a16="http://schemas.microsoft.com/office/drawing/2014/main" val="20005"/>
                    </a:ext>
                  </a:extLst>
                </a:gridCol>
                <a:gridCol w="786770">
                  <a:extLst>
                    <a:ext uri="{9D8B030D-6E8A-4147-A177-3AD203B41FA5}">
                      <a16:colId xmlns:a16="http://schemas.microsoft.com/office/drawing/2014/main" val="20006"/>
                    </a:ext>
                  </a:extLst>
                </a:gridCol>
                <a:gridCol w="786770">
                  <a:extLst>
                    <a:ext uri="{9D8B030D-6E8A-4147-A177-3AD203B41FA5}">
                      <a16:colId xmlns:a16="http://schemas.microsoft.com/office/drawing/2014/main" val="20007"/>
                    </a:ext>
                  </a:extLst>
                </a:gridCol>
                <a:gridCol w="786770">
                  <a:extLst>
                    <a:ext uri="{9D8B030D-6E8A-4147-A177-3AD203B41FA5}">
                      <a16:colId xmlns:a16="http://schemas.microsoft.com/office/drawing/2014/main" val="20008"/>
                    </a:ext>
                  </a:extLst>
                </a:gridCol>
                <a:gridCol w="786770">
                  <a:extLst>
                    <a:ext uri="{9D8B030D-6E8A-4147-A177-3AD203B41FA5}">
                      <a16:colId xmlns:a16="http://schemas.microsoft.com/office/drawing/2014/main" val="20009"/>
                    </a:ext>
                  </a:extLst>
                </a:gridCol>
                <a:gridCol w="786770">
                  <a:extLst>
                    <a:ext uri="{9D8B030D-6E8A-4147-A177-3AD203B41FA5}">
                      <a16:colId xmlns:a16="http://schemas.microsoft.com/office/drawing/2014/main" val="20010"/>
                    </a:ext>
                  </a:extLst>
                </a:gridCol>
                <a:gridCol w="786770">
                  <a:extLst>
                    <a:ext uri="{9D8B030D-6E8A-4147-A177-3AD203B41FA5}">
                      <a16:colId xmlns:a16="http://schemas.microsoft.com/office/drawing/2014/main" val="20011"/>
                    </a:ext>
                  </a:extLst>
                </a:gridCol>
                <a:gridCol w="786770">
                  <a:extLst>
                    <a:ext uri="{9D8B030D-6E8A-4147-A177-3AD203B41FA5}">
                      <a16:colId xmlns:a16="http://schemas.microsoft.com/office/drawing/2014/main" val="20012"/>
                    </a:ext>
                  </a:extLst>
                </a:gridCol>
                <a:gridCol w="786770">
                  <a:extLst>
                    <a:ext uri="{9D8B030D-6E8A-4147-A177-3AD203B41FA5}">
                      <a16:colId xmlns:a16="http://schemas.microsoft.com/office/drawing/2014/main" val="20013"/>
                    </a:ext>
                  </a:extLst>
                </a:gridCol>
              </a:tblGrid>
              <a:tr h="691251">
                <a:tc>
                  <a:txBody>
                    <a:bodyPr/>
                    <a:lstStyle/>
                    <a:p>
                      <a:pPr algn="l" defTabSz="457200">
                        <a:defRPr>
                          <a:latin typeface="Helvetica"/>
                          <a:ea typeface="Helvetica"/>
                          <a:cs typeface="Helvetica"/>
                          <a:sym typeface="Helvetica"/>
                        </a:defRPr>
                      </a:pPr>
                      <a:r>
                        <a:rPr b="1">
                          <a:latin typeface="Verdana"/>
                          <a:ea typeface="Verdana"/>
                          <a:cs typeface="Verdana"/>
                          <a:sym typeface="Verdana"/>
                        </a:rPr>
                        <a:t>Month and Year</a:t>
                      </a:r>
                    </a:p>
                  </a:txBody>
                  <a:tcPr marL="12700" marR="12700" marT="12700" marB="12700" horzOverflow="overflow">
                    <a:lnL w="25400">
                      <a:solidFill>
                        <a:srgbClr val="53585F"/>
                      </a:solidFill>
                      <a:miter lim="400000"/>
                    </a:lnL>
                    <a:lnR w="3175">
                      <a:solidFill>
                        <a:srgbClr val="0634D7"/>
                      </a:solidFill>
                      <a:miter lim="400000"/>
                    </a:lnR>
                    <a:lnT w="25400">
                      <a:solidFill>
                        <a:srgbClr val="53585F"/>
                      </a:solidFill>
                      <a:miter lim="400000"/>
                    </a:lnT>
                    <a:lnB w="3175">
                      <a:solidFill>
                        <a:srgbClr val="0634D7"/>
                      </a:solidFill>
                      <a:miter lim="400000"/>
                    </a:lnB>
                    <a:solidFill>
                      <a:srgbClr val="FFE19B"/>
                    </a:solidFill>
                  </a:tcPr>
                </a:tc>
                <a:tc>
                  <a:txBody>
                    <a:bodyPr/>
                    <a:lstStyle/>
                    <a:p>
                      <a:pPr defTabSz="457200"/>
                      <a:r>
                        <a:rPr b="1">
                          <a:latin typeface="Verdana"/>
                          <a:ea typeface="Verdana"/>
                          <a:cs typeface="Verdana"/>
                          <a:sym typeface="Verdana"/>
                        </a:rPr>
                        <a:t>Mar
2008</a:t>
                      </a:r>
                    </a:p>
                  </a:txBody>
                  <a:tcPr marL="12700" marR="12700" marT="12700" marB="12700" horzOverflow="overflow">
                    <a:lnL w="3175">
                      <a:solidFill>
                        <a:srgbClr val="0634D7"/>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Apr
2008</a:t>
                      </a:r>
                    </a:p>
                  </a:txBody>
                  <a:tcPr marL="12700" marR="12700" marT="12700" marB="12700" horzOverflow="overflow">
                    <a:lnL w="3175">
                      <a:solidFill>
                        <a:srgbClr val="0634D7"/>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May
2008</a:t>
                      </a:r>
                    </a:p>
                  </a:txBody>
                  <a:tcPr marL="12700" marR="12700" marT="12700" marB="12700" horzOverflow="overflow">
                    <a:lnL w="3175">
                      <a:solidFill>
                        <a:srgbClr val="0634D7"/>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Jun
2008</a:t>
                      </a:r>
                    </a:p>
                  </a:txBody>
                  <a:tcPr marL="12700" marR="12700" marT="12700" marB="12700" horzOverflow="overflow">
                    <a:lnL w="3175">
                      <a:solidFill>
                        <a:srgbClr val="0634D7"/>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Jul
2008</a:t>
                      </a:r>
                    </a:p>
                  </a:txBody>
                  <a:tcPr marL="12700" marR="12700" marT="12700" marB="12700" horzOverflow="overflow">
                    <a:lnL w="3175">
                      <a:solidFill>
                        <a:srgbClr val="0634D7"/>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Aug
2008</a:t>
                      </a:r>
                    </a:p>
                  </a:txBody>
                  <a:tcPr marL="12700" marR="12700" marT="12700" marB="12700" horzOverflow="overflow">
                    <a:lnL w="3175">
                      <a:solidFill>
                        <a:srgbClr val="0634D7"/>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Sep
2008</a:t>
                      </a:r>
                    </a:p>
                  </a:txBody>
                  <a:tcPr marL="12700" marR="12700" marT="12700" marB="12700" horzOverflow="overflow">
                    <a:lnL w="3175">
                      <a:solidFill>
                        <a:srgbClr val="0634D7"/>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Oct
2008</a:t>
                      </a:r>
                    </a:p>
                  </a:txBody>
                  <a:tcPr marL="12700" marR="12700" marT="12700" marB="12700" horzOverflow="overflow">
                    <a:lnL w="3175">
                      <a:solidFill>
                        <a:srgbClr val="0634D7"/>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Nov
2008</a:t>
                      </a:r>
                    </a:p>
                  </a:txBody>
                  <a:tcPr marL="12700" marR="12700" marT="12700" marB="12700" horzOverflow="overflow">
                    <a:lnL w="3175">
                      <a:solidFill>
                        <a:srgbClr val="0634D7"/>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Dec
2008</a:t>
                      </a:r>
                    </a:p>
                  </a:txBody>
                  <a:tcPr marL="12700" marR="12700" marT="12700" marB="12700" horzOverflow="overflow">
                    <a:lnL w="3175">
                      <a:solidFill>
                        <a:srgbClr val="0634D7"/>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Jan
2009</a:t>
                      </a:r>
                    </a:p>
                  </a:txBody>
                  <a:tcPr marL="12700" marR="12700" marT="12700" marB="12700" horzOverflow="overflow">
                    <a:lnL w="3175">
                      <a:solidFill>
                        <a:srgbClr val="0634D7"/>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Feb
2009</a:t>
                      </a:r>
                    </a:p>
                  </a:txBody>
                  <a:tcPr marL="12700" marR="12700" marT="12700" marB="12700" horzOverflow="overflow">
                    <a:lnL w="3175">
                      <a:solidFill>
                        <a:srgbClr val="0634D7"/>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Mar
2009</a:t>
                      </a:r>
                    </a:p>
                  </a:txBody>
                  <a:tcPr marL="12700" marR="12700" marT="12700" marB="12700" horzOverflow="overflow">
                    <a:lnL w="3175">
                      <a:solidFill>
                        <a:srgbClr val="0634D7"/>
                      </a:solidFill>
                      <a:miter lim="400000"/>
                    </a:lnL>
                    <a:lnR w="25400">
                      <a:solidFill>
                        <a:srgbClr val="53585F"/>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extLst>
                  <a:ext uri="{0D108BD9-81ED-4DB2-BD59-A6C34878D82A}">
                    <a16:rowId xmlns:a16="http://schemas.microsoft.com/office/drawing/2014/main" val="10000"/>
                  </a:ext>
                </a:extLst>
              </a:tr>
              <a:tr h="1057275">
                <a:tc>
                  <a:txBody>
                    <a:bodyPr/>
                    <a:lstStyle/>
                    <a:p>
                      <a:pPr algn="l" defTabSz="457200">
                        <a:defRPr>
                          <a:latin typeface="Helvetica"/>
                          <a:ea typeface="Helvetica"/>
                          <a:cs typeface="Helvetica"/>
                          <a:sym typeface="Helvetica"/>
                        </a:defRPr>
                      </a:pPr>
                      <a:r>
                        <a:rPr b="1">
                          <a:latin typeface="Verdana"/>
                          <a:ea typeface="Verdana"/>
                          <a:cs typeface="Verdana"/>
                          <a:sym typeface="Verdana"/>
                        </a:rPr>
                        <a:t>Average Processing Time </a:t>
                      </a:r>
                    </a:p>
                    <a:p>
                      <a:pPr algn="l" defTabSz="457200">
                        <a:defRPr>
                          <a:latin typeface="Helvetica"/>
                          <a:ea typeface="Helvetica"/>
                          <a:cs typeface="Helvetica"/>
                          <a:sym typeface="Helvetica"/>
                        </a:defRPr>
                      </a:pPr>
                      <a:r>
                        <a:rPr sz="1200" b="1">
                          <a:latin typeface="Verdana"/>
                          <a:ea typeface="Verdana"/>
                          <a:cs typeface="Verdana"/>
                          <a:sym typeface="Verdana"/>
                        </a:rPr>
                        <a:t>(Calendar Days)</a:t>
                      </a:r>
                    </a:p>
                  </a:txBody>
                  <a:tcPr marL="12700" marR="12700" marT="12700" marB="12700" horzOverflow="overflow">
                    <a:lnL w="25400">
                      <a:solidFill>
                        <a:srgbClr val="53585F"/>
                      </a:solidFill>
                      <a:miter lim="400000"/>
                    </a:lnL>
                    <a:lnR w="3175">
                      <a:solidFill>
                        <a:srgbClr val="0634D7"/>
                      </a:solidFill>
                      <a:miter lim="400000"/>
                    </a:lnR>
                    <a:lnT w="3175">
                      <a:solidFill>
                        <a:srgbClr val="0634D7"/>
                      </a:solidFill>
                      <a:miter lim="400000"/>
                    </a:lnT>
                    <a:lnB w="25400">
                      <a:solidFill>
                        <a:srgbClr val="53585F"/>
                      </a:solidFill>
                      <a:miter lim="400000"/>
                    </a:lnB>
                    <a:solidFill>
                      <a:srgbClr val="FFE19B"/>
                    </a:solidFill>
                  </a:tcPr>
                </a:tc>
                <a:tc>
                  <a:txBody>
                    <a:bodyPr/>
                    <a:lstStyle/>
                    <a:p>
                      <a:pPr defTabSz="457200"/>
                      <a:r>
                        <a:rPr b="1">
                          <a:latin typeface="Verdana"/>
                          <a:ea typeface="Verdana"/>
                          <a:cs typeface="Verdana"/>
                          <a:sym typeface="Verdana"/>
                        </a:rPr>
                        <a:t>15</a:t>
                      </a:r>
                    </a:p>
                  </a:txBody>
                  <a:tcPr marL="12700" marR="12700" marT="12700" marB="12700" anchor="ctr" horzOverflow="overflow">
                    <a:lnL w="3175">
                      <a:solidFill>
                        <a:srgbClr val="0634D7"/>
                      </a:solidFill>
                      <a:miter lim="400000"/>
                    </a:lnL>
                    <a:lnR w="3175">
                      <a:solidFill>
                        <a:srgbClr val="0634D7"/>
                      </a:solidFill>
                      <a:miter lim="400000"/>
                    </a:lnR>
                    <a:lnT w="3175">
                      <a:solidFill>
                        <a:srgbClr val="0634D7"/>
                      </a:solidFill>
                      <a:miter lim="400000"/>
                    </a:lnT>
                    <a:lnB w="25400">
                      <a:solidFill>
                        <a:srgbClr val="53585F"/>
                      </a:solidFill>
                      <a:miter lim="400000"/>
                    </a:lnB>
                    <a:solidFill>
                      <a:srgbClr val="F7F7F7"/>
                    </a:solidFill>
                  </a:tcPr>
                </a:tc>
                <a:tc>
                  <a:txBody>
                    <a:bodyPr/>
                    <a:lstStyle/>
                    <a:p>
                      <a:pPr defTabSz="457200"/>
                      <a:r>
                        <a:rPr b="1">
                          <a:latin typeface="Verdana"/>
                          <a:ea typeface="Verdana"/>
                          <a:cs typeface="Verdana"/>
                          <a:sym typeface="Verdana"/>
                        </a:rPr>
                        <a:t>15</a:t>
                      </a:r>
                    </a:p>
                  </a:txBody>
                  <a:tcPr marL="12700" marR="12700" marT="12700" marB="12700" anchor="ctr" horzOverflow="overflow">
                    <a:lnL w="3175">
                      <a:solidFill>
                        <a:srgbClr val="0634D7"/>
                      </a:solidFill>
                      <a:miter lim="400000"/>
                    </a:lnL>
                    <a:lnR w="3175">
                      <a:solidFill>
                        <a:srgbClr val="0634D7"/>
                      </a:solidFill>
                      <a:miter lim="400000"/>
                    </a:lnR>
                    <a:lnT w="3175">
                      <a:solidFill>
                        <a:srgbClr val="0634D7"/>
                      </a:solidFill>
                      <a:miter lim="400000"/>
                    </a:lnT>
                    <a:lnB w="25400">
                      <a:solidFill>
                        <a:srgbClr val="53585F"/>
                      </a:solidFill>
                      <a:miter lim="400000"/>
                    </a:lnB>
                    <a:solidFill>
                      <a:srgbClr val="F7F7F7"/>
                    </a:solidFill>
                  </a:tcPr>
                </a:tc>
                <a:tc>
                  <a:txBody>
                    <a:bodyPr/>
                    <a:lstStyle/>
                    <a:p>
                      <a:pPr defTabSz="457200"/>
                      <a:r>
                        <a:rPr b="1">
                          <a:latin typeface="Verdana"/>
                          <a:ea typeface="Verdana"/>
                          <a:cs typeface="Verdana"/>
                          <a:sym typeface="Verdana"/>
                        </a:rPr>
                        <a:t>15</a:t>
                      </a:r>
                    </a:p>
                  </a:txBody>
                  <a:tcPr marL="12700" marR="12700" marT="12700" marB="12700" anchor="ctr" horzOverflow="overflow">
                    <a:lnL w="3175">
                      <a:solidFill>
                        <a:srgbClr val="0634D7"/>
                      </a:solidFill>
                      <a:miter lim="400000"/>
                    </a:lnL>
                    <a:lnR w="3175">
                      <a:solidFill>
                        <a:srgbClr val="0634D7"/>
                      </a:solidFill>
                      <a:miter lim="400000"/>
                    </a:lnR>
                    <a:lnT w="3175">
                      <a:solidFill>
                        <a:srgbClr val="0634D7"/>
                      </a:solidFill>
                      <a:miter lim="400000"/>
                    </a:lnT>
                    <a:lnB w="25400">
                      <a:solidFill>
                        <a:srgbClr val="53585F"/>
                      </a:solidFill>
                      <a:miter lim="400000"/>
                    </a:lnB>
                    <a:solidFill>
                      <a:srgbClr val="F7F7F7"/>
                    </a:solidFill>
                  </a:tcPr>
                </a:tc>
                <a:tc>
                  <a:txBody>
                    <a:bodyPr/>
                    <a:lstStyle/>
                    <a:p>
                      <a:pPr defTabSz="457200"/>
                      <a:r>
                        <a:rPr b="1">
                          <a:latin typeface="Verdana"/>
                          <a:ea typeface="Verdana"/>
                          <a:cs typeface="Verdana"/>
                          <a:sym typeface="Verdana"/>
                        </a:rPr>
                        <a:t>15</a:t>
                      </a:r>
                    </a:p>
                  </a:txBody>
                  <a:tcPr marL="12700" marR="12700" marT="12700" marB="12700" anchor="ctr" horzOverflow="overflow">
                    <a:lnL w="3175">
                      <a:solidFill>
                        <a:srgbClr val="0634D7"/>
                      </a:solidFill>
                      <a:miter lim="400000"/>
                    </a:lnL>
                    <a:lnR w="3175">
                      <a:solidFill>
                        <a:srgbClr val="0634D7"/>
                      </a:solidFill>
                      <a:miter lim="400000"/>
                    </a:lnR>
                    <a:lnT w="3175">
                      <a:solidFill>
                        <a:srgbClr val="0634D7"/>
                      </a:solidFill>
                      <a:miter lim="400000"/>
                    </a:lnT>
                    <a:lnB w="25400">
                      <a:solidFill>
                        <a:srgbClr val="53585F"/>
                      </a:solidFill>
                      <a:miter lim="400000"/>
                    </a:lnB>
                    <a:solidFill>
                      <a:srgbClr val="F7F7F7"/>
                    </a:solidFill>
                  </a:tcPr>
                </a:tc>
                <a:tc>
                  <a:txBody>
                    <a:bodyPr/>
                    <a:lstStyle/>
                    <a:p>
                      <a:pPr defTabSz="457200"/>
                      <a:r>
                        <a:rPr b="1">
                          <a:latin typeface="Verdana"/>
                          <a:ea typeface="Verdana"/>
                          <a:cs typeface="Verdana"/>
                          <a:sym typeface="Verdana"/>
                        </a:rPr>
                        <a:t>17</a:t>
                      </a:r>
                    </a:p>
                  </a:txBody>
                  <a:tcPr marL="12700" marR="12700" marT="12700" marB="12700" anchor="ctr" horzOverflow="overflow">
                    <a:lnL w="3175">
                      <a:solidFill>
                        <a:srgbClr val="0634D7"/>
                      </a:solidFill>
                      <a:miter lim="400000"/>
                    </a:lnL>
                    <a:lnR w="3175">
                      <a:solidFill>
                        <a:srgbClr val="0634D7"/>
                      </a:solidFill>
                      <a:miter lim="400000"/>
                    </a:lnR>
                    <a:lnT w="3175">
                      <a:solidFill>
                        <a:srgbClr val="0634D7"/>
                      </a:solidFill>
                      <a:miter lim="400000"/>
                    </a:lnT>
                    <a:lnB w="25400">
                      <a:solidFill>
                        <a:srgbClr val="53585F"/>
                      </a:solidFill>
                      <a:miter lim="400000"/>
                    </a:lnB>
                    <a:solidFill>
                      <a:srgbClr val="F7F7F7"/>
                    </a:solidFill>
                  </a:tcPr>
                </a:tc>
                <a:tc>
                  <a:txBody>
                    <a:bodyPr/>
                    <a:lstStyle/>
                    <a:p>
                      <a:pPr defTabSz="457200"/>
                      <a:r>
                        <a:rPr b="1">
                          <a:latin typeface="Verdana"/>
                          <a:ea typeface="Verdana"/>
                          <a:cs typeface="Verdana"/>
                          <a:sym typeface="Verdana"/>
                        </a:rPr>
                        <a:t>16</a:t>
                      </a:r>
                    </a:p>
                  </a:txBody>
                  <a:tcPr marL="12700" marR="12700" marT="12700" marB="12700" anchor="ctr" horzOverflow="overflow">
                    <a:lnL w="3175">
                      <a:solidFill>
                        <a:srgbClr val="0634D7"/>
                      </a:solidFill>
                      <a:miter lim="400000"/>
                    </a:lnL>
                    <a:lnR w="3175">
                      <a:solidFill>
                        <a:srgbClr val="0634D7"/>
                      </a:solidFill>
                      <a:miter lim="400000"/>
                    </a:lnR>
                    <a:lnT w="3175">
                      <a:solidFill>
                        <a:srgbClr val="0634D7"/>
                      </a:solidFill>
                      <a:miter lim="400000"/>
                    </a:lnT>
                    <a:lnB w="25400">
                      <a:solidFill>
                        <a:srgbClr val="53585F"/>
                      </a:solidFill>
                      <a:miter lim="400000"/>
                    </a:lnB>
                    <a:solidFill>
                      <a:srgbClr val="F7F7F7"/>
                    </a:solidFill>
                  </a:tcPr>
                </a:tc>
                <a:tc>
                  <a:txBody>
                    <a:bodyPr/>
                    <a:lstStyle/>
                    <a:p>
                      <a:pPr defTabSz="457200"/>
                      <a:r>
                        <a:rPr b="1">
                          <a:latin typeface="Verdana"/>
                          <a:ea typeface="Verdana"/>
                          <a:cs typeface="Verdana"/>
                          <a:sym typeface="Verdana"/>
                        </a:rPr>
                        <a:t>16</a:t>
                      </a:r>
                    </a:p>
                  </a:txBody>
                  <a:tcPr marL="12700" marR="12700" marT="12700" marB="12700" anchor="ctr" horzOverflow="overflow">
                    <a:lnL w="3175">
                      <a:solidFill>
                        <a:srgbClr val="0634D7"/>
                      </a:solidFill>
                      <a:miter lim="400000"/>
                    </a:lnL>
                    <a:lnR w="3175">
                      <a:solidFill>
                        <a:srgbClr val="0634D7"/>
                      </a:solidFill>
                      <a:miter lim="400000"/>
                    </a:lnR>
                    <a:lnT w="3175">
                      <a:solidFill>
                        <a:srgbClr val="0634D7"/>
                      </a:solidFill>
                      <a:miter lim="400000"/>
                    </a:lnT>
                    <a:lnB w="25400">
                      <a:solidFill>
                        <a:srgbClr val="53585F"/>
                      </a:solidFill>
                      <a:miter lim="400000"/>
                    </a:lnB>
                    <a:solidFill>
                      <a:srgbClr val="F7F7F7"/>
                    </a:solidFill>
                  </a:tcPr>
                </a:tc>
                <a:tc>
                  <a:txBody>
                    <a:bodyPr/>
                    <a:lstStyle/>
                    <a:p>
                      <a:pPr defTabSz="457200"/>
                      <a:r>
                        <a:rPr b="1">
                          <a:latin typeface="Verdana"/>
                          <a:ea typeface="Verdana"/>
                          <a:cs typeface="Verdana"/>
                          <a:sym typeface="Verdana"/>
                        </a:rPr>
                        <a:t>16</a:t>
                      </a:r>
                    </a:p>
                  </a:txBody>
                  <a:tcPr marL="12700" marR="12700" marT="12700" marB="12700" anchor="ctr" horzOverflow="overflow">
                    <a:lnL w="3175">
                      <a:solidFill>
                        <a:srgbClr val="0634D7"/>
                      </a:solidFill>
                      <a:miter lim="400000"/>
                    </a:lnL>
                    <a:lnR w="3175">
                      <a:solidFill>
                        <a:srgbClr val="0634D7"/>
                      </a:solidFill>
                      <a:miter lim="400000"/>
                    </a:lnR>
                    <a:lnT w="3175">
                      <a:solidFill>
                        <a:srgbClr val="0634D7"/>
                      </a:solidFill>
                      <a:miter lim="400000"/>
                    </a:lnT>
                    <a:lnB w="25400">
                      <a:solidFill>
                        <a:srgbClr val="53585F"/>
                      </a:solidFill>
                      <a:miter lim="400000"/>
                    </a:lnB>
                    <a:solidFill>
                      <a:srgbClr val="F7F7F7"/>
                    </a:solidFill>
                  </a:tcPr>
                </a:tc>
                <a:tc>
                  <a:txBody>
                    <a:bodyPr/>
                    <a:lstStyle/>
                    <a:p>
                      <a:pPr defTabSz="457200"/>
                      <a:r>
                        <a:rPr b="1">
                          <a:latin typeface="Verdana"/>
                          <a:ea typeface="Verdana"/>
                          <a:cs typeface="Verdana"/>
                          <a:sym typeface="Verdana"/>
                        </a:rPr>
                        <a:t>16</a:t>
                      </a:r>
                    </a:p>
                  </a:txBody>
                  <a:tcPr marL="12700" marR="12700" marT="12700" marB="12700" anchor="ctr" horzOverflow="overflow">
                    <a:lnL w="3175">
                      <a:solidFill>
                        <a:srgbClr val="0634D7"/>
                      </a:solidFill>
                      <a:miter lim="400000"/>
                    </a:lnL>
                    <a:lnR w="3175">
                      <a:solidFill>
                        <a:srgbClr val="0634D7"/>
                      </a:solidFill>
                      <a:miter lim="400000"/>
                    </a:lnR>
                    <a:lnT w="3175">
                      <a:solidFill>
                        <a:srgbClr val="0634D7"/>
                      </a:solidFill>
                      <a:miter lim="400000"/>
                    </a:lnT>
                    <a:lnB w="25400">
                      <a:solidFill>
                        <a:srgbClr val="53585F"/>
                      </a:solidFill>
                      <a:miter lim="400000"/>
                    </a:lnB>
                    <a:solidFill>
                      <a:srgbClr val="F7F7F7"/>
                    </a:solidFill>
                  </a:tcPr>
                </a:tc>
                <a:tc>
                  <a:txBody>
                    <a:bodyPr/>
                    <a:lstStyle/>
                    <a:p>
                      <a:pPr defTabSz="457200"/>
                      <a:r>
                        <a:rPr b="1">
                          <a:latin typeface="Verdana"/>
                          <a:ea typeface="Verdana"/>
                          <a:cs typeface="Verdana"/>
                          <a:sym typeface="Verdana"/>
                        </a:rPr>
                        <a:t>16</a:t>
                      </a:r>
                    </a:p>
                  </a:txBody>
                  <a:tcPr marL="12700" marR="12700" marT="12700" marB="12700" anchor="ctr" horzOverflow="overflow">
                    <a:lnL w="3175">
                      <a:solidFill>
                        <a:srgbClr val="0634D7"/>
                      </a:solidFill>
                      <a:miter lim="400000"/>
                    </a:lnL>
                    <a:lnR w="3175">
                      <a:solidFill>
                        <a:srgbClr val="0634D7"/>
                      </a:solidFill>
                      <a:miter lim="400000"/>
                    </a:lnR>
                    <a:lnT w="3175">
                      <a:solidFill>
                        <a:srgbClr val="0634D7"/>
                      </a:solidFill>
                      <a:miter lim="400000"/>
                    </a:lnT>
                    <a:lnB w="25400">
                      <a:solidFill>
                        <a:srgbClr val="53585F"/>
                      </a:solidFill>
                      <a:miter lim="400000"/>
                    </a:lnB>
                    <a:solidFill>
                      <a:srgbClr val="F7F7F7"/>
                    </a:solidFill>
                  </a:tcPr>
                </a:tc>
                <a:tc>
                  <a:txBody>
                    <a:bodyPr/>
                    <a:lstStyle/>
                    <a:p>
                      <a:pPr defTabSz="457200"/>
                      <a:r>
                        <a:rPr b="1">
                          <a:latin typeface="Verdana"/>
                          <a:ea typeface="Verdana"/>
                          <a:cs typeface="Verdana"/>
                          <a:sym typeface="Verdana"/>
                        </a:rPr>
                        <a:t>17</a:t>
                      </a:r>
                    </a:p>
                  </a:txBody>
                  <a:tcPr marL="12700" marR="12700" marT="12700" marB="12700" anchor="ctr" horzOverflow="overflow">
                    <a:lnL w="3175">
                      <a:solidFill>
                        <a:srgbClr val="0634D7"/>
                      </a:solidFill>
                      <a:miter lim="400000"/>
                    </a:lnL>
                    <a:lnR w="3175">
                      <a:solidFill>
                        <a:srgbClr val="0634D7"/>
                      </a:solidFill>
                      <a:miter lim="400000"/>
                    </a:lnR>
                    <a:lnT w="3175">
                      <a:solidFill>
                        <a:srgbClr val="0634D7"/>
                      </a:solidFill>
                      <a:miter lim="400000"/>
                    </a:lnT>
                    <a:lnB w="25400">
                      <a:solidFill>
                        <a:srgbClr val="53585F"/>
                      </a:solidFill>
                      <a:miter lim="400000"/>
                    </a:lnB>
                    <a:solidFill>
                      <a:srgbClr val="F7F7F7"/>
                    </a:solidFill>
                  </a:tcPr>
                </a:tc>
                <a:tc>
                  <a:txBody>
                    <a:bodyPr/>
                    <a:lstStyle/>
                    <a:p>
                      <a:pPr defTabSz="457200"/>
                      <a:r>
                        <a:rPr b="1">
                          <a:latin typeface="Verdana"/>
                          <a:ea typeface="Verdana"/>
                          <a:cs typeface="Verdana"/>
                          <a:sym typeface="Verdana"/>
                        </a:rPr>
                        <a:t>15</a:t>
                      </a:r>
                    </a:p>
                  </a:txBody>
                  <a:tcPr marL="12700" marR="12700" marT="12700" marB="12700" anchor="ctr" horzOverflow="overflow">
                    <a:lnL w="3175">
                      <a:solidFill>
                        <a:srgbClr val="0634D7"/>
                      </a:solidFill>
                      <a:miter lim="400000"/>
                    </a:lnL>
                    <a:lnR w="3175">
                      <a:solidFill>
                        <a:srgbClr val="0634D7"/>
                      </a:solidFill>
                      <a:miter lim="400000"/>
                    </a:lnR>
                    <a:lnT w="3175">
                      <a:solidFill>
                        <a:srgbClr val="0634D7"/>
                      </a:solidFill>
                      <a:miter lim="400000"/>
                    </a:lnT>
                    <a:lnB w="25400">
                      <a:solidFill>
                        <a:srgbClr val="53585F"/>
                      </a:solidFill>
                      <a:miter lim="400000"/>
                    </a:lnB>
                    <a:solidFill>
                      <a:srgbClr val="F7F7F7"/>
                    </a:solidFill>
                  </a:tcPr>
                </a:tc>
                <a:tc>
                  <a:txBody>
                    <a:bodyPr/>
                    <a:lstStyle/>
                    <a:p>
                      <a:pPr defTabSz="457200"/>
                      <a:r>
                        <a:rPr b="1">
                          <a:latin typeface="Verdana"/>
                          <a:ea typeface="Verdana"/>
                          <a:cs typeface="Verdana"/>
                          <a:sym typeface="Verdana"/>
                        </a:rPr>
                        <a:t>15</a:t>
                      </a:r>
                    </a:p>
                  </a:txBody>
                  <a:tcPr marL="12700" marR="12700" marT="12700" marB="12700" anchor="ctr" horzOverflow="overflow">
                    <a:lnL w="3175">
                      <a:solidFill>
                        <a:srgbClr val="0634D7"/>
                      </a:solidFill>
                      <a:miter lim="400000"/>
                    </a:lnL>
                    <a:lnR w="25400">
                      <a:solidFill>
                        <a:srgbClr val="53585F"/>
                      </a:solidFill>
                      <a:miter lim="400000"/>
                    </a:lnR>
                    <a:lnT w="3175">
                      <a:solidFill>
                        <a:srgbClr val="0634D7"/>
                      </a:solidFill>
                      <a:miter lim="400000"/>
                    </a:lnT>
                    <a:lnB w="25400">
                      <a:solidFill>
                        <a:srgbClr val="53585F"/>
                      </a:solidFill>
                      <a:miter lim="400000"/>
                    </a:lnB>
                    <a:solidFill>
                      <a:srgbClr val="F7F7F7"/>
                    </a:solidFill>
                  </a:tcPr>
                </a:tc>
                <a:extLst>
                  <a:ext uri="{0D108BD9-81ED-4DB2-BD59-A6C34878D82A}">
                    <a16:rowId xmlns:a16="http://schemas.microsoft.com/office/drawing/2014/main" val="10001"/>
                  </a:ext>
                </a:extLst>
              </a:tr>
            </a:tbl>
          </a:graphicData>
        </a:graphic>
      </p:graphicFrame>
      <p:graphicFrame>
        <p:nvGraphicFramePr>
          <p:cNvPr id="1578" name="Table"/>
          <p:cNvGraphicFramePr/>
          <p:nvPr/>
        </p:nvGraphicFramePr>
        <p:xfrm>
          <a:off x="545784" y="2921000"/>
          <a:ext cx="11925934" cy="4078817"/>
        </p:xfrm>
        <a:graphic>
          <a:graphicData uri="http://schemas.openxmlformats.org/drawingml/2006/table">
            <a:tbl>
              <a:tblPr bandRow="1">
                <a:tableStyleId>{4C3C2611-4C71-4FC5-86AE-919BDF0F9419}</a:tableStyleId>
              </a:tblPr>
              <a:tblGrid>
                <a:gridCol w="1671887">
                  <a:extLst>
                    <a:ext uri="{9D8B030D-6E8A-4147-A177-3AD203B41FA5}">
                      <a16:colId xmlns:a16="http://schemas.microsoft.com/office/drawing/2014/main" val="20000"/>
                    </a:ext>
                  </a:extLst>
                </a:gridCol>
                <a:gridCol w="812800">
                  <a:extLst>
                    <a:ext uri="{9D8B030D-6E8A-4147-A177-3AD203B41FA5}">
                      <a16:colId xmlns:a16="http://schemas.microsoft.com/office/drawing/2014/main" val="20001"/>
                    </a:ext>
                  </a:extLst>
                </a:gridCol>
                <a:gridCol w="786770">
                  <a:extLst>
                    <a:ext uri="{9D8B030D-6E8A-4147-A177-3AD203B41FA5}">
                      <a16:colId xmlns:a16="http://schemas.microsoft.com/office/drawing/2014/main" val="20002"/>
                    </a:ext>
                  </a:extLst>
                </a:gridCol>
                <a:gridCol w="786770">
                  <a:extLst>
                    <a:ext uri="{9D8B030D-6E8A-4147-A177-3AD203B41FA5}">
                      <a16:colId xmlns:a16="http://schemas.microsoft.com/office/drawing/2014/main" val="20003"/>
                    </a:ext>
                  </a:extLst>
                </a:gridCol>
                <a:gridCol w="786770">
                  <a:extLst>
                    <a:ext uri="{9D8B030D-6E8A-4147-A177-3AD203B41FA5}">
                      <a16:colId xmlns:a16="http://schemas.microsoft.com/office/drawing/2014/main" val="20004"/>
                    </a:ext>
                  </a:extLst>
                </a:gridCol>
                <a:gridCol w="786770">
                  <a:extLst>
                    <a:ext uri="{9D8B030D-6E8A-4147-A177-3AD203B41FA5}">
                      <a16:colId xmlns:a16="http://schemas.microsoft.com/office/drawing/2014/main" val="20005"/>
                    </a:ext>
                  </a:extLst>
                </a:gridCol>
                <a:gridCol w="786770">
                  <a:extLst>
                    <a:ext uri="{9D8B030D-6E8A-4147-A177-3AD203B41FA5}">
                      <a16:colId xmlns:a16="http://schemas.microsoft.com/office/drawing/2014/main" val="20006"/>
                    </a:ext>
                  </a:extLst>
                </a:gridCol>
                <a:gridCol w="786770">
                  <a:extLst>
                    <a:ext uri="{9D8B030D-6E8A-4147-A177-3AD203B41FA5}">
                      <a16:colId xmlns:a16="http://schemas.microsoft.com/office/drawing/2014/main" val="20007"/>
                    </a:ext>
                  </a:extLst>
                </a:gridCol>
                <a:gridCol w="786770">
                  <a:extLst>
                    <a:ext uri="{9D8B030D-6E8A-4147-A177-3AD203B41FA5}">
                      <a16:colId xmlns:a16="http://schemas.microsoft.com/office/drawing/2014/main" val="20008"/>
                    </a:ext>
                  </a:extLst>
                </a:gridCol>
                <a:gridCol w="786770">
                  <a:extLst>
                    <a:ext uri="{9D8B030D-6E8A-4147-A177-3AD203B41FA5}">
                      <a16:colId xmlns:a16="http://schemas.microsoft.com/office/drawing/2014/main" val="20009"/>
                    </a:ext>
                  </a:extLst>
                </a:gridCol>
                <a:gridCol w="786770">
                  <a:extLst>
                    <a:ext uri="{9D8B030D-6E8A-4147-A177-3AD203B41FA5}">
                      <a16:colId xmlns:a16="http://schemas.microsoft.com/office/drawing/2014/main" val="20010"/>
                    </a:ext>
                  </a:extLst>
                </a:gridCol>
                <a:gridCol w="786770">
                  <a:extLst>
                    <a:ext uri="{9D8B030D-6E8A-4147-A177-3AD203B41FA5}">
                      <a16:colId xmlns:a16="http://schemas.microsoft.com/office/drawing/2014/main" val="20011"/>
                    </a:ext>
                  </a:extLst>
                </a:gridCol>
                <a:gridCol w="786770">
                  <a:extLst>
                    <a:ext uri="{9D8B030D-6E8A-4147-A177-3AD203B41FA5}">
                      <a16:colId xmlns:a16="http://schemas.microsoft.com/office/drawing/2014/main" val="20012"/>
                    </a:ext>
                  </a:extLst>
                </a:gridCol>
                <a:gridCol w="786770">
                  <a:extLst>
                    <a:ext uri="{9D8B030D-6E8A-4147-A177-3AD203B41FA5}">
                      <a16:colId xmlns:a16="http://schemas.microsoft.com/office/drawing/2014/main" val="20013"/>
                    </a:ext>
                  </a:extLst>
                </a:gridCol>
              </a:tblGrid>
              <a:tr h="691251">
                <a:tc>
                  <a:txBody>
                    <a:bodyPr/>
                    <a:lstStyle/>
                    <a:p>
                      <a:pPr algn="l" defTabSz="457200">
                        <a:defRPr>
                          <a:latin typeface="Helvetica"/>
                          <a:ea typeface="Helvetica"/>
                          <a:cs typeface="Helvetica"/>
                          <a:sym typeface="Helvetica"/>
                        </a:defRPr>
                      </a:pPr>
                      <a:r>
                        <a:rPr b="1">
                          <a:latin typeface="Verdana"/>
                          <a:ea typeface="Verdana"/>
                          <a:cs typeface="Verdana"/>
                          <a:sym typeface="Verdana"/>
                        </a:rPr>
                        <a:t>Month and Year</a:t>
                      </a:r>
                    </a:p>
                  </a:txBody>
                  <a:tcPr marL="12700" marR="12700" marT="12700" marB="12700" horzOverflow="overflow">
                    <a:lnL w="25400">
                      <a:solidFill>
                        <a:srgbClr val="53585F"/>
                      </a:solidFill>
                      <a:miter lim="400000"/>
                    </a:lnL>
                    <a:lnR w="3175">
                      <a:solidFill>
                        <a:srgbClr val="0634D7"/>
                      </a:solidFill>
                      <a:miter lim="400000"/>
                    </a:lnR>
                    <a:lnT w="25400">
                      <a:solidFill>
                        <a:srgbClr val="53585F"/>
                      </a:solidFill>
                      <a:miter lim="400000"/>
                    </a:lnT>
                    <a:lnB w="3175">
                      <a:solidFill>
                        <a:srgbClr val="0634D7"/>
                      </a:solidFill>
                      <a:miter lim="400000"/>
                    </a:lnB>
                    <a:solidFill>
                      <a:srgbClr val="FFE19B"/>
                    </a:solidFill>
                  </a:tcPr>
                </a:tc>
                <a:tc>
                  <a:txBody>
                    <a:bodyPr/>
                    <a:lstStyle/>
                    <a:p>
                      <a:pPr defTabSz="457200"/>
                      <a:r>
                        <a:rPr b="1">
                          <a:latin typeface="Verdana"/>
                          <a:ea typeface="Verdana"/>
                          <a:cs typeface="Verdana"/>
                          <a:sym typeface="Verdana"/>
                        </a:rPr>
                        <a:t>Aug
2017</a:t>
                      </a:r>
                    </a:p>
                  </a:txBody>
                  <a:tcPr marL="12700" marR="12700" marT="12700" marB="12700" horzOverflow="overflow">
                    <a:lnL w="3175">
                      <a:solidFill>
                        <a:srgbClr val="0634D7"/>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Sep
2017</a:t>
                      </a:r>
                    </a:p>
                  </a:txBody>
                  <a:tcPr marL="12700" marR="12700" marT="12700" marB="12700" horzOverflow="overflow">
                    <a:lnL w="3175">
                      <a:solidFill>
                        <a:srgbClr val="0634D7"/>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Oct
2017</a:t>
                      </a:r>
                    </a:p>
                  </a:txBody>
                  <a:tcPr marL="12700" marR="12700" marT="12700" marB="12700" horzOverflow="overflow">
                    <a:lnL w="3175">
                      <a:solidFill>
                        <a:srgbClr val="0634D7"/>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Nov
2017</a:t>
                      </a:r>
                    </a:p>
                  </a:txBody>
                  <a:tcPr marL="12700" marR="12700" marT="12700" marB="12700" horzOverflow="overflow">
                    <a:lnL w="3175">
                      <a:solidFill>
                        <a:srgbClr val="0634D7"/>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Dec
2017</a:t>
                      </a:r>
                    </a:p>
                  </a:txBody>
                  <a:tcPr marL="12700" marR="12700" marT="12700" marB="12700" horzOverflow="overflow">
                    <a:lnL w="3175">
                      <a:solidFill>
                        <a:srgbClr val="0634D7"/>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Jan
2017</a:t>
                      </a:r>
                    </a:p>
                  </a:txBody>
                  <a:tcPr marL="12700" marR="12700" marT="12700" marB="12700" horzOverflow="overflow">
                    <a:lnL w="3175">
                      <a:solidFill>
                        <a:srgbClr val="0634D7"/>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Feb
2017</a:t>
                      </a:r>
                    </a:p>
                  </a:txBody>
                  <a:tcPr marL="12700" marR="12700" marT="12700" marB="12700" horzOverflow="overflow">
                    <a:lnL w="3175">
                      <a:solidFill>
                        <a:srgbClr val="0634D7"/>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Mar
2017</a:t>
                      </a:r>
                    </a:p>
                  </a:txBody>
                  <a:tcPr marL="12700" marR="12700" marT="12700" marB="12700" horzOverflow="overflow">
                    <a:lnL w="3175">
                      <a:solidFill>
                        <a:srgbClr val="0634D7"/>
                      </a:solidFill>
                      <a:miter lim="400000"/>
                    </a:lnL>
                    <a:lnR w="3175">
                      <a:solidFill>
                        <a:srgbClr val="083BFF"/>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Apr
2017</a:t>
                      </a:r>
                    </a:p>
                  </a:txBody>
                  <a:tcPr marL="12700" marR="12700" marT="12700" marB="12700" horzOverflow="overflow">
                    <a:lnL w="3175">
                      <a:solidFill>
                        <a:srgbClr val="083BFF"/>
                      </a:solidFill>
                      <a:miter lim="400000"/>
                    </a:lnL>
                    <a:lnR w="25400">
                      <a:solidFill>
                        <a:srgbClr val="53585F"/>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May
2017</a:t>
                      </a:r>
                    </a:p>
                  </a:txBody>
                  <a:tcPr marL="12700" marR="12700" marT="12700" marB="12700" horzOverflow="overflow">
                    <a:lnL w="25400">
                      <a:solidFill>
                        <a:srgbClr val="53585F"/>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Jun
2017</a:t>
                      </a:r>
                    </a:p>
                  </a:txBody>
                  <a:tcPr marL="12700" marR="12700" marT="12700" marB="12700" horzOverflow="overflow">
                    <a:lnL w="3175">
                      <a:solidFill>
                        <a:srgbClr val="0634D7"/>
                      </a:solidFill>
                      <a:miter lim="400000"/>
                    </a:lnL>
                    <a:lnR w="3175">
                      <a:solidFill>
                        <a:srgbClr val="0634D7"/>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Jul
2017</a:t>
                      </a:r>
                    </a:p>
                  </a:txBody>
                  <a:tcPr marL="12700" marR="12700" marT="12700" marB="12700" horzOverflow="overflow">
                    <a:lnL w="3175">
                      <a:solidFill>
                        <a:srgbClr val="0634D7"/>
                      </a:solidFill>
                      <a:miter lim="400000"/>
                    </a:lnL>
                    <a:lnR w="3175">
                      <a:solidFill>
                        <a:srgbClr val="083BFF"/>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tc>
                  <a:txBody>
                    <a:bodyPr/>
                    <a:lstStyle/>
                    <a:p>
                      <a:pPr defTabSz="457200"/>
                      <a:r>
                        <a:rPr b="1">
                          <a:latin typeface="Verdana"/>
                          <a:ea typeface="Verdana"/>
                          <a:cs typeface="Verdana"/>
                          <a:sym typeface="Verdana"/>
                        </a:rPr>
                        <a:t>Aug
2017</a:t>
                      </a:r>
                    </a:p>
                  </a:txBody>
                  <a:tcPr marL="12700" marR="12700" marT="12700" marB="12700" horzOverflow="overflow">
                    <a:lnL w="3175">
                      <a:solidFill>
                        <a:srgbClr val="083BFF"/>
                      </a:solidFill>
                      <a:miter lim="400000"/>
                    </a:lnL>
                    <a:lnR w="25400">
                      <a:solidFill>
                        <a:srgbClr val="53585F"/>
                      </a:solidFill>
                      <a:miter lim="400000"/>
                    </a:lnR>
                    <a:lnT w="25400">
                      <a:solidFill>
                        <a:srgbClr val="53585F"/>
                      </a:solidFill>
                      <a:miter lim="400000"/>
                    </a:lnT>
                    <a:lnB w="3175">
                      <a:solidFill>
                        <a:srgbClr val="0634D7"/>
                      </a:solidFill>
                      <a:miter lim="400000"/>
                    </a:lnB>
                    <a:gradFill flip="none" rotWithShape="1">
                      <a:gsLst>
                        <a:gs pos="0">
                          <a:srgbClr val="EBEBEB"/>
                        </a:gs>
                        <a:gs pos="100000">
                          <a:srgbClr val="FFE19B"/>
                        </a:gs>
                      </a:gsLst>
                      <a:lin ang="5400000" scaled="0"/>
                    </a:gradFill>
                  </a:tcPr>
                </a:tc>
                <a:extLst>
                  <a:ext uri="{0D108BD9-81ED-4DB2-BD59-A6C34878D82A}">
                    <a16:rowId xmlns:a16="http://schemas.microsoft.com/office/drawing/2014/main" val="10000"/>
                  </a:ext>
                </a:extLst>
              </a:tr>
              <a:tr h="691251">
                <a:tc>
                  <a:txBody>
                    <a:bodyPr/>
                    <a:lstStyle/>
                    <a:p>
                      <a:pPr algn="l" defTabSz="457200">
                        <a:defRPr>
                          <a:latin typeface="Helvetica"/>
                          <a:ea typeface="Helvetica"/>
                          <a:cs typeface="Helvetica"/>
                          <a:sym typeface="Helvetica"/>
                        </a:defRPr>
                      </a:pPr>
                      <a:r>
                        <a:rPr b="1">
                          <a:latin typeface="Verdana"/>
                          <a:ea typeface="Verdana"/>
                          <a:cs typeface="Verdana"/>
                          <a:sym typeface="Verdana"/>
                        </a:rPr>
                        <a:t>Cases Received</a:t>
                      </a:r>
                    </a:p>
                  </a:txBody>
                  <a:tcPr marL="12700" marR="12700" marT="12700" marB="12700" horzOverflow="overflow">
                    <a:lnL w="25400">
                      <a:solidFill>
                        <a:srgbClr val="53585F"/>
                      </a:solidFill>
                      <a:miter lim="400000"/>
                    </a:lnL>
                    <a:lnR w="12700">
                      <a:solidFill>
                        <a:srgbClr val="53585F"/>
                      </a:solidFill>
                      <a:miter lim="400000"/>
                    </a:lnR>
                    <a:lnT w="3175">
                      <a:solidFill>
                        <a:srgbClr val="0634D7"/>
                      </a:solidFill>
                      <a:miter lim="400000"/>
                    </a:lnT>
                    <a:lnB w="3175">
                      <a:solidFill>
                        <a:srgbClr val="0634D7"/>
                      </a:solidFill>
                      <a:miter lim="400000"/>
                    </a:lnB>
                    <a:solidFill>
                      <a:srgbClr val="FFE19B"/>
                    </a:solidFill>
                  </a:tcPr>
                </a:tc>
                <a:tc>
                  <a:txBody>
                    <a:bodyPr/>
                    <a:lstStyle/>
                    <a:p>
                      <a:pPr defTabSz="914400"/>
                      <a:r>
                        <a:rPr b="1">
                          <a:latin typeface="Verdana"/>
                          <a:ea typeface="Verdana"/>
                          <a:cs typeface="Verdana"/>
                          <a:sym typeface="Verdana"/>
                        </a:rPr>
                        <a:t>3,548</a:t>
                      </a:r>
                    </a:p>
                  </a:txBody>
                  <a:tcPr marL="63500" marR="63500" marT="0" marB="0" anchor="ctr" horzOverflow="overflow">
                    <a:lnL w="12700">
                      <a:solidFill>
                        <a:srgbClr val="53585F"/>
                      </a:solidFill>
                      <a:miter lim="400000"/>
                    </a:lnL>
                    <a:lnR w="12700">
                      <a:solidFill>
                        <a:srgbClr val="53585F"/>
                      </a:solidFill>
                      <a:miter lim="400000"/>
                    </a:lnR>
                    <a:lnT w="3175">
                      <a:solidFill>
                        <a:srgbClr val="0634D7"/>
                      </a:solidFill>
                      <a:miter lim="400000"/>
                    </a:lnT>
                    <a:lnB w="12700">
                      <a:solidFill>
                        <a:srgbClr val="D6D6D6"/>
                      </a:solidFill>
                      <a:miter lim="400000"/>
                    </a:lnB>
                    <a:solidFill>
                      <a:srgbClr val="FFFFFF"/>
                    </a:solidFill>
                  </a:tcPr>
                </a:tc>
                <a:tc>
                  <a:txBody>
                    <a:bodyPr/>
                    <a:lstStyle/>
                    <a:p>
                      <a:pPr defTabSz="914400"/>
                      <a:r>
                        <a:rPr b="1">
                          <a:latin typeface="Verdana"/>
                          <a:ea typeface="Verdana"/>
                          <a:cs typeface="Verdana"/>
                          <a:sym typeface="Verdana"/>
                        </a:rPr>
                        <a:t>3,335</a:t>
                      </a:r>
                    </a:p>
                  </a:txBody>
                  <a:tcPr marL="63500" marR="63500" marT="0" marB="0" anchor="ctr" horzOverflow="overflow">
                    <a:lnL w="12700">
                      <a:solidFill>
                        <a:srgbClr val="53585F"/>
                      </a:solidFill>
                      <a:miter lim="400000"/>
                    </a:lnL>
                    <a:lnR w="12700">
                      <a:solidFill>
                        <a:srgbClr val="53585F"/>
                      </a:solidFill>
                      <a:miter lim="400000"/>
                    </a:lnR>
                    <a:lnT w="3175">
                      <a:solidFill>
                        <a:srgbClr val="0634D7"/>
                      </a:solidFill>
                      <a:miter lim="400000"/>
                    </a:lnT>
                    <a:lnB w="12700">
                      <a:solidFill>
                        <a:srgbClr val="D6D6D6"/>
                      </a:solidFill>
                      <a:miter lim="400000"/>
                    </a:lnB>
                    <a:solidFill>
                      <a:srgbClr val="FFFFFF"/>
                    </a:solidFill>
                  </a:tcPr>
                </a:tc>
                <a:tc>
                  <a:txBody>
                    <a:bodyPr/>
                    <a:lstStyle/>
                    <a:p>
                      <a:pPr defTabSz="914400"/>
                      <a:r>
                        <a:rPr b="1">
                          <a:latin typeface="Verdana"/>
                          <a:ea typeface="Verdana"/>
                          <a:cs typeface="Verdana"/>
                          <a:sym typeface="Verdana"/>
                        </a:rPr>
                        <a:t>3,112</a:t>
                      </a:r>
                    </a:p>
                  </a:txBody>
                  <a:tcPr marL="63500" marR="63500" marT="0" marB="0" anchor="ctr" horzOverflow="overflow">
                    <a:lnL w="12700">
                      <a:solidFill>
                        <a:srgbClr val="53585F"/>
                      </a:solidFill>
                      <a:miter lim="400000"/>
                    </a:lnL>
                    <a:lnR w="12700">
                      <a:solidFill>
                        <a:srgbClr val="53585F"/>
                      </a:solidFill>
                      <a:miter lim="400000"/>
                    </a:lnR>
                    <a:lnT w="3175">
                      <a:solidFill>
                        <a:srgbClr val="0634D7"/>
                      </a:solidFill>
                      <a:miter lim="400000"/>
                    </a:lnT>
                    <a:lnB w="12700">
                      <a:solidFill>
                        <a:srgbClr val="D6D6D6"/>
                      </a:solidFill>
                      <a:miter lim="400000"/>
                    </a:lnB>
                    <a:solidFill>
                      <a:srgbClr val="FFFFFF"/>
                    </a:solidFill>
                  </a:tcPr>
                </a:tc>
                <a:tc>
                  <a:txBody>
                    <a:bodyPr/>
                    <a:lstStyle/>
                    <a:p>
                      <a:pPr defTabSz="914400"/>
                      <a:r>
                        <a:rPr b="1">
                          <a:latin typeface="Verdana"/>
                          <a:ea typeface="Verdana"/>
                          <a:cs typeface="Verdana"/>
                          <a:sym typeface="Verdana"/>
                        </a:rPr>
                        <a:t>3,126</a:t>
                      </a:r>
                    </a:p>
                  </a:txBody>
                  <a:tcPr marL="63500" marR="63500" marT="0" marB="0" anchor="ctr" horzOverflow="overflow">
                    <a:lnL w="12700">
                      <a:solidFill>
                        <a:srgbClr val="53585F"/>
                      </a:solidFill>
                      <a:miter lim="400000"/>
                    </a:lnL>
                    <a:lnR w="12700">
                      <a:solidFill>
                        <a:srgbClr val="53585F"/>
                      </a:solidFill>
                      <a:miter lim="400000"/>
                    </a:lnR>
                    <a:lnT w="3175">
                      <a:solidFill>
                        <a:srgbClr val="0634D7"/>
                      </a:solidFill>
                      <a:miter lim="400000"/>
                    </a:lnT>
                    <a:lnB w="12700">
                      <a:solidFill>
                        <a:srgbClr val="D6D6D6"/>
                      </a:solidFill>
                      <a:miter lim="400000"/>
                    </a:lnB>
                    <a:solidFill>
                      <a:srgbClr val="FFFFFF"/>
                    </a:solidFill>
                  </a:tcPr>
                </a:tc>
                <a:tc>
                  <a:txBody>
                    <a:bodyPr/>
                    <a:lstStyle/>
                    <a:p>
                      <a:pPr defTabSz="914400"/>
                      <a:r>
                        <a:rPr b="1">
                          <a:latin typeface="Verdana"/>
                          <a:ea typeface="Verdana"/>
                          <a:cs typeface="Verdana"/>
                          <a:sym typeface="Verdana"/>
                        </a:rPr>
                        <a:t>3,234</a:t>
                      </a:r>
                    </a:p>
                  </a:txBody>
                  <a:tcPr marL="63500" marR="63500" marT="0" marB="0" anchor="ctr" horzOverflow="overflow">
                    <a:lnL w="12700">
                      <a:solidFill>
                        <a:srgbClr val="53585F"/>
                      </a:solidFill>
                      <a:miter lim="400000"/>
                    </a:lnL>
                    <a:lnR w="12700">
                      <a:solidFill>
                        <a:srgbClr val="53585F"/>
                      </a:solidFill>
                      <a:miter lim="400000"/>
                    </a:lnR>
                    <a:lnT w="3175">
                      <a:solidFill>
                        <a:srgbClr val="0634D7"/>
                      </a:solidFill>
                      <a:miter lim="400000"/>
                    </a:lnT>
                    <a:lnB w="12700">
                      <a:solidFill>
                        <a:srgbClr val="D6D6D6"/>
                      </a:solidFill>
                      <a:miter lim="400000"/>
                    </a:lnB>
                    <a:solidFill>
                      <a:srgbClr val="FFFFFF"/>
                    </a:solidFill>
                  </a:tcPr>
                </a:tc>
                <a:tc>
                  <a:txBody>
                    <a:bodyPr/>
                    <a:lstStyle/>
                    <a:p>
                      <a:pPr defTabSz="914400"/>
                      <a:r>
                        <a:rPr b="1">
                          <a:latin typeface="Verdana"/>
                          <a:ea typeface="Verdana"/>
                          <a:cs typeface="Verdana"/>
                          <a:sym typeface="Verdana"/>
                        </a:rPr>
                        <a:t>2,792</a:t>
                      </a:r>
                    </a:p>
                  </a:txBody>
                  <a:tcPr marL="63500" marR="63500" marT="0" marB="0" anchor="ctr" horzOverflow="overflow">
                    <a:lnL w="12700">
                      <a:solidFill>
                        <a:srgbClr val="53585F"/>
                      </a:solidFill>
                      <a:miter lim="400000"/>
                    </a:lnL>
                    <a:lnR w="12700">
                      <a:solidFill>
                        <a:srgbClr val="53585F"/>
                      </a:solidFill>
                      <a:miter lim="400000"/>
                    </a:lnR>
                    <a:lnT w="3175">
                      <a:solidFill>
                        <a:srgbClr val="0634D7"/>
                      </a:solidFill>
                      <a:miter lim="400000"/>
                    </a:lnT>
                    <a:lnB w="12700">
                      <a:solidFill>
                        <a:srgbClr val="D6D6D6"/>
                      </a:solidFill>
                      <a:miter lim="400000"/>
                    </a:lnB>
                    <a:solidFill>
                      <a:srgbClr val="FFFFFF"/>
                    </a:solidFill>
                  </a:tcPr>
                </a:tc>
                <a:tc>
                  <a:txBody>
                    <a:bodyPr/>
                    <a:lstStyle/>
                    <a:p>
                      <a:pPr defTabSz="914400"/>
                      <a:r>
                        <a:rPr b="1">
                          <a:latin typeface="Verdana"/>
                          <a:ea typeface="Verdana"/>
                          <a:cs typeface="Verdana"/>
                          <a:sym typeface="Verdana"/>
                        </a:rPr>
                        <a:t>3,083</a:t>
                      </a:r>
                    </a:p>
                  </a:txBody>
                  <a:tcPr marL="63500" marR="63500" marT="0" marB="0" anchor="ctr" horzOverflow="overflow">
                    <a:lnL w="12700">
                      <a:solidFill>
                        <a:srgbClr val="53585F"/>
                      </a:solidFill>
                      <a:miter lim="400000"/>
                    </a:lnL>
                    <a:lnR w="12700">
                      <a:solidFill>
                        <a:srgbClr val="53585F"/>
                      </a:solidFill>
                      <a:miter lim="400000"/>
                    </a:lnR>
                    <a:lnT w="3175">
                      <a:solidFill>
                        <a:srgbClr val="0634D7"/>
                      </a:solidFill>
                      <a:miter lim="400000"/>
                    </a:lnT>
                    <a:lnB w="12700">
                      <a:solidFill>
                        <a:srgbClr val="D6D6D6"/>
                      </a:solidFill>
                      <a:miter lim="400000"/>
                    </a:lnB>
                    <a:solidFill>
                      <a:srgbClr val="FFFFFF"/>
                    </a:solidFill>
                  </a:tcPr>
                </a:tc>
                <a:tc>
                  <a:txBody>
                    <a:bodyPr/>
                    <a:lstStyle/>
                    <a:p>
                      <a:pPr defTabSz="914400"/>
                      <a:r>
                        <a:rPr b="1">
                          <a:latin typeface="Verdana"/>
                          <a:ea typeface="Verdana"/>
                          <a:cs typeface="Verdana"/>
                          <a:sym typeface="Verdana"/>
                        </a:rPr>
                        <a:t>3,716</a:t>
                      </a:r>
                    </a:p>
                  </a:txBody>
                  <a:tcPr marL="63500" marR="63500" marT="0" marB="0" anchor="ctr" horzOverflow="overflow">
                    <a:lnL w="12700">
                      <a:solidFill>
                        <a:srgbClr val="53585F"/>
                      </a:solidFill>
                      <a:miter lim="400000"/>
                    </a:lnL>
                    <a:lnR w="12700">
                      <a:solidFill>
                        <a:srgbClr val="53585F"/>
                      </a:solidFill>
                      <a:miter lim="400000"/>
                    </a:lnR>
                    <a:lnT w="3175">
                      <a:solidFill>
                        <a:srgbClr val="0634D7"/>
                      </a:solidFill>
                      <a:miter lim="400000"/>
                    </a:lnT>
                    <a:lnB w="12700">
                      <a:solidFill>
                        <a:srgbClr val="D6D6D6"/>
                      </a:solidFill>
                      <a:miter lim="400000"/>
                    </a:lnB>
                    <a:solidFill>
                      <a:srgbClr val="FFFFFF"/>
                    </a:solidFill>
                  </a:tcPr>
                </a:tc>
                <a:tc>
                  <a:txBody>
                    <a:bodyPr/>
                    <a:lstStyle/>
                    <a:p>
                      <a:pPr defTabSz="914400"/>
                      <a:r>
                        <a:rPr b="1">
                          <a:latin typeface="Verdana"/>
                          <a:ea typeface="Verdana"/>
                          <a:cs typeface="Verdana"/>
                          <a:sym typeface="Verdana"/>
                        </a:rPr>
                        <a:t>3,215</a:t>
                      </a:r>
                    </a:p>
                  </a:txBody>
                  <a:tcPr marL="63500" marR="63500" marT="0" marB="0" anchor="ctr" horzOverflow="overflow">
                    <a:lnL w="12700">
                      <a:solidFill>
                        <a:srgbClr val="53585F"/>
                      </a:solidFill>
                      <a:miter lim="400000"/>
                    </a:lnL>
                    <a:lnR w="12700">
                      <a:solidFill>
                        <a:srgbClr val="53585F"/>
                      </a:solidFill>
                      <a:miter lim="400000"/>
                    </a:lnR>
                    <a:lnT w="3175">
                      <a:solidFill>
                        <a:srgbClr val="0634D7"/>
                      </a:solidFill>
                      <a:miter lim="400000"/>
                    </a:lnT>
                    <a:lnB w="12700">
                      <a:solidFill>
                        <a:srgbClr val="D6D6D6"/>
                      </a:solidFill>
                      <a:miter lim="400000"/>
                    </a:lnB>
                    <a:solidFill>
                      <a:srgbClr val="FFFFFF"/>
                    </a:solidFill>
                  </a:tcPr>
                </a:tc>
                <a:tc>
                  <a:txBody>
                    <a:bodyPr/>
                    <a:lstStyle/>
                    <a:p>
                      <a:pPr defTabSz="914400"/>
                      <a:r>
                        <a:rPr b="1">
                          <a:latin typeface="Verdana"/>
                          <a:ea typeface="Verdana"/>
                          <a:cs typeface="Verdana"/>
                          <a:sym typeface="Verdana"/>
                        </a:rPr>
                        <a:t>3,284</a:t>
                      </a:r>
                    </a:p>
                  </a:txBody>
                  <a:tcPr marL="63500" marR="63500" marT="0" marB="0" anchor="ctr" horzOverflow="overflow">
                    <a:lnL w="12700">
                      <a:solidFill>
                        <a:srgbClr val="53585F"/>
                      </a:solidFill>
                      <a:miter lim="400000"/>
                    </a:lnL>
                    <a:lnR w="12700">
                      <a:solidFill>
                        <a:srgbClr val="53585F"/>
                      </a:solidFill>
                      <a:miter lim="400000"/>
                    </a:lnR>
                    <a:lnT w="3175">
                      <a:solidFill>
                        <a:srgbClr val="0634D7"/>
                      </a:solidFill>
                      <a:miter lim="400000"/>
                    </a:lnT>
                    <a:lnB w="12700">
                      <a:solidFill>
                        <a:srgbClr val="D6D6D6"/>
                      </a:solidFill>
                      <a:miter lim="400000"/>
                    </a:lnB>
                    <a:solidFill>
                      <a:srgbClr val="FFFFFF"/>
                    </a:solidFill>
                  </a:tcPr>
                </a:tc>
                <a:tc>
                  <a:txBody>
                    <a:bodyPr/>
                    <a:lstStyle/>
                    <a:p>
                      <a:pPr defTabSz="914400"/>
                      <a:r>
                        <a:rPr b="1">
                          <a:latin typeface="Verdana"/>
                          <a:ea typeface="Verdana"/>
                          <a:cs typeface="Verdana"/>
                          <a:sym typeface="Verdana"/>
                        </a:rPr>
                        <a:t>3,456</a:t>
                      </a:r>
                    </a:p>
                  </a:txBody>
                  <a:tcPr marL="63500" marR="63500" marT="0" marB="0" anchor="ctr" horzOverflow="overflow">
                    <a:lnL w="12700">
                      <a:solidFill>
                        <a:srgbClr val="53585F"/>
                      </a:solidFill>
                      <a:miter lim="400000"/>
                    </a:lnL>
                    <a:lnR w="12700">
                      <a:solidFill>
                        <a:srgbClr val="53585F"/>
                      </a:solidFill>
                      <a:miter lim="400000"/>
                    </a:lnR>
                    <a:lnT w="3175">
                      <a:solidFill>
                        <a:srgbClr val="0634D7"/>
                      </a:solidFill>
                      <a:miter lim="400000"/>
                    </a:lnT>
                    <a:lnB w="12700">
                      <a:solidFill>
                        <a:srgbClr val="D6D6D6"/>
                      </a:solidFill>
                      <a:miter lim="400000"/>
                    </a:lnB>
                    <a:solidFill>
                      <a:srgbClr val="FFFFFF"/>
                    </a:solidFill>
                  </a:tcPr>
                </a:tc>
                <a:tc>
                  <a:txBody>
                    <a:bodyPr/>
                    <a:lstStyle/>
                    <a:p>
                      <a:pPr defTabSz="914400"/>
                      <a:r>
                        <a:rPr b="1">
                          <a:latin typeface="Verdana"/>
                          <a:ea typeface="Verdana"/>
                          <a:cs typeface="Verdana"/>
                          <a:sym typeface="Verdana"/>
                        </a:rPr>
                        <a:t>2,891</a:t>
                      </a:r>
                    </a:p>
                  </a:txBody>
                  <a:tcPr marL="63500" marR="63500" marT="0" marB="0" anchor="ctr" horzOverflow="overflow">
                    <a:lnL w="12700">
                      <a:solidFill>
                        <a:srgbClr val="53585F"/>
                      </a:solidFill>
                      <a:miter lim="400000"/>
                    </a:lnL>
                    <a:lnR w="12700">
                      <a:solidFill>
                        <a:srgbClr val="53585F"/>
                      </a:solidFill>
                      <a:miter lim="400000"/>
                    </a:lnR>
                    <a:lnT w="3175">
                      <a:solidFill>
                        <a:srgbClr val="0634D7"/>
                      </a:solidFill>
                      <a:miter lim="400000"/>
                    </a:lnT>
                    <a:lnB w="12700">
                      <a:solidFill>
                        <a:srgbClr val="D6D6D6"/>
                      </a:solidFill>
                      <a:miter lim="400000"/>
                    </a:lnB>
                    <a:solidFill>
                      <a:srgbClr val="FFFFFF"/>
                    </a:solidFill>
                  </a:tcPr>
                </a:tc>
                <a:tc>
                  <a:txBody>
                    <a:bodyPr/>
                    <a:lstStyle/>
                    <a:p>
                      <a:pPr defTabSz="914400"/>
                      <a:r>
                        <a:rPr b="1">
                          <a:latin typeface="Verdana"/>
                          <a:ea typeface="Verdana"/>
                          <a:cs typeface="Verdana"/>
                          <a:sym typeface="Verdana"/>
                        </a:rPr>
                        <a:t>3,563</a:t>
                      </a:r>
                    </a:p>
                  </a:txBody>
                  <a:tcPr marL="63500" marR="63500" marT="0" marB="0" anchor="ctr" horzOverflow="overflow">
                    <a:lnL w="12700">
                      <a:solidFill>
                        <a:srgbClr val="53585F"/>
                      </a:solidFill>
                      <a:miter lim="400000"/>
                    </a:lnL>
                    <a:lnR w="25400">
                      <a:solidFill>
                        <a:srgbClr val="53585F"/>
                      </a:solidFill>
                      <a:miter lim="400000"/>
                    </a:lnR>
                    <a:lnT w="3175">
                      <a:solidFill>
                        <a:srgbClr val="0634D7"/>
                      </a:solidFill>
                      <a:miter lim="400000"/>
                    </a:lnT>
                    <a:lnB w="12700">
                      <a:solidFill>
                        <a:srgbClr val="D6D6D6"/>
                      </a:solidFill>
                      <a:miter lim="400000"/>
                    </a:lnB>
                    <a:solidFill>
                      <a:srgbClr val="FFFFFF"/>
                    </a:solidFill>
                  </a:tcPr>
                </a:tc>
                <a:extLst>
                  <a:ext uri="{0D108BD9-81ED-4DB2-BD59-A6C34878D82A}">
                    <a16:rowId xmlns:a16="http://schemas.microsoft.com/office/drawing/2014/main" val="10001"/>
                  </a:ext>
                </a:extLst>
              </a:tr>
              <a:tr h="772263">
                <a:tc>
                  <a:txBody>
                    <a:bodyPr/>
                    <a:lstStyle/>
                    <a:p>
                      <a:pPr algn="l" defTabSz="457200">
                        <a:defRPr>
                          <a:latin typeface="Helvetica"/>
                          <a:ea typeface="Helvetica"/>
                          <a:cs typeface="Helvetica"/>
                          <a:sym typeface="Helvetica"/>
                        </a:defRPr>
                      </a:pPr>
                      <a:r>
                        <a:rPr b="1">
                          <a:latin typeface="Verdana"/>
                          <a:ea typeface="Verdana"/>
                          <a:cs typeface="Verdana"/>
                          <a:sym typeface="Verdana"/>
                        </a:rPr>
                        <a:t>Cases Closed</a:t>
                      </a:r>
                    </a:p>
                  </a:txBody>
                  <a:tcPr marL="12700" marR="12700" marT="12700" marB="12700" horzOverflow="overflow">
                    <a:lnL w="25400">
                      <a:solidFill>
                        <a:srgbClr val="53585F"/>
                      </a:solidFill>
                      <a:miter lim="400000"/>
                    </a:lnL>
                    <a:lnR w="12700">
                      <a:solidFill>
                        <a:srgbClr val="53585F"/>
                      </a:solidFill>
                      <a:miter lim="400000"/>
                    </a:lnR>
                    <a:lnT w="3175">
                      <a:solidFill>
                        <a:srgbClr val="0634D7"/>
                      </a:solidFill>
                      <a:miter lim="400000"/>
                    </a:lnT>
                    <a:lnB w="3175">
                      <a:solidFill>
                        <a:srgbClr val="0634D7"/>
                      </a:solidFill>
                      <a:miter lim="400000"/>
                    </a:lnB>
                    <a:solidFill>
                      <a:srgbClr val="FFE19B"/>
                    </a:solidFill>
                  </a:tcPr>
                </a:tc>
                <a:tc>
                  <a:txBody>
                    <a:bodyPr/>
                    <a:lstStyle/>
                    <a:p>
                      <a:pPr defTabSz="914400"/>
                      <a:r>
                        <a:rPr b="1">
                          <a:latin typeface="Verdana"/>
                          <a:ea typeface="Verdana"/>
                          <a:cs typeface="Verdana"/>
                          <a:sym typeface="Verdana"/>
                        </a:rPr>
                        <a:t>3,844</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D6D6D6"/>
                      </a:solidFill>
                      <a:miter lim="400000"/>
                    </a:lnB>
                    <a:solidFill>
                      <a:srgbClr val="DCDEE0"/>
                    </a:solidFill>
                  </a:tcPr>
                </a:tc>
                <a:tc>
                  <a:txBody>
                    <a:bodyPr/>
                    <a:lstStyle/>
                    <a:p>
                      <a:pPr defTabSz="914400"/>
                      <a:r>
                        <a:rPr b="1">
                          <a:latin typeface="Verdana"/>
                          <a:ea typeface="Verdana"/>
                          <a:cs typeface="Verdana"/>
                          <a:sym typeface="Verdana"/>
                        </a:rPr>
                        <a:t>3,382</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D6D6D6"/>
                      </a:solidFill>
                      <a:miter lim="400000"/>
                    </a:lnB>
                    <a:solidFill>
                      <a:srgbClr val="DCDEE0"/>
                    </a:solidFill>
                  </a:tcPr>
                </a:tc>
                <a:tc>
                  <a:txBody>
                    <a:bodyPr/>
                    <a:lstStyle/>
                    <a:p>
                      <a:pPr defTabSz="914400"/>
                      <a:r>
                        <a:rPr b="1">
                          <a:latin typeface="Verdana"/>
                          <a:ea typeface="Verdana"/>
                          <a:cs typeface="Verdana"/>
                          <a:sym typeface="Verdana"/>
                        </a:rPr>
                        <a:t>3,148</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D6D6D6"/>
                      </a:solidFill>
                      <a:miter lim="400000"/>
                    </a:lnB>
                    <a:solidFill>
                      <a:srgbClr val="DCDEE0"/>
                    </a:solidFill>
                  </a:tcPr>
                </a:tc>
                <a:tc>
                  <a:txBody>
                    <a:bodyPr/>
                    <a:lstStyle/>
                    <a:p>
                      <a:pPr defTabSz="914400"/>
                      <a:r>
                        <a:rPr b="1">
                          <a:latin typeface="Verdana"/>
                          <a:ea typeface="Verdana"/>
                          <a:cs typeface="Verdana"/>
                          <a:sym typeface="Verdana"/>
                        </a:rPr>
                        <a:t>3,192</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D6D6D6"/>
                      </a:solidFill>
                      <a:miter lim="400000"/>
                    </a:lnB>
                    <a:solidFill>
                      <a:srgbClr val="DCDEE0"/>
                    </a:solidFill>
                  </a:tcPr>
                </a:tc>
                <a:tc>
                  <a:txBody>
                    <a:bodyPr/>
                    <a:lstStyle/>
                    <a:p>
                      <a:pPr defTabSz="914400"/>
                      <a:r>
                        <a:rPr b="1">
                          <a:latin typeface="Verdana"/>
                          <a:ea typeface="Verdana"/>
                          <a:cs typeface="Verdana"/>
                          <a:sym typeface="Verdana"/>
                        </a:rPr>
                        <a:t>3,354</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D6D6D6"/>
                      </a:solidFill>
                      <a:miter lim="400000"/>
                    </a:lnB>
                    <a:solidFill>
                      <a:srgbClr val="DCDEE0"/>
                    </a:solidFill>
                  </a:tcPr>
                </a:tc>
                <a:tc>
                  <a:txBody>
                    <a:bodyPr/>
                    <a:lstStyle/>
                    <a:p>
                      <a:pPr defTabSz="914400"/>
                      <a:r>
                        <a:rPr b="1">
                          <a:latin typeface="Verdana"/>
                          <a:ea typeface="Verdana"/>
                          <a:cs typeface="Verdana"/>
                          <a:sym typeface="Verdana"/>
                        </a:rPr>
                        <a:t>2,911</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D6D6D6"/>
                      </a:solidFill>
                      <a:miter lim="400000"/>
                    </a:lnB>
                    <a:solidFill>
                      <a:srgbClr val="DCDEE0"/>
                    </a:solidFill>
                  </a:tcPr>
                </a:tc>
                <a:tc>
                  <a:txBody>
                    <a:bodyPr/>
                    <a:lstStyle/>
                    <a:p>
                      <a:pPr defTabSz="914400"/>
                      <a:r>
                        <a:rPr b="1">
                          <a:latin typeface="Verdana"/>
                          <a:ea typeface="Verdana"/>
                          <a:cs typeface="Verdana"/>
                          <a:sym typeface="Verdana"/>
                        </a:rPr>
                        <a:t>3,157</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D6D6D6"/>
                      </a:solidFill>
                      <a:miter lim="400000"/>
                    </a:lnB>
                    <a:solidFill>
                      <a:srgbClr val="DCDEE0"/>
                    </a:solidFill>
                  </a:tcPr>
                </a:tc>
                <a:tc>
                  <a:txBody>
                    <a:bodyPr/>
                    <a:lstStyle/>
                    <a:p>
                      <a:pPr defTabSz="914400"/>
                      <a:r>
                        <a:rPr b="1">
                          <a:latin typeface="Verdana"/>
                          <a:ea typeface="Verdana"/>
                          <a:cs typeface="Verdana"/>
                          <a:sym typeface="Verdana"/>
                        </a:rPr>
                        <a:t>3,632</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D6D6D6"/>
                      </a:solidFill>
                      <a:miter lim="400000"/>
                    </a:lnB>
                    <a:solidFill>
                      <a:srgbClr val="DCDEE0"/>
                    </a:solidFill>
                  </a:tcPr>
                </a:tc>
                <a:tc>
                  <a:txBody>
                    <a:bodyPr/>
                    <a:lstStyle/>
                    <a:p>
                      <a:pPr defTabSz="914400"/>
                      <a:r>
                        <a:rPr b="1">
                          <a:latin typeface="Verdana"/>
                          <a:ea typeface="Verdana"/>
                          <a:cs typeface="Verdana"/>
                          <a:sym typeface="Verdana"/>
                        </a:rPr>
                        <a:t>3,401</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D6D6D6"/>
                      </a:solidFill>
                      <a:miter lim="400000"/>
                    </a:lnB>
                    <a:solidFill>
                      <a:srgbClr val="DCDEE0"/>
                    </a:solidFill>
                  </a:tcPr>
                </a:tc>
                <a:tc>
                  <a:txBody>
                    <a:bodyPr/>
                    <a:lstStyle/>
                    <a:p>
                      <a:pPr defTabSz="914400"/>
                      <a:r>
                        <a:rPr b="1">
                          <a:latin typeface="Verdana"/>
                          <a:ea typeface="Verdana"/>
                          <a:cs typeface="Verdana"/>
                          <a:sym typeface="Verdana"/>
                        </a:rPr>
                        <a:t>3,269</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D6D6D6"/>
                      </a:solidFill>
                      <a:miter lim="400000"/>
                    </a:lnB>
                    <a:solidFill>
                      <a:srgbClr val="DCDEE0"/>
                    </a:solidFill>
                  </a:tcPr>
                </a:tc>
                <a:tc>
                  <a:txBody>
                    <a:bodyPr/>
                    <a:lstStyle/>
                    <a:p>
                      <a:pPr defTabSz="914400"/>
                      <a:r>
                        <a:rPr b="1">
                          <a:latin typeface="Verdana"/>
                          <a:ea typeface="Verdana"/>
                          <a:cs typeface="Verdana"/>
                          <a:sym typeface="Verdana"/>
                        </a:rPr>
                        <a:t>3,346</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D6D6D6"/>
                      </a:solidFill>
                      <a:miter lim="400000"/>
                    </a:lnB>
                    <a:solidFill>
                      <a:srgbClr val="DCDEE0"/>
                    </a:solidFill>
                  </a:tcPr>
                </a:tc>
                <a:tc>
                  <a:txBody>
                    <a:bodyPr/>
                    <a:lstStyle/>
                    <a:p>
                      <a:pPr defTabSz="914400"/>
                      <a:r>
                        <a:rPr b="1">
                          <a:latin typeface="Verdana"/>
                          <a:ea typeface="Verdana"/>
                          <a:cs typeface="Verdana"/>
                          <a:sym typeface="Verdana"/>
                        </a:rPr>
                        <a:t>2,830</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D6D6D6"/>
                      </a:solidFill>
                      <a:miter lim="400000"/>
                    </a:lnB>
                    <a:solidFill>
                      <a:srgbClr val="DCDEE0"/>
                    </a:solidFill>
                  </a:tcPr>
                </a:tc>
                <a:tc>
                  <a:txBody>
                    <a:bodyPr/>
                    <a:lstStyle/>
                    <a:p>
                      <a:pPr defTabSz="914400"/>
                      <a:r>
                        <a:rPr b="1">
                          <a:latin typeface="Verdana"/>
                          <a:ea typeface="Verdana"/>
                          <a:cs typeface="Verdana"/>
                          <a:sym typeface="Verdana"/>
                        </a:rPr>
                        <a:t>3,575</a:t>
                      </a:r>
                    </a:p>
                  </a:txBody>
                  <a:tcPr marL="63500" marR="63500" marT="0" marB="0" anchor="ctr" horzOverflow="overflow">
                    <a:lnL w="12700">
                      <a:solidFill>
                        <a:srgbClr val="53585F"/>
                      </a:solidFill>
                      <a:miter lim="400000"/>
                    </a:lnL>
                    <a:lnR w="25400">
                      <a:solidFill>
                        <a:srgbClr val="53585F"/>
                      </a:solidFill>
                      <a:miter lim="400000"/>
                    </a:lnR>
                    <a:lnT w="12700">
                      <a:solidFill>
                        <a:srgbClr val="D6D6D6"/>
                      </a:solidFill>
                      <a:miter lim="400000"/>
                    </a:lnT>
                    <a:lnB w="12700">
                      <a:solidFill>
                        <a:srgbClr val="D6D6D6"/>
                      </a:solidFill>
                      <a:miter lim="400000"/>
                    </a:lnB>
                    <a:solidFill>
                      <a:srgbClr val="DCDEE0"/>
                    </a:solidFill>
                  </a:tcPr>
                </a:tc>
                <a:extLst>
                  <a:ext uri="{0D108BD9-81ED-4DB2-BD59-A6C34878D82A}">
                    <a16:rowId xmlns:a16="http://schemas.microsoft.com/office/drawing/2014/main" val="10002"/>
                  </a:ext>
                </a:extLst>
              </a:tr>
              <a:tr h="866775">
                <a:tc>
                  <a:txBody>
                    <a:bodyPr/>
                    <a:lstStyle/>
                    <a:p>
                      <a:pPr algn="l" defTabSz="457200">
                        <a:defRPr>
                          <a:latin typeface="Helvetica"/>
                          <a:ea typeface="Helvetica"/>
                          <a:cs typeface="Helvetica"/>
                          <a:sym typeface="Helvetica"/>
                        </a:defRPr>
                      </a:pPr>
                      <a:r>
                        <a:rPr b="1">
                          <a:latin typeface="Verdana"/>
                          <a:ea typeface="Verdana"/>
                          <a:cs typeface="Verdana"/>
                          <a:sym typeface="Verdana"/>
                        </a:rPr>
                        <a:t>Cases Open at End of Month</a:t>
                      </a:r>
                    </a:p>
                  </a:txBody>
                  <a:tcPr marL="12700" marR="12700" marT="12700" marB="12700" horzOverflow="overflow">
                    <a:lnL w="25400">
                      <a:solidFill>
                        <a:srgbClr val="53585F"/>
                      </a:solidFill>
                      <a:miter lim="400000"/>
                    </a:lnL>
                    <a:lnR w="12700">
                      <a:solidFill>
                        <a:srgbClr val="53585F"/>
                      </a:solidFill>
                      <a:miter lim="400000"/>
                    </a:lnR>
                    <a:lnT w="3175">
                      <a:solidFill>
                        <a:srgbClr val="0634D7"/>
                      </a:solidFill>
                      <a:miter lim="400000"/>
                    </a:lnT>
                    <a:lnB w="3175">
                      <a:solidFill>
                        <a:srgbClr val="0634D7"/>
                      </a:solidFill>
                      <a:miter lim="400000"/>
                    </a:lnB>
                    <a:solidFill>
                      <a:srgbClr val="FFE19B"/>
                    </a:solidFill>
                  </a:tcPr>
                </a:tc>
                <a:tc>
                  <a:txBody>
                    <a:bodyPr/>
                    <a:lstStyle/>
                    <a:p>
                      <a:pPr defTabSz="914400"/>
                      <a:r>
                        <a:rPr b="1">
                          <a:latin typeface="Verdana"/>
                          <a:ea typeface="Verdana"/>
                          <a:cs typeface="Verdana"/>
                          <a:sym typeface="Verdana"/>
                        </a:rPr>
                        <a:t>2,963</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808080"/>
                      </a:solidFill>
                      <a:miter lim="400000"/>
                    </a:lnB>
                    <a:solidFill>
                      <a:srgbClr val="FFFFFF"/>
                    </a:solidFill>
                  </a:tcPr>
                </a:tc>
                <a:tc>
                  <a:txBody>
                    <a:bodyPr/>
                    <a:lstStyle/>
                    <a:p>
                      <a:pPr defTabSz="914400"/>
                      <a:r>
                        <a:rPr b="1">
                          <a:latin typeface="Verdana"/>
                          <a:ea typeface="Verdana"/>
                          <a:cs typeface="Verdana"/>
                          <a:sym typeface="Verdana"/>
                        </a:rPr>
                        <a:t>2,970</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808080"/>
                      </a:solidFill>
                      <a:miter lim="400000"/>
                    </a:lnB>
                    <a:solidFill>
                      <a:srgbClr val="FFFFFF"/>
                    </a:solidFill>
                  </a:tcPr>
                </a:tc>
                <a:tc>
                  <a:txBody>
                    <a:bodyPr/>
                    <a:lstStyle/>
                    <a:p>
                      <a:pPr defTabSz="914400"/>
                      <a:r>
                        <a:rPr b="1">
                          <a:latin typeface="Verdana"/>
                          <a:ea typeface="Verdana"/>
                          <a:cs typeface="Verdana"/>
                          <a:sym typeface="Verdana"/>
                        </a:rPr>
                        <a:t>2,974</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808080"/>
                      </a:solidFill>
                      <a:miter lim="400000"/>
                    </a:lnB>
                    <a:solidFill>
                      <a:srgbClr val="FFFFFF"/>
                    </a:solidFill>
                  </a:tcPr>
                </a:tc>
                <a:tc>
                  <a:txBody>
                    <a:bodyPr/>
                    <a:lstStyle/>
                    <a:p>
                      <a:pPr defTabSz="914400"/>
                      <a:r>
                        <a:rPr b="1">
                          <a:latin typeface="Verdana"/>
                          <a:ea typeface="Verdana"/>
                          <a:cs typeface="Verdana"/>
                          <a:sym typeface="Verdana"/>
                        </a:rPr>
                        <a:t>3,049</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808080"/>
                      </a:solidFill>
                      <a:miter lim="400000"/>
                    </a:lnB>
                    <a:solidFill>
                      <a:srgbClr val="FFFFFF"/>
                    </a:solidFill>
                  </a:tcPr>
                </a:tc>
                <a:tc>
                  <a:txBody>
                    <a:bodyPr/>
                    <a:lstStyle/>
                    <a:p>
                      <a:pPr defTabSz="914400"/>
                      <a:r>
                        <a:rPr b="1">
                          <a:latin typeface="Verdana"/>
                          <a:ea typeface="Verdana"/>
                          <a:cs typeface="Verdana"/>
                          <a:sym typeface="Verdana"/>
                        </a:rPr>
                        <a:t>2,781</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808080"/>
                      </a:solidFill>
                      <a:miter lim="400000"/>
                    </a:lnB>
                    <a:solidFill>
                      <a:srgbClr val="FFFFFF"/>
                    </a:solidFill>
                  </a:tcPr>
                </a:tc>
                <a:tc>
                  <a:txBody>
                    <a:bodyPr/>
                    <a:lstStyle/>
                    <a:p>
                      <a:pPr defTabSz="914400"/>
                      <a:r>
                        <a:rPr b="1">
                          <a:latin typeface="Verdana"/>
                          <a:ea typeface="Verdana"/>
                          <a:cs typeface="Verdana"/>
                          <a:sym typeface="Verdana"/>
                        </a:rPr>
                        <a:t>2,832</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808080"/>
                      </a:solidFill>
                      <a:miter lim="400000"/>
                    </a:lnB>
                    <a:solidFill>
                      <a:srgbClr val="FFFFFF"/>
                    </a:solidFill>
                  </a:tcPr>
                </a:tc>
                <a:tc>
                  <a:txBody>
                    <a:bodyPr/>
                    <a:lstStyle/>
                    <a:p>
                      <a:pPr defTabSz="914400"/>
                      <a:r>
                        <a:rPr b="1">
                          <a:latin typeface="Verdana"/>
                          <a:ea typeface="Verdana"/>
                          <a:cs typeface="Verdana"/>
                          <a:sym typeface="Verdana"/>
                        </a:rPr>
                        <a:t>2,828</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808080"/>
                      </a:solidFill>
                      <a:miter lim="400000"/>
                    </a:lnB>
                    <a:solidFill>
                      <a:srgbClr val="FFFFFF"/>
                    </a:solidFill>
                  </a:tcPr>
                </a:tc>
                <a:tc>
                  <a:txBody>
                    <a:bodyPr/>
                    <a:lstStyle/>
                    <a:p>
                      <a:pPr defTabSz="914400"/>
                      <a:r>
                        <a:rPr b="1">
                          <a:latin typeface="Verdana"/>
                          <a:ea typeface="Verdana"/>
                          <a:cs typeface="Verdana"/>
                          <a:sym typeface="Verdana"/>
                        </a:rPr>
                        <a:t>2,821</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808080"/>
                      </a:solidFill>
                      <a:miter lim="400000"/>
                    </a:lnB>
                    <a:solidFill>
                      <a:srgbClr val="FFFFFF"/>
                    </a:solidFill>
                  </a:tcPr>
                </a:tc>
                <a:tc>
                  <a:txBody>
                    <a:bodyPr/>
                    <a:lstStyle/>
                    <a:p>
                      <a:pPr defTabSz="914400"/>
                      <a:r>
                        <a:rPr b="1">
                          <a:latin typeface="Verdana"/>
                          <a:ea typeface="Verdana"/>
                          <a:cs typeface="Verdana"/>
                          <a:sym typeface="Verdana"/>
                        </a:rPr>
                        <a:t>2,768</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808080"/>
                      </a:solidFill>
                      <a:miter lim="400000"/>
                    </a:lnB>
                    <a:solidFill>
                      <a:srgbClr val="FFFFFF"/>
                    </a:solidFill>
                  </a:tcPr>
                </a:tc>
                <a:tc>
                  <a:txBody>
                    <a:bodyPr/>
                    <a:lstStyle/>
                    <a:p>
                      <a:pPr defTabSz="914400"/>
                      <a:r>
                        <a:rPr b="1">
                          <a:latin typeface="Verdana"/>
                          <a:ea typeface="Verdana"/>
                          <a:cs typeface="Verdana"/>
                          <a:sym typeface="Verdana"/>
                        </a:rPr>
                        <a:t>2,815</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808080"/>
                      </a:solidFill>
                      <a:miter lim="400000"/>
                    </a:lnB>
                    <a:solidFill>
                      <a:srgbClr val="FFFFFF"/>
                    </a:solidFill>
                  </a:tcPr>
                </a:tc>
                <a:tc>
                  <a:txBody>
                    <a:bodyPr/>
                    <a:lstStyle/>
                    <a:p>
                      <a:pPr defTabSz="914400"/>
                      <a:r>
                        <a:rPr b="1">
                          <a:latin typeface="Verdana"/>
                          <a:ea typeface="Verdana"/>
                          <a:cs typeface="Verdana"/>
                          <a:sym typeface="Verdana"/>
                        </a:rPr>
                        <a:t>2.908</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808080"/>
                      </a:solidFill>
                      <a:miter lim="400000"/>
                    </a:lnB>
                    <a:solidFill>
                      <a:srgbClr val="FFFFFF"/>
                    </a:solidFill>
                  </a:tcPr>
                </a:tc>
                <a:tc>
                  <a:txBody>
                    <a:bodyPr/>
                    <a:lstStyle/>
                    <a:p>
                      <a:pPr defTabSz="914400"/>
                      <a:r>
                        <a:rPr b="1">
                          <a:latin typeface="Verdana"/>
                          <a:ea typeface="Verdana"/>
                          <a:cs typeface="Verdana"/>
                          <a:sym typeface="Verdana"/>
                        </a:rPr>
                        <a:t>3,001</a:t>
                      </a:r>
                    </a:p>
                  </a:txBody>
                  <a:tcPr marL="63500" marR="63500" marT="0" marB="0" anchor="ctr" horzOverflow="overflow">
                    <a:lnL w="12700">
                      <a:solidFill>
                        <a:srgbClr val="53585F"/>
                      </a:solidFill>
                      <a:miter lim="400000"/>
                    </a:lnL>
                    <a:lnR w="12700">
                      <a:solidFill>
                        <a:srgbClr val="53585F"/>
                      </a:solidFill>
                      <a:miter lim="400000"/>
                    </a:lnR>
                    <a:lnT w="12700">
                      <a:solidFill>
                        <a:srgbClr val="D6D6D6"/>
                      </a:solidFill>
                      <a:miter lim="400000"/>
                    </a:lnT>
                    <a:lnB w="12700">
                      <a:solidFill>
                        <a:srgbClr val="808080"/>
                      </a:solidFill>
                      <a:miter lim="400000"/>
                    </a:lnB>
                    <a:solidFill>
                      <a:srgbClr val="FFFFFF"/>
                    </a:solidFill>
                  </a:tcPr>
                </a:tc>
                <a:tc>
                  <a:txBody>
                    <a:bodyPr/>
                    <a:lstStyle/>
                    <a:p>
                      <a:pPr defTabSz="914400"/>
                      <a:r>
                        <a:rPr b="1">
                          <a:latin typeface="Verdana"/>
                          <a:ea typeface="Verdana"/>
                          <a:cs typeface="Verdana"/>
                          <a:sym typeface="Verdana"/>
                        </a:rPr>
                        <a:t>3,010</a:t>
                      </a:r>
                    </a:p>
                  </a:txBody>
                  <a:tcPr marL="63500" marR="63500" marT="0" marB="0" anchor="ctr" horzOverflow="overflow">
                    <a:lnL w="12700">
                      <a:solidFill>
                        <a:srgbClr val="53585F"/>
                      </a:solidFill>
                      <a:miter lim="400000"/>
                    </a:lnL>
                    <a:lnR w="25400">
                      <a:solidFill>
                        <a:srgbClr val="53585F"/>
                      </a:solidFill>
                      <a:miter lim="400000"/>
                    </a:lnR>
                    <a:lnT w="12700">
                      <a:solidFill>
                        <a:srgbClr val="D6D6D6"/>
                      </a:solidFill>
                      <a:miter lim="400000"/>
                    </a:lnT>
                    <a:lnB w="12700">
                      <a:solidFill>
                        <a:srgbClr val="808080"/>
                      </a:solidFill>
                      <a:miter lim="400000"/>
                    </a:lnB>
                    <a:solidFill>
                      <a:srgbClr val="FFFFFF"/>
                    </a:solidFill>
                  </a:tcPr>
                </a:tc>
                <a:extLst>
                  <a:ext uri="{0D108BD9-81ED-4DB2-BD59-A6C34878D82A}">
                    <a16:rowId xmlns:a16="http://schemas.microsoft.com/office/drawing/2014/main" val="10003"/>
                  </a:ext>
                </a:extLst>
              </a:tr>
              <a:tr h="1057275">
                <a:tc>
                  <a:txBody>
                    <a:bodyPr/>
                    <a:lstStyle/>
                    <a:p>
                      <a:pPr algn="l" defTabSz="457200">
                        <a:defRPr>
                          <a:latin typeface="Helvetica"/>
                          <a:ea typeface="Helvetica"/>
                          <a:cs typeface="Helvetica"/>
                          <a:sym typeface="Helvetica"/>
                        </a:defRPr>
                      </a:pPr>
                      <a:r>
                        <a:rPr b="1">
                          <a:latin typeface="Verdana"/>
                          <a:ea typeface="Verdana"/>
                          <a:cs typeface="Verdana"/>
                          <a:sym typeface="Verdana"/>
                        </a:rPr>
                        <a:t>Average Processing Time </a:t>
                      </a:r>
                    </a:p>
                    <a:p>
                      <a:pPr algn="l" defTabSz="457200">
                        <a:defRPr>
                          <a:latin typeface="Helvetica"/>
                          <a:ea typeface="Helvetica"/>
                          <a:cs typeface="Helvetica"/>
                          <a:sym typeface="Helvetica"/>
                        </a:defRPr>
                      </a:pPr>
                      <a:r>
                        <a:rPr sz="1200" b="1">
                          <a:latin typeface="Verdana"/>
                          <a:ea typeface="Verdana"/>
                          <a:cs typeface="Verdana"/>
                          <a:sym typeface="Verdana"/>
                        </a:rPr>
                        <a:t>(Calendar Days)</a:t>
                      </a:r>
                    </a:p>
                  </a:txBody>
                  <a:tcPr marL="12700" marR="12700" marT="12700" marB="12700" horzOverflow="overflow">
                    <a:lnL w="25400">
                      <a:solidFill>
                        <a:srgbClr val="53585F"/>
                      </a:solidFill>
                      <a:miter lim="400000"/>
                    </a:lnL>
                    <a:lnR w="12700">
                      <a:solidFill>
                        <a:srgbClr val="53585F"/>
                      </a:solidFill>
                      <a:miter lim="400000"/>
                    </a:lnR>
                    <a:lnT w="3175">
                      <a:solidFill>
                        <a:srgbClr val="0634D7"/>
                      </a:solidFill>
                      <a:miter lim="400000"/>
                    </a:lnT>
                    <a:lnB w="25400">
                      <a:solidFill>
                        <a:srgbClr val="53585F"/>
                      </a:solidFill>
                      <a:miter lim="400000"/>
                    </a:lnB>
                    <a:solidFill>
                      <a:srgbClr val="FFE19B"/>
                    </a:solidFill>
                  </a:tcPr>
                </a:tc>
                <a:tc>
                  <a:txBody>
                    <a:bodyPr/>
                    <a:lstStyle/>
                    <a:p>
                      <a:pPr defTabSz="914400"/>
                      <a:r>
                        <a:rPr b="1">
                          <a:latin typeface="Verdana"/>
                          <a:ea typeface="Verdana"/>
                          <a:cs typeface="Verdana"/>
                          <a:sym typeface="Verdana"/>
                        </a:rPr>
                        <a:t>29</a:t>
                      </a:r>
                    </a:p>
                  </a:txBody>
                  <a:tcPr marL="63500" marR="63500" marT="0" marB="0" anchor="ctr" horzOverflow="overflow">
                    <a:lnL w="12700">
                      <a:solidFill>
                        <a:srgbClr val="53585F"/>
                      </a:solidFill>
                      <a:miter lim="400000"/>
                    </a:lnL>
                    <a:lnR w="12700">
                      <a:solidFill>
                        <a:srgbClr val="53585F"/>
                      </a:solidFill>
                      <a:miter lim="400000"/>
                    </a:lnR>
                    <a:lnT w="12700">
                      <a:solidFill>
                        <a:srgbClr val="808080"/>
                      </a:solidFill>
                      <a:miter lim="400000"/>
                    </a:lnT>
                    <a:lnB w="25400">
                      <a:solidFill>
                        <a:srgbClr val="53585F"/>
                      </a:solidFill>
                      <a:miter lim="400000"/>
                    </a:lnB>
                    <a:solidFill>
                      <a:srgbClr val="DCDEE0"/>
                    </a:solidFill>
                  </a:tcPr>
                </a:tc>
                <a:tc>
                  <a:txBody>
                    <a:bodyPr/>
                    <a:lstStyle/>
                    <a:p>
                      <a:pPr defTabSz="914400"/>
                      <a:r>
                        <a:rPr b="1">
                          <a:latin typeface="Verdana"/>
                          <a:ea typeface="Verdana"/>
                          <a:cs typeface="Verdana"/>
                          <a:sym typeface="Verdana"/>
                        </a:rPr>
                        <a:t>27</a:t>
                      </a:r>
                    </a:p>
                  </a:txBody>
                  <a:tcPr marL="63500" marR="63500" marT="0" marB="0" anchor="ctr" horzOverflow="overflow">
                    <a:lnL w="12700">
                      <a:solidFill>
                        <a:srgbClr val="53585F"/>
                      </a:solidFill>
                      <a:miter lim="400000"/>
                    </a:lnL>
                    <a:lnR w="12700">
                      <a:solidFill>
                        <a:srgbClr val="53585F"/>
                      </a:solidFill>
                      <a:miter lim="400000"/>
                    </a:lnR>
                    <a:lnT w="12700">
                      <a:solidFill>
                        <a:srgbClr val="808080"/>
                      </a:solidFill>
                      <a:miter lim="400000"/>
                    </a:lnT>
                    <a:lnB w="25400">
                      <a:solidFill>
                        <a:srgbClr val="53585F"/>
                      </a:solidFill>
                      <a:miter lim="400000"/>
                    </a:lnB>
                    <a:solidFill>
                      <a:srgbClr val="DCDEE0"/>
                    </a:solidFill>
                  </a:tcPr>
                </a:tc>
                <a:tc>
                  <a:txBody>
                    <a:bodyPr/>
                    <a:lstStyle/>
                    <a:p>
                      <a:pPr defTabSz="914400"/>
                      <a:r>
                        <a:rPr b="1">
                          <a:latin typeface="Verdana"/>
                          <a:ea typeface="Verdana"/>
                          <a:cs typeface="Verdana"/>
                          <a:sym typeface="Verdana"/>
                        </a:rPr>
                        <a:t>29</a:t>
                      </a:r>
                    </a:p>
                  </a:txBody>
                  <a:tcPr marL="63500" marR="63500" marT="0" marB="0" anchor="ctr" horzOverflow="overflow">
                    <a:lnL w="12700">
                      <a:solidFill>
                        <a:srgbClr val="53585F"/>
                      </a:solidFill>
                      <a:miter lim="400000"/>
                    </a:lnL>
                    <a:lnR w="12700">
                      <a:solidFill>
                        <a:srgbClr val="53585F"/>
                      </a:solidFill>
                      <a:miter lim="400000"/>
                    </a:lnR>
                    <a:lnT w="12700">
                      <a:solidFill>
                        <a:srgbClr val="808080"/>
                      </a:solidFill>
                      <a:miter lim="400000"/>
                    </a:lnT>
                    <a:lnB w="25400">
                      <a:solidFill>
                        <a:srgbClr val="53585F"/>
                      </a:solidFill>
                      <a:miter lim="400000"/>
                    </a:lnB>
                    <a:solidFill>
                      <a:srgbClr val="DCDEE0"/>
                    </a:solidFill>
                  </a:tcPr>
                </a:tc>
                <a:tc>
                  <a:txBody>
                    <a:bodyPr/>
                    <a:lstStyle/>
                    <a:p>
                      <a:pPr defTabSz="914400"/>
                      <a:r>
                        <a:rPr b="1">
                          <a:latin typeface="Verdana"/>
                          <a:ea typeface="Verdana"/>
                          <a:cs typeface="Verdana"/>
                          <a:sym typeface="Verdana"/>
                        </a:rPr>
                        <a:t>29</a:t>
                      </a:r>
                    </a:p>
                  </a:txBody>
                  <a:tcPr marL="63500" marR="63500" marT="0" marB="0" anchor="ctr" horzOverflow="overflow">
                    <a:lnL w="12700">
                      <a:solidFill>
                        <a:srgbClr val="53585F"/>
                      </a:solidFill>
                      <a:miter lim="400000"/>
                    </a:lnL>
                    <a:lnR w="12700">
                      <a:solidFill>
                        <a:srgbClr val="53585F"/>
                      </a:solidFill>
                      <a:miter lim="400000"/>
                    </a:lnR>
                    <a:lnT w="12700">
                      <a:solidFill>
                        <a:srgbClr val="808080"/>
                      </a:solidFill>
                      <a:miter lim="400000"/>
                    </a:lnT>
                    <a:lnB w="25400">
                      <a:solidFill>
                        <a:srgbClr val="53585F"/>
                      </a:solidFill>
                      <a:miter lim="400000"/>
                    </a:lnB>
                    <a:solidFill>
                      <a:srgbClr val="DCDEE0"/>
                    </a:solidFill>
                  </a:tcPr>
                </a:tc>
                <a:tc>
                  <a:txBody>
                    <a:bodyPr/>
                    <a:lstStyle/>
                    <a:p>
                      <a:pPr defTabSz="914400"/>
                      <a:r>
                        <a:rPr b="1">
                          <a:latin typeface="Verdana"/>
                          <a:ea typeface="Verdana"/>
                          <a:cs typeface="Verdana"/>
                          <a:sym typeface="Verdana"/>
                        </a:rPr>
                        <a:t>29</a:t>
                      </a:r>
                    </a:p>
                  </a:txBody>
                  <a:tcPr marL="63500" marR="63500" marT="0" marB="0" anchor="ctr" horzOverflow="overflow">
                    <a:lnL w="12700">
                      <a:solidFill>
                        <a:srgbClr val="53585F"/>
                      </a:solidFill>
                      <a:miter lim="400000"/>
                    </a:lnL>
                    <a:lnR w="12700">
                      <a:solidFill>
                        <a:srgbClr val="53585F"/>
                      </a:solidFill>
                      <a:miter lim="400000"/>
                    </a:lnR>
                    <a:lnT w="12700">
                      <a:solidFill>
                        <a:srgbClr val="808080"/>
                      </a:solidFill>
                      <a:miter lim="400000"/>
                    </a:lnT>
                    <a:lnB w="25400">
                      <a:solidFill>
                        <a:srgbClr val="53585F"/>
                      </a:solidFill>
                      <a:miter lim="400000"/>
                    </a:lnB>
                    <a:solidFill>
                      <a:srgbClr val="DCDEE0"/>
                    </a:solidFill>
                  </a:tcPr>
                </a:tc>
                <a:tc>
                  <a:txBody>
                    <a:bodyPr/>
                    <a:lstStyle/>
                    <a:p>
                      <a:pPr defTabSz="914400"/>
                      <a:r>
                        <a:rPr b="1">
                          <a:latin typeface="Verdana"/>
                          <a:ea typeface="Verdana"/>
                          <a:cs typeface="Verdana"/>
                          <a:sym typeface="Verdana"/>
                        </a:rPr>
                        <a:t>32</a:t>
                      </a:r>
                    </a:p>
                  </a:txBody>
                  <a:tcPr marL="63500" marR="63500" marT="0" marB="0" anchor="ctr" horzOverflow="overflow">
                    <a:lnL w="12700">
                      <a:solidFill>
                        <a:srgbClr val="53585F"/>
                      </a:solidFill>
                      <a:miter lim="400000"/>
                    </a:lnL>
                    <a:lnR w="12700">
                      <a:solidFill>
                        <a:srgbClr val="53585F"/>
                      </a:solidFill>
                      <a:miter lim="400000"/>
                    </a:lnR>
                    <a:lnT w="12700">
                      <a:solidFill>
                        <a:srgbClr val="808080"/>
                      </a:solidFill>
                      <a:miter lim="400000"/>
                    </a:lnT>
                    <a:lnB w="25400">
                      <a:solidFill>
                        <a:srgbClr val="53585F"/>
                      </a:solidFill>
                      <a:miter lim="400000"/>
                    </a:lnB>
                    <a:solidFill>
                      <a:srgbClr val="DCDEE0"/>
                    </a:solidFill>
                  </a:tcPr>
                </a:tc>
                <a:tc>
                  <a:txBody>
                    <a:bodyPr/>
                    <a:lstStyle/>
                    <a:p>
                      <a:pPr defTabSz="914400"/>
                      <a:r>
                        <a:rPr b="1">
                          <a:latin typeface="Verdana"/>
                          <a:ea typeface="Verdana"/>
                          <a:cs typeface="Verdana"/>
                          <a:sym typeface="Verdana"/>
                        </a:rPr>
                        <a:t>26</a:t>
                      </a:r>
                    </a:p>
                  </a:txBody>
                  <a:tcPr marL="63500" marR="63500" marT="0" marB="0" anchor="ctr" horzOverflow="overflow">
                    <a:lnL w="12700">
                      <a:solidFill>
                        <a:srgbClr val="53585F"/>
                      </a:solidFill>
                      <a:miter lim="400000"/>
                    </a:lnL>
                    <a:lnR w="12700">
                      <a:solidFill>
                        <a:srgbClr val="53585F"/>
                      </a:solidFill>
                      <a:miter lim="400000"/>
                    </a:lnR>
                    <a:lnT w="12700">
                      <a:solidFill>
                        <a:srgbClr val="808080"/>
                      </a:solidFill>
                      <a:miter lim="400000"/>
                    </a:lnT>
                    <a:lnB w="25400">
                      <a:solidFill>
                        <a:srgbClr val="53585F"/>
                      </a:solidFill>
                      <a:miter lim="400000"/>
                    </a:lnB>
                    <a:solidFill>
                      <a:srgbClr val="DCDEE0"/>
                    </a:solidFill>
                  </a:tcPr>
                </a:tc>
                <a:tc>
                  <a:txBody>
                    <a:bodyPr/>
                    <a:lstStyle/>
                    <a:p>
                      <a:pPr defTabSz="914400"/>
                      <a:r>
                        <a:rPr b="1">
                          <a:latin typeface="Verdana"/>
                          <a:ea typeface="Verdana"/>
                          <a:cs typeface="Verdana"/>
                          <a:sym typeface="Verdana"/>
                        </a:rPr>
                        <a:t>27</a:t>
                      </a:r>
                    </a:p>
                  </a:txBody>
                  <a:tcPr marL="63500" marR="63500" marT="0" marB="0" anchor="ctr" horzOverflow="overflow">
                    <a:lnL w="12700">
                      <a:solidFill>
                        <a:srgbClr val="53585F"/>
                      </a:solidFill>
                      <a:miter lim="400000"/>
                    </a:lnL>
                    <a:lnR w="12700">
                      <a:solidFill>
                        <a:srgbClr val="53585F"/>
                      </a:solidFill>
                      <a:miter lim="400000"/>
                    </a:lnR>
                    <a:lnT w="12700">
                      <a:solidFill>
                        <a:srgbClr val="808080"/>
                      </a:solidFill>
                      <a:miter lim="400000"/>
                    </a:lnT>
                    <a:lnB w="25400">
                      <a:solidFill>
                        <a:srgbClr val="53585F"/>
                      </a:solidFill>
                      <a:miter lim="400000"/>
                    </a:lnB>
                    <a:solidFill>
                      <a:srgbClr val="DCDEE0"/>
                    </a:solidFill>
                  </a:tcPr>
                </a:tc>
                <a:tc>
                  <a:txBody>
                    <a:bodyPr/>
                    <a:lstStyle/>
                    <a:p>
                      <a:pPr defTabSz="914400"/>
                      <a:r>
                        <a:rPr b="1">
                          <a:latin typeface="Verdana"/>
                          <a:ea typeface="Verdana"/>
                          <a:cs typeface="Verdana"/>
                          <a:sym typeface="Verdana"/>
                        </a:rPr>
                        <a:t>25</a:t>
                      </a:r>
                    </a:p>
                  </a:txBody>
                  <a:tcPr marL="63500" marR="63500" marT="0" marB="0" anchor="ctr" horzOverflow="overflow">
                    <a:lnL w="12700">
                      <a:solidFill>
                        <a:srgbClr val="53585F"/>
                      </a:solidFill>
                      <a:miter lim="400000"/>
                    </a:lnL>
                    <a:lnR w="12700">
                      <a:solidFill>
                        <a:srgbClr val="53585F"/>
                      </a:solidFill>
                      <a:miter lim="400000"/>
                    </a:lnR>
                    <a:lnT w="12700">
                      <a:solidFill>
                        <a:srgbClr val="808080"/>
                      </a:solidFill>
                      <a:miter lim="400000"/>
                    </a:lnT>
                    <a:lnB w="25400">
                      <a:solidFill>
                        <a:srgbClr val="53585F"/>
                      </a:solidFill>
                      <a:miter lim="400000"/>
                    </a:lnB>
                    <a:solidFill>
                      <a:srgbClr val="DCDEE0"/>
                    </a:solidFill>
                  </a:tcPr>
                </a:tc>
                <a:tc>
                  <a:txBody>
                    <a:bodyPr/>
                    <a:lstStyle/>
                    <a:p>
                      <a:pPr defTabSz="914400"/>
                      <a:r>
                        <a:rPr b="1">
                          <a:latin typeface="Verdana"/>
                          <a:ea typeface="Verdana"/>
                          <a:cs typeface="Verdana"/>
                          <a:sym typeface="Verdana"/>
                        </a:rPr>
                        <a:t>29</a:t>
                      </a:r>
                    </a:p>
                  </a:txBody>
                  <a:tcPr marL="63500" marR="63500" marT="0" marB="0" anchor="ctr" horzOverflow="overflow">
                    <a:lnL w="12700">
                      <a:solidFill>
                        <a:srgbClr val="53585F"/>
                      </a:solidFill>
                      <a:miter lim="400000"/>
                    </a:lnL>
                    <a:lnR w="12700">
                      <a:solidFill>
                        <a:srgbClr val="53585F"/>
                      </a:solidFill>
                      <a:miter lim="400000"/>
                    </a:lnR>
                    <a:lnT w="12700">
                      <a:solidFill>
                        <a:srgbClr val="808080"/>
                      </a:solidFill>
                      <a:miter lim="400000"/>
                    </a:lnT>
                    <a:lnB w="25400">
                      <a:solidFill>
                        <a:srgbClr val="53585F"/>
                      </a:solidFill>
                      <a:miter lim="400000"/>
                    </a:lnB>
                    <a:solidFill>
                      <a:srgbClr val="DCDEE0"/>
                    </a:solidFill>
                  </a:tcPr>
                </a:tc>
                <a:tc>
                  <a:txBody>
                    <a:bodyPr/>
                    <a:lstStyle/>
                    <a:p>
                      <a:pPr defTabSz="914400"/>
                      <a:r>
                        <a:rPr b="1">
                          <a:latin typeface="Verdana"/>
                          <a:ea typeface="Verdana"/>
                          <a:cs typeface="Verdana"/>
                          <a:sym typeface="Verdana"/>
                        </a:rPr>
                        <a:t>25</a:t>
                      </a:r>
                    </a:p>
                  </a:txBody>
                  <a:tcPr marL="63500" marR="63500" marT="0" marB="0" anchor="ctr" horzOverflow="overflow">
                    <a:lnL w="12700">
                      <a:solidFill>
                        <a:srgbClr val="53585F"/>
                      </a:solidFill>
                      <a:miter lim="400000"/>
                    </a:lnL>
                    <a:lnR w="12700">
                      <a:solidFill>
                        <a:srgbClr val="53585F"/>
                      </a:solidFill>
                      <a:miter lim="400000"/>
                    </a:lnR>
                    <a:lnT w="12700">
                      <a:solidFill>
                        <a:srgbClr val="808080"/>
                      </a:solidFill>
                      <a:miter lim="400000"/>
                    </a:lnT>
                    <a:lnB w="25400">
                      <a:solidFill>
                        <a:srgbClr val="53585F"/>
                      </a:solidFill>
                      <a:miter lim="400000"/>
                    </a:lnB>
                    <a:solidFill>
                      <a:srgbClr val="DCDEE0"/>
                    </a:solidFill>
                  </a:tcPr>
                </a:tc>
                <a:tc>
                  <a:txBody>
                    <a:bodyPr/>
                    <a:lstStyle/>
                    <a:p>
                      <a:pPr defTabSz="914400"/>
                      <a:r>
                        <a:rPr b="1">
                          <a:latin typeface="Verdana"/>
                          <a:ea typeface="Verdana"/>
                          <a:cs typeface="Verdana"/>
                          <a:sym typeface="Verdana"/>
                        </a:rPr>
                        <a:t>29</a:t>
                      </a:r>
                    </a:p>
                  </a:txBody>
                  <a:tcPr marL="63500" marR="63500" marT="0" marB="0" anchor="ctr" horzOverflow="overflow">
                    <a:lnL w="12700">
                      <a:solidFill>
                        <a:srgbClr val="53585F"/>
                      </a:solidFill>
                      <a:miter lim="400000"/>
                    </a:lnL>
                    <a:lnR w="12700">
                      <a:solidFill>
                        <a:srgbClr val="53585F"/>
                      </a:solidFill>
                      <a:miter lim="400000"/>
                    </a:lnR>
                    <a:lnT w="12700">
                      <a:solidFill>
                        <a:srgbClr val="808080"/>
                      </a:solidFill>
                      <a:miter lim="400000"/>
                    </a:lnT>
                    <a:lnB w="25400">
                      <a:solidFill>
                        <a:srgbClr val="53585F"/>
                      </a:solidFill>
                      <a:miter lim="400000"/>
                    </a:lnB>
                    <a:solidFill>
                      <a:srgbClr val="DCDEE0"/>
                    </a:solidFill>
                  </a:tcPr>
                </a:tc>
                <a:tc>
                  <a:txBody>
                    <a:bodyPr/>
                    <a:lstStyle/>
                    <a:p>
                      <a:pPr defTabSz="914400"/>
                      <a:r>
                        <a:rPr b="1">
                          <a:latin typeface="Verdana"/>
                          <a:ea typeface="Verdana"/>
                          <a:cs typeface="Verdana"/>
                          <a:sym typeface="Verdana"/>
                        </a:rPr>
                        <a:t>29</a:t>
                      </a:r>
                    </a:p>
                  </a:txBody>
                  <a:tcPr marL="63500" marR="63500" marT="0" marB="0" anchor="ctr" horzOverflow="overflow">
                    <a:lnL w="12700">
                      <a:solidFill>
                        <a:srgbClr val="53585F"/>
                      </a:solidFill>
                      <a:miter lim="400000"/>
                    </a:lnL>
                    <a:lnR w="25400">
                      <a:solidFill>
                        <a:srgbClr val="53585F"/>
                      </a:solidFill>
                      <a:miter lim="400000"/>
                    </a:lnR>
                    <a:lnT w="12700">
                      <a:solidFill>
                        <a:srgbClr val="808080"/>
                      </a:solidFill>
                      <a:miter lim="400000"/>
                    </a:lnT>
                    <a:lnB w="25400">
                      <a:solidFill>
                        <a:srgbClr val="53585F"/>
                      </a:solidFill>
                      <a:miter lim="400000"/>
                    </a:lnB>
                    <a:solidFill>
                      <a:srgbClr val="DCDEE0"/>
                    </a:solidFill>
                  </a:tcPr>
                </a:tc>
                <a:extLst>
                  <a:ext uri="{0D108BD9-81ED-4DB2-BD59-A6C34878D82A}">
                    <a16:rowId xmlns:a16="http://schemas.microsoft.com/office/drawing/2014/main" val="10004"/>
                  </a:ext>
                </a:extLst>
              </a:tr>
            </a:tbl>
          </a:graphicData>
        </a:graphic>
      </p:graphicFrame>
      <p:sp>
        <p:nvSpPr>
          <p:cNvPr id="1579" name="DDTC License Processing Times"/>
          <p:cNvSpPr txBox="1">
            <a:spLocks noGrp="1"/>
          </p:cNvSpPr>
          <p:nvPr>
            <p:ph type="title"/>
          </p:nvPr>
        </p:nvSpPr>
        <p:spPr>
          <a:prstGeom prst="rect">
            <a:avLst/>
          </a:prstGeom>
        </p:spPr>
        <p:txBody>
          <a:bodyPr>
            <a:normAutofit fontScale="90000"/>
          </a:bodyPr>
          <a:lstStyle>
            <a:lvl1pPr defTabSz="554990">
              <a:defRPr sz="4940"/>
            </a:lvl1pPr>
          </a:lstStyle>
          <a:p>
            <a:r>
              <a:t>DDTC License Processing Times</a:t>
            </a:r>
          </a:p>
        </p:txBody>
      </p:sp>
      <p:sp>
        <p:nvSpPr>
          <p:cNvPr id="1580"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124</a:t>
            </a:fld>
            <a:endParaRPr/>
          </a:p>
        </p:txBody>
      </p:sp>
      <p:sp>
        <p:nvSpPr>
          <p:cNvPr id="1581" name="Double the processing time, compared to 2008"/>
          <p:cNvSpPr txBox="1"/>
          <p:nvPr/>
        </p:nvSpPr>
        <p:spPr>
          <a:xfrm>
            <a:off x="2227618" y="7192698"/>
            <a:ext cx="9145986"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spcBef>
                <a:spcPts val="1300"/>
              </a:spcBef>
              <a:defRPr sz="2100" b="1">
                <a:latin typeface="Verdana"/>
                <a:ea typeface="Verdana"/>
                <a:cs typeface="Verdana"/>
                <a:sym typeface="Verdana"/>
              </a:defRPr>
            </a:lvl1pPr>
          </a:lstStyle>
          <a:p>
            <a:pPr>
              <a:defRPr>
                <a:latin typeface="Helvetica"/>
                <a:ea typeface="Helvetica"/>
                <a:cs typeface="Helvetica"/>
                <a:sym typeface="Helvetica"/>
              </a:defRPr>
            </a:pPr>
            <a:r>
              <a:rPr>
                <a:latin typeface="Verdana"/>
                <a:ea typeface="Verdana"/>
                <a:cs typeface="Verdana"/>
                <a:sym typeface="Verdana"/>
              </a:rPr>
              <a:t>Double the processing time, compared to 2008</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3" name="Civil &amp; Criminal Penalties (ITAR)"/>
          <p:cNvSpPr txBox="1">
            <a:spLocks noGrp="1"/>
          </p:cNvSpPr>
          <p:nvPr>
            <p:ph type="title"/>
          </p:nvPr>
        </p:nvSpPr>
        <p:spPr>
          <a:prstGeom prst="rect">
            <a:avLst/>
          </a:prstGeom>
        </p:spPr>
        <p:txBody>
          <a:bodyPr/>
          <a:lstStyle>
            <a:lvl1pPr>
              <a:defRPr sz="4900"/>
            </a:lvl1pPr>
          </a:lstStyle>
          <a:p>
            <a:r>
              <a:t>Civil &amp; Criminal Penalties (ITAR)</a:t>
            </a:r>
          </a:p>
        </p:txBody>
      </p:sp>
      <p:sp>
        <p:nvSpPr>
          <p:cNvPr id="1584"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125</a:t>
            </a:fld>
            <a:endParaRPr/>
          </a:p>
        </p:txBody>
      </p:sp>
      <p:sp>
        <p:nvSpPr>
          <p:cNvPr id="1585" name="Export-Violation Penalties"/>
          <p:cNvSpPr txBox="1"/>
          <p:nvPr/>
        </p:nvSpPr>
        <p:spPr>
          <a:xfrm>
            <a:off x="9620250" y="16129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Export-Violation Penalties</a:t>
            </a:r>
          </a:p>
        </p:txBody>
      </p:sp>
      <p:graphicFrame>
        <p:nvGraphicFramePr>
          <p:cNvPr id="1586" name="Table"/>
          <p:cNvGraphicFramePr/>
          <p:nvPr/>
        </p:nvGraphicFramePr>
        <p:xfrm>
          <a:off x="505724" y="2247900"/>
          <a:ext cx="12177952" cy="4051300"/>
        </p:xfrm>
        <a:graphic>
          <a:graphicData uri="http://schemas.openxmlformats.org/drawingml/2006/table">
            <a:tbl>
              <a:tblPr>
                <a:tableStyleId>{4C3C2611-4C71-4FC5-86AE-919BDF0F9419}</a:tableStyleId>
              </a:tblPr>
              <a:tblGrid>
                <a:gridCol w="2288381">
                  <a:extLst>
                    <a:ext uri="{9D8B030D-6E8A-4147-A177-3AD203B41FA5}">
                      <a16:colId xmlns:a16="http://schemas.microsoft.com/office/drawing/2014/main" val="20000"/>
                    </a:ext>
                  </a:extLst>
                </a:gridCol>
                <a:gridCol w="5427563">
                  <a:extLst>
                    <a:ext uri="{9D8B030D-6E8A-4147-A177-3AD203B41FA5}">
                      <a16:colId xmlns:a16="http://schemas.microsoft.com/office/drawing/2014/main" val="20001"/>
                    </a:ext>
                  </a:extLst>
                </a:gridCol>
                <a:gridCol w="2031570">
                  <a:extLst>
                    <a:ext uri="{9D8B030D-6E8A-4147-A177-3AD203B41FA5}">
                      <a16:colId xmlns:a16="http://schemas.microsoft.com/office/drawing/2014/main" val="20002"/>
                    </a:ext>
                  </a:extLst>
                </a:gridCol>
                <a:gridCol w="1916674">
                  <a:extLst>
                    <a:ext uri="{9D8B030D-6E8A-4147-A177-3AD203B41FA5}">
                      <a16:colId xmlns:a16="http://schemas.microsoft.com/office/drawing/2014/main" val="20003"/>
                    </a:ext>
                  </a:extLst>
                </a:gridCol>
              </a:tblGrid>
              <a:tr h="469900">
                <a:tc gridSpan="4">
                  <a:txBody>
                    <a:bodyPr/>
                    <a:lstStyle/>
                    <a:p>
                      <a:pPr defTabSz="457200">
                        <a:defRPr sz="3000">
                          <a:latin typeface="Helvetica"/>
                          <a:ea typeface="Helvetica"/>
                          <a:cs typeface="Helvetica"/>
                          <a:sym typeface="Helvetica"/>
                        </a:defRPr>
                      </a:pPr>
                      <a:r>
                        <a:rPr>
                          <a:latin typeface="Gill Sans SemiBold"/>
                          <a:ea typeface="Gill Sans SemiBold"/>
                          <a:cs typeface="Gill Sans SemiBold"/>
                          <a:sym typeface="Gill Sans SemiBold"/>
                        </a:rPr>
                        <a:t>International Traffic in Arms Regulations</a:t>
                      </a:r>
                    </a:p>
                    <a:p>
                      <a:pPr defTabSz="457200">
                        <a:defRPr sz="2000">
                          <a:latin typeface="Helvetica"/>
                          <a:ea typeface="Helvetica"/>
                          <a:cs typeface="Helvetica"/>
                          <a:sym typeface="Helvetica"/>
                        </a:defRPr>
                      </a:pPr>
                      <a:r>
                        <a:rPr>
                          <a:latin typeface="Gill Sans SemiBold"/>
                          <a:ea typeface="Gill Sans SemiBold"/>
                          <a:cs typeface="Gill Sans SemiBold"/>
                          <a:sym typeface="Gill Sans SemiBold"/>
                        </a:rPr>
                        <a:t>(U.S. Department of State)</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FFE19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69900">
                <a:tc>
                  <a:txBody>
                    <a:bodyPr/>
                    <a:lstStyle/>
                    <a:p>
                      <a:pPr defTabSz="914400">
                        <a:tabLst>
                          <a:tab pos="914400" algn="l"/>
                        </a:tabLst>
                        <a:defRPr sz="2200">
                          <a:latin typeface="Gill Sans SemiBold"/>
                          <a:ea typeface="Gill Sans SemiBold"/>
                          <a:cs typeface="Gill Sans SemiBold"/>
                          <a:sym typeface="Gill Sans SemiBold"/>
                        </a:defRPr>
                      </a:pPr>
                      <a:endParaRPr/>
                    </a:p>
                  </a:txBody>
                  <a:tcPr marL="50800" marR="50800" marT="50800" marB="50800" anchor="ctr" horzOverflow="overflow">
                    <a:lnL w="0">
                      <a:miter lim="400000"/>
                    </a:lnL>
                    <a:lnR w="25400">
                      <a:solidFill>
                        <a:srgbClr val="515151"/>
                      </a:solidFill>
                      <a:miter lim="400000"/>
                    </a:lnR>
                    <a:lnT w="25400">
                      <a:solidFill>
                        <a:srgbClr val="515151"/>
                      </a:solidFill>
                      <a:miter lim="400000"/>
                    </a:lnT>
                    <a:lnB w="0">
                      <a:miter lim="400000"/>
                    </a:lnB>
                    <a:noFill/>
                  </a:tcPr>
                </a:tc>
                <a:tc>
                  <a:txBody>
                    <a:bodyPr/>
                    <a:lstStyle/>
                    <a:p>
                      <a:pPr defTabSz="914400">
                        <a:tabLst>
                          <a:tab pos="914400" algn="l"/>
                        </a:tabLst>
                      </a:pPr>
                      <a:r>
                        <a:rPr sz="2200">
                          <a:latin typeface="Gill Sans SemiBold"/>
                          <a:ea typeface="Gill Sans SemiBold"/>
                          <a:cs typeface="Gill Sans SemiBold"/>
                          <a:sym typeface="Gill Sans SemiBold"/>
                        </a:rPr>
                        <a:t>Fine</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gridSpan="2">
                  <a:txBody>
                    <a:bodyPr/>
                    <a:lstStyle/>
                    <a:p>
                      <a:pPr defTabSz="914400">
                        <a:tabLst>
                          <a:tab pos="914400" algn="l"/>
                        </a:tabLst>
                      </a:pPr>
                      <a:r>
                        <a:rPr sz="2200">
                          <a:latin typeface="Gill Sans SemiBold"/>
                          <a:ea typeface="Gill Sans SemiBold"/>
                          <a:cs typeface="Gill Sans SemiBold"/>
                          <a:sym typeface="Gill Sans SemiBold"/>
                        </a:rPr>
                        <a:t>Imprisonment</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hMerge="1">
                  <a:txBody>
                    <a:bodyPr/>
                    <a:lstStyle/>
                    <a:p>
                      <a:endParaRPr lang="en-US"/>
                    </a:p>
                  </a:txBody>
                  <a:tcPr/>
                </a:tc>
                <a:extLst>
                  <a:ext uri="{0D108BD9-81ED-4DB2-BD59-A6C34878D82A}">
                    <a16:rowId xmlns:a16="http://schemas.microsoft.com/office/drawing/2014/main" val="10001"/>
                  </a:ext>
                </a:extLst>
              </a:tr>
              <a:tr h="190500">
                <a:tc gridSpan="4">
                  <a:txBody>
                    <a:bodyPr/>
                    <a:lstStyle/>
                    <a:p>
                      <a:pPr defTabSz="914400">
                        <a:tabLst>
                          <a:tab pos="914400" algn="l"/>
                        </a:tabLst>
                        <a:defRPr sz="1200">
                          <a:latin typeface="Gill Sans SemiBold"/>
                          <a:ea typeface="Gill Sans SemiBold"/>
                          <a:cs typeface="Gill Sans SemiBold"/>
                          <a:sym typeface="Gill Sans SemiBold"/>
                        </a:defRPr>
                      </a:pPr>
                      <a:endParaRPr/>
                    </a:p>
                    <a:p>
                      <a:pPr defTabSz="914400">
                        <a:tabLst>
                          <a:tab pos="914400" algn="l"/>
                        </a:tabLst>
                        <a:defRPr sz="200">
                          <a:latin typeface="Gill Sans SemiBold"/>
                          <a:ea typeface="Gill Sans SemiBold"/>
                          <a:cs typeface="Gill Sans SemiBold"/>
                          <a:sym typeface="Gill Sans SemiBold"/>
                        </a:defRPr>
                      </a:pPr>
                      <a:endParaRPr/>
                    </a:p>
                  </a:txBody>
                  <a:tcPr marL="50800" marR="50800" marT="50800" marB="50800" anchor="ctr" horzOverflow="overflow">
                    <a:lnL w="0">
                      <a:miter lim="400000"/>
                    </a:lnL>
                    <a:lnR w="0">
                      <a:miter lim="400000"/>
                    </a:lnR>
                    <a:lnT w="0">
                      <a:miter lim="400000"/>
                    </a:lnT>
                    <a:lnB w="25400">
                      <a:solidFill>
                        <a:srgbClr val="515151"/>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69900">
                <a:tc gridSpan="4">
                  <a:txBody>
                    <a:bodyPr/>
                    <a:lstStyle/>
                    <a:p>
                      <a:pPr defTabSz="457200">
                        <a:defRPr sz="1000">
                          <a:latin typeface="Helvetica"/>
                          <a:ea typeface="Helvetica"/>
                          <a:cs typeface="Helvetica"/>
                          <a:sym typeface="Helvetica"/>
                        </a:defRPr>
                      </a:pPr>
                      <a:r>
                        <a:rPr sz="2200">
                          <a:latin typeface="Gill Sans SemiBold"/>
                          <a:ea typeface="Gill Sans SemiBold"/>
                          <a:cs typeface="Gill Sans SemiBold"/>
                          <a:sym typeface="Gill Sans SemiBold"/>
                        </a:rPr>
                        <a:t>Criminal Sanctions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FFE19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45700">
                <a:tc>
                  <a:txBody>
                    <a:bodyPr/>
                    <a:lstStyle/>
                    <a:p>
                      <a:pPr defTabSz="914400">
                        <a:tabLst>
                          <a:tab pos="914400" algn="l"/>
                        </a:tabLst>
                      </a:pPr>
                      <a:r>
                        <a:rPr sz="1900">
                          <a:latin typeface="Gill Sans SemiBold"/>
                          <a:ea typeface="Gill Sans SemiBold"/>
                          <a:cs typeface="Gill Sans SemiBold"/>
                          <a:sym typeface="Gill Sans SemiBold"/>
                        </a:rPr>
                        <a:t>Fines/Imprisonment</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a:txBody>
                    <a:bodyPr/>
                    <a:lstStyle/>
                    <a:p>
                      <a:pPr defTabSz="914400">
                        <a:tabLst>
                          <a:tab pos="914400" algn="l"/>
                        </a:tabLst>
                        <a:defRPr sz="1900">
                          <a:latin typeface="Gill Sans SemiBold"/>
                          <a:ea typeface="Gill Sans SemiBold"/>
                          <a:cs typeface="Gill Sans SemiBold"/>
                          <a:sym typeface="Gill Sans SemiBold"/>
                        </a:defRPr>
                      </a:pPr>
                      <a:r>
                        <a:t>Up to $1,111,908 for </a:t>
                      </a:r>
                      <a:r>
                        <a:rPr b="1" i="1">
                          <a:latin typeface="+mn-lt"/>
                          <a:ea typeface="+mn-ea"/>
                          <a:cs typeface="+mn-cs"/>
                          <a:sym typeface="Gill Sans"/>
                        </a:rPr>
                        <a:t>each</a:t>
                      </a:r>
                      <a:r>
                        <a:t> violation</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gridSpan="2">
                  <a:txBody>
                    <a:bodyPr/>
                    <a:lstStyle/>
                    <a:p>
                      <a:pPr defTabSz="914400">
                        <a:tabLst>
                          <a:tab pos="914400" algn="l"/>
                        </a:tabLst>
                      </a:pPr>
                      <a:r>
                        <a:rPr sz="1900">
                          <a:latin typeface="Gill Sans SemiBold"/>
                          <a:ea typeface="Gill Sans SemiBold"/>
                          <a:cs typeface="Gill Sans SemiBold"/>
                          <a:sym typeface="Gill Sans SemiBold"/>
                        </a:rPr>
                        <a:t>20 years’ imprisonment</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hMerge="1">
                  <a:txBody>
                    <a:bodyPr/>
                    <a:lstStyle/>
                    <a:p>
                      <a:endParaRPr lang="en-US"/>
                    </a:p>
                  </a:txBody>
                  <a:tcPr/>
                </a:tc>
                <a:extLst>
                  <a:ext uri="{0D108BD9-81ED-4DB2-BD59-A6C34878D82A}">
                    <a16:rowId xmlns:a16="http://schemas.microsoft.com/office/drawing/2014/main" val="10004"/>
                  </a:ext>
                </a:extLst>
              </a:tr>
              <a:tr h="228600">
                <a:tc>
                  <a:txBody>
                    <a:bodyPr/>
                    <a:lstStyle/>
                    <a:p>
                      <a:pPr defTabSz="914400">
                        <a:tabLst>
                          <a:tab pos="914400" algn="l"/>
                        </a:tabLst>
                      </a:pPr>
                      <a:r>
                        <a:rPr sz="1900">
                          <a:latin typeface="Gill Sans SemiBold"/>
                          <a:ea typeface="Gill Sans SemiBold"/>
                          <a:cs typeface="Gill Sans SemiBold"/>
                          <a:sym typeface="Gill Sans SemiBold"/>
                        </a:rPr>
                        <a:t>Other Measures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gridSpan="3">
                  <a:txBody>
                    <a:bodyPr/>
                    <a:lstStyle/>
                    <a:p>
                      <a:pPr defTabSz="914400">
                        <a:tabLst>
                          <a:tab pos="914400" algn="l"/>
                        </a:tabLst>
                      </a:pPr>
                      <a:r>
                        <a:rPr sz="1900">
                          <a:latin typeface="Gill Sans SemiBold"/>
                          <a:ea typeface="Gill Sans SemiBold"/>
                          <a:cs typeface="Gill Sans SemiBold"/>
                          <a:sym typeface="Gill Sans SemiBold"/>
                        </a:rPr>
                        <a:t>Debarment from export activities; mandatory audits by officially designated auditors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90500">
                <a:tc gridSpan="4">
                  <a:txBody>
                    <a:bodyPr/>
                    <a:lstStyle/>
                    <a:p>
                      <a:pPr defTabSz="457200">
                        <a:defRPr sz="400">
                          <a:latin typeface="Gill Sans SemiBold"/>
                          <a:ea typeface="Gill Sans SemiBold"/>
                          <a:cs typeface="Gill Sans SemiBold"/>
                          <a:sym typeface="Gill Sans SemiBold"/>
                        </a:defRPr>
                      </a:pPr>
                      <a:endParaRPr/>
                    </a:p>
                  </a:txBody>
                  <a:tcPr marL="50800" marR="50800" marT="50800" marB="50800" anchor="ctr" horzOverflow="overflow">
                    <a:lnL w="0">
                      <a:miter lim="400000"/>
                    </a:lnL>
                    <a:lnR w="0">
                      <a:miter lim="400000"/>
                    </a:lnR>
                    <a:lnT w="25400">
                      <a:solidFill>
                        <a:srgbClr val="515151"/>
                      </a:solidFill>
                      <a:miter lim="400000"/>
                    </a:lnT>
                    <a:lnB w="25400">
                      <a:solidFill>
                        <a:srgbClr val="515151"/>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69900">
                <a:tc gridSpan="4">
                  <a:txBody>
                    <a:bodyPr/>
                    <a:lstStyle/>
                    <a:p>
                      <a:pPr defTabSz="457200">
                        <a:defRPr sz="1000">
                          <a:latin typeface="Helvetica"/>
                          <a:ea typeface="Helvetica"/>
                          <a:cs typeface="Helvetica"/>
                          <a:sym typeface="Helvetica"/>
                        </a:defRPr>
                      </a:pPr>
                      <a:r>
                        <a:rPr sz="2200">
                          <a:latin typeface="Gill Sans SemiBold"/>
                          <a:ea typeface="Gill Sans SemiBold"/>
                          <a:cs typeface="Gill Sans SemiBold"/>
                          <a:sym typeface="Gill Sans SemiBold"/>
                        </a:rPr>
                        <a:t>Civil (Administrative) Sanctions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FFE19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12800">
                <a:tc>
                  <a:txBody>
                    <a:bodyPr/>
                    <a:lstStyle/>
                    <a:p>
                      <a:pPr defTabSz="914400">
                        <a:tabLst>
                          <a:tab pos="914400" algn="l"/>
                        </a:tabLst>
                      </a:pPr>
                      <a:r>
                        <a:rPr sz="1900">
                          <a:latin typeface="Gill Sans SemiBold"/>
                          <a:ea typeface="Gill Sans SemiBold"/>
                          <a:cs typeface="Gill Sans SemiBold"/>
                          <a:sym typeface="Gill Sans SemiBold"/>
                        </a:rPr>
                        <a:t>Fines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a:txBody>
                    <a:bodyPr/>
                    <a:lstStyle/>
                    <a:p>
                      <a:pPr defTabSz="914400">
                        <a:tabLst>
                          <a:tab pos="914400" algn="l"/>
                        </a:tabLst>
                        <a:defRPr sz="1900">
                          <a:latin typeface="Gill Sans SemiBold"/>
                          <a:ea typeface="Gill Sans SemiBold"/>
                          <a:cs typeface="Gill Sans SemiBold"/>
                          <a:sym typeface="Gill Sans SemiBold"/>
                        </a:defRPr>
                      </a:pPr>
                      <a:r>
                        <a:t>Up to $1,111,908 for </a:t>
                      </a:r>
                      <a:r>
                        <a:rPr b="1" i="1">
                          <a:latin typeface="+mn-lt"/>
                          <a:ea typeface="+mn-ea"/>
                          <a:cs typeface="+mn-cs"/>
                          <a:sym typeface="Gill Sans"/>
                        </a:rPr>
                        <a:t>each</a:t>
                      </a:r>
                      <a:r>
                        <a:t> violation</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gridSpan="2">
                  <a:txBody>
                    <a:bodyPr/>
                    <a:lstStyle/>
                    <a:p>
                      <a:pPr defTabSz="914400">
                        <a:tabLst>
                          <a:tab pos="914400" algn="l"/>
                        </a:tabLst>
                      </a:pPr>
                      <a:r>
                        <a:rPr sz="1900">
                          <a:latin typeface="Gill Sans SemiBold"/>
                          <a:ea typeface="Gill Sans SemiBold"/>
                          <a:cs typeface="Gill Sans SemiBold"/>
                          <a:sym typeface="Gill Sans SemiBold"/>
                        </a:rPr>
                        <a:t>N/A</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hMerge="1">
                  <a:txBody>
                    <a:bodyPr/>
                    <a:lstStyle/>
                    <a:p>
                      <a:endParaRPr lang="en-US"/>
                    </a:p>
                  </a:txBody>
                  <a:tcPr/>
                </a:tc>
                <a:extLst>
                  <a:ext uri="{0D108BD9-81ED-4DB2-BD59-A6C34878D82A}">
                    <a16:rowId xmlns:a16="http://schemas.microsoft.com/office/drawing/2014/main" val="10008"/>
                  </a:ext>
                </a:extLst>
              </a:tr>
              <a:tr h="419100">
                <a:tc>
                  <a:txBody>
                    <a:bodyPr/>
                    <a:lstStyle/>
                    <a:p>
                      <a:pPr defTabSz="914400">
                        <a:tabLst>
                          <a:tab pos="914400" algn="l"/>
                        </a:tabLst>
                      </a:pPr>
                      <a:r>
                        <a:rPr sz="1900">
                          <a:latin typeface="Gill Sans SemiBold"/>
                          <a:ea typeface="Gill Sans SemiBold"/>
                          <a:cs typeface="Gill Sans SemiBold"/>
                          <a:sym typeface="Gill Sans SemiBold"/>
                        </a:rPr>
                        <a:t>Other Measures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gridSpan="3">
                  <a:txBody>
                    <a:bodyPr/>
                    <a:lstStyle/>
                    <a:p>
                      <a:pPr defTabSz="914400">
                        <a:tabLst>
                          <a:tab pos="914400" algn="l"/>
                        </a:tabLst>
                      </a:pPr>
                      <a:r>
                        <a:rPr sz="1900">
                          <a:latin typeface="Gill Sans SemiBold"/>
                          <a:ea typeface="Gill Sans SemiBold"/>
                          <a:cs typeface="Gill Sans SemiBold"/>
                          <a:sym typeface="Gill Sans SemiBold"/>
                        </a:rPr>
                        <a:t>Debarment from export activities; mandatory audits by officially designated auditors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190500">
                <a:tc gridSpan="4">
                  <a:txBody>
                    <a:bodyPr/>
                    <a:lstStyle/>
                    <a:p>
                      <a:pPr defTabSz="457200">
                        <a:defRPr sz="400">
                          <a:latin typeface="Gill Sans SemiBold"/>
                          <a:ea typeface="Gill Sans SemiBold"/>
                          <a:cs typeface="Gill Sans SemiBold"/>
                          <a:sym typeface="Gill Sans SemiBold"/>
                        </a:defRPr>
                      </a:pPr>
                      <a:endParaRPr/>
                    </a:p>
                  </a:txBody>
                  <a:tcPr marL="50800" marR="50800" marT="50800" marB="50800" anchor="ctr" horzOverflow="overflow">
                    <a:lnL w="0">
                      <a:miter lim="400000"/>
                    </a:lnL>
                    <a:lnR w="0">
                      <a:miter lim="400000"/>
                    </a:lnR>
                    <a:lnT w="25400">
                      <a:solidFill>
                        <a:srgbClr val="515151"/>
                      </a:solidFill>
                      <a:miter lim="400000"/>
                    </a:lnT>
                    <a:lnB w="25400">
                      <a:solidFill>
                        <a:srgbClr val="515151"/>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812800">
                <a:tc gridSpan="4">
                  <a:txBody>
                    <a:bodyPr/>
                    <a:lstStyle/>
                    <a:p>
                      <a:pPr defTabSz="914400">
                        <a:tabLst>
                          <a:tab pos="914400" algn="l"/>
                        </a:tabLst>
                      </a:pPr>
                      <a:r>
                        <a:rPr sz="1900">
                          <a:latin typeface="Gill Sans SemiBold"/>
                          <a:ea typeface="Gill Sans SemiBold"/>
                          <a:cs typeface="Gill Sans SemiBold"/>
                          <a:sym typeface="Gill Sans SemiBold"/>
                        </a:rPr>
                        <a:t>Possible additional sanctions for each violation include the denial of export privileges, and/or the seizure or forfeiture of goods.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587" name="Department of State / Directorate of Defense Trade Controls (DoS/DDTC)"/>
          <p:cNvSpPr txBox="1"/>
          <p:nvPr/>
        </p:nvSpPr>
        <p:spPr>
          <a:xfrm>
            <a:off x="760569" y="1083733"/>
            <a:ext cx="9854721"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400"/>
            </a:lvl1pPr>
          </a:lstStyle>
          <a:p>
            <a:r>
              <a:t>Department of State / Directorate of Defense Trade Controls (DoS/DDTC)</a:t>
            </a:r>
          </a:p>
        </p:txBody>
      </p:sp>
      <p:sp>
        <p:nvSpPr>
          <p:cNvPr id="1588" name="Note:  The Federal Civil Penalties Inflation Adjustment Act of 2015, required Federal Agencies to make a one time “catch-up” adjustment to their Civil Monetary Penalties in order to account for inflation, followed by annual inflation adjustments."/>
          <p:cNvSpPr txBox="1"/>
          <p:nvPr/>
        </p:nvSpPr>
        <p:spPr>
          <a:xfrm>
            <a:off x="1333512" y="1719306"/>
            <a:ext cx="7952676" cy="460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914400">
              <a:tabLst>
                <a:tab pos="914400" algn="l"/>
              </a:tabLst>
              <a:defRPr sz="1200"/>
            </a:pPr>
            <a:r>
              <a:rPr u="sng">
                <a:latin typeface="Gill Sans SemiBold"/>
                <a:ea typeface="Gill Sans SemiBold"/>
                <a:cs typeface="Gill Sans SemiBold"/>
                <a:sym typeface="Gill Sans SemiBold"/>
              </a:rPr>
              <a:t>Note</a:t>
            </a:r>
            <a:r>
              <a:rPr>
                <a:latin typeface="Gill Sans SemiBold"/>
                <a:ea typeface="Gill Sans SemiBold"/>
                <a:cs typeface="Gill Sans SemiBold"/>
                <a:sym typeface="Gill Sans SemiBold"/>
              </a:rPr>
              <a:t>:</a:t>
            </a:r>
            <a:r>
              <a:t>  The Federal Civil Penalties Inflation Adjustment Act of 2015, required Federal Agencies to make a one time “catch-up” adjustment to their Civil Monetary Penalties in order to account for inflation, followed by annual inflation adjustments.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0" name="Civil &amp; Criminal Penalties (EAR)"/>
          <p:cNvSpPr txBox="1">
            <a:spLocks noGrp="1"/>
          </p:cNvSpPr>
          <p:nvPr>
            <p:ph type="title"/>
          </p:nvPr>
        </p:nvSpPr>
        <p:spPr>
          <a:prstGeom prst="rect">
            <a:avLst/>
          </a:prstGeom>
        </p:spPr>
        <p:txBody>
          <a:bodyPr/>
          <a:lstStyle>
            <a:lvl1pPr>
              <a:defRPr sz="4900"/>
            </a:lvl1pPr>
          </a:lstStyle>
          <a:p>
            <a:r>
              <a:t>Civil &amp; Criminal Penalties (EAR)</a:t>
            </a:r>
          </a:p>
        </p:txBody>
      </p:sp>
      <p:sp>
        <p:nvSpPr>
          <p:cNvPr id="1591"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126</a:t>
            </a:fld>
            <a:endParaRPr/>
          </a:p>
        </p:txBody>
      </p:sp>
      <p:sp>
        <p:nvSpPr>
          <p:cNvPr id="1592" name="Export-Violation Penalties"/>
          <p:cNvSpPr txBox="1"/>
          <p:nvPr/>
        </p:nvSpPr>
        <p:spPr>
          <a:xfrm>
            <a:off x="9620250" y="16129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Export-Violation Penalties</a:t>
            </a:r>
          </a:p>
        </p:txBody>
      </p:sp>
      <p:graphicFrame>
        <p:nvGraphicFramePr>
          <p:cNvPr id="1593" name="Table"/>
          <p:cNvGraphicFramePr/>
          <p:nvPr/>
        </p:nvGraphicFramePr>
        <p:xfrm>
          <a:off x="497257" y="2016100"/>
          <a:ext cx="12177952" cy="4051301"/>
        </p:xfrm>
        <a:graphic>
          <a:graphicData uri="http://schemas.openxmlformats.org/drawingml/2006/table">
            <a:tbl>
              <a:tblPr>
                <a:tableStyleId>{4C3C2611-4C71-4FC5-86AE-919BDF0F9419}</a:tableStyleId>
              </a:tblPr>
              <a:tblGrid>
                <a:gridCol w="2288381">
                  <a:extLst>
                    <a:ext uri="{9D8B030D-6E8A-4147-A177-3AD203B41FA5}">
                      <a16:colId xmlns:a16="http://schemas.microsoft.com/office/drawing/2014/main" val="20000"/>
                    </a:ext>
                  </a:extLst>
                </a:gridCol>
                <a:gridCol w="5427563">
                  <a:extLst>
                    <a:ext uri="{9D8B030D-6E8A-4147-A177-3AD203B41FA5}">
                      <a16:colId xmlns:a16="http://schemas.microsoft.com/office/drawing/2014/main" val="20001"/>
                    </a:ext>
                  </a:extLst>
                </a:gridCol>
                <a:gridCol w="2031570">
                  <a:extLst>
                    <a:ext uri="{9D8B030D-6E8A-4147-A177-3AD203B41FA5}">
                      <a16:colId xmlns:a16="http://schemas.microsoft.com/office/drawing/2014/main" val="20002"/>
                    </a:ext>
                  </a:extLst>
                </a:gridCol>
                <a:gridCol w="1916674">
                  <a:extLst>
                    <a:ext uri="{9D8B030D-6E8A-4147-A177-3AD203B41FA5}">
                      <a16:colId xmlns:a16="http://schemas.microsoft.com/office/drawing/2014/main" val="20003"/>
                    </a:ext>
                  </a:extLst>
                </a:gridCol>
              </a:tblGrid>
              <a:tr h="469900">
                <a:tc gridSpan="4">
                  <a:txBody>
                    <a:bodyPr/>
                    <a:lstStyle/>
                    <a:p>
                      <a:pPr defTabSz="457200">
                        <a:defRPr sz="3000">
                          <a:latin typeface="Helvetica"/>
                          <a:ea typeface="Helvetica"/>
                          <a:cs typeface="Helvetica"/>
                          <a:sym typeface="Helvetica"/>
                        </a:defRPr>
                      </a:pPr>
                      <a:r>
                        <a:rPr>
                          <a:latin typeface="Gill Sans SemiBold"/>
                          <a:ea typeface="Gill Sans SemiBold"/>
                          <a:cs typeface="Gill Sans SemiBold"/>
                          <a:sym typeface="Gill Sans SemiBold"/>
                        </a:rPr>
                        <a:t>Export Administration Regulations</a:t>
                      </a:r>
                    </a:p>
                    <a:p>
                      <a:pPr defTabSz="457200">
                        <a:defRPr sz="2000">
                          <a:latin typeface="Helvetica"/>
                          <a:ea typeface="Helvetica"/>
                          <a:cs typeface="Helvetica"/>
                          <a:sym typeface="Helvetica"/>
                        </a:defRPr>
                      </a:pPr>
                      <a:r>
                        <a:rPr>
                          <a:latin typeface="Gill Sans SemiBold"/>
                          <a:ea typeface="Gill Sans SemiBold"/>
                          <a:cs typeface="Gill Sans SemiBold"/>
                          <a:sym typeface="Gill Sans SemiBold"/>
                        </a:rPr>
                        <a:t>(U.S. Department of Commerce)</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FFE19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69900">
                <a:tc>
                  <a:txBody>
                    <a:bodyPr/>
                    <a:lstStyle/>
                    <a:p>
                      <a:pPr defTabSz="914400">
                        <a:tabLst>
                          <a:tab pos="914400" algn="l"/>
                        </a:tabLst>
                        <a:defRPr sz="2200">
                          <a:latin typeface="Gill Sans SemiBold"/>
                          <a:ea typeface="Gill Sans SemiBold"/>
                          <a:cs typeface="Gill Sans SemiBold"/>
                          <a:sym typeface="Gill Sans SemiBold"/>
                        </a:defRPr>
                      </a:pPr>
                      <a:endParaRPr/>
                    </a:p>
                  </a:txBody>
                  <a:tcPr marL="50800" marR="50800" marT="50800" marB="50800" anchor="ctr" horzOverflow="overflow">
                    <a:lnL w="0">
                      <a:miter lim="400000"/>
                    </a:lnL>
                    <a:lnR w="25400">
                      <a:solidFill>
                        <a:srgbClr val="515151"/>
                      </a:solidFill>
                      <a:miter lim="400000"/>
                    </a:lnR>
                    <a:lnT w="25400">
                      <a:solidFill>
                        <a:srgbClr val="515151"/>
                      </a:solidFill>
                      <a:miter lim="400000"/>
                    </a:lnT>
                    <a:lnB w="0">
                      <a:miter lim="400000"/>
                    </a:lnB>
                    <a:noFill/>
                  </a:tcPr>
                </a:tc>
                <a:tc>
                  <a:txBody>
                    <a:bodyPr/>
                    <a:lstStyle/>
                    <a:p>
                      <a:pPr defTabSz="914400">
                        <a:tabLst>
                          <a:tab pos="914400" algn="l"/>
                        </a:tabLst>
                      </a:pPr>
                      <a:r>
                        <a:rPr sz="2200">
                          <a:latin typeface="Gill Sans SemiBold"/>
                          <a:ea typeface="Gill Sans SemiBold"/>
                          <a:cs typeface="Gill Sans SemiBold"/>
                          <a:sym typeface="Gill Sans SemiBold"/>
                        </a:rPr>
                        <a:t>Fine</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gridSpan="2">
                  <a:txBody>
                    <a:bodyPr/>
                    <a:lstStyle/>
                    <a:p>
                      <a:pPr defTabSz="914400">
                        <a:tabLst>
                          <a:tab pos="914400" algn="l"/>
                        </a:tabLst>
                      </a:pPr>
                      <a:r>
                        <a:rPr sz="2200">
                          <a:latin typeface="Gill Sans SemiBold"/>
                          <a:ea typeface="Gill Sans SemiBold"/>
                          <a:cs typeface="Gill Sans SemiBold"/>
                          <a:sym typeface="Gill Sans SemiBold"/>
                        </a:rPr>
                        <a:t>Imprisonment</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hMerge="1">
                  <a:txBody>
                    <a:bodyPr/>
                    <a:lstStyle/>
                    <a:p>
                      <a:endParaRPr lang="en-US"/>
                    </a:p>
                  </a:txBody>
                  <a:tcPr/>
                </a:tc>
                <a:extLst>
                  <a:ext uri="{0D108BD9-81ED-4DB2-BD59-A6C34878D82A}">
                    <a16:rowId xmlns:a16="http://schemas.microsoft.com/office/drawing/2014/main" val="10001"/>
                  </a:ext>
                </a:extLst>
              </a:tr>
              <a:tr h="381000">
                <a:tc gridSpan="4">
                  <a:txBody>
                    <a:bodyPr/>
                    <a:lstStyle/>
                    <a:p>
                      <a:pPr defTabSz="914400">
                        <a:tabLst>
                          <a:tab pos="914400" algn="l"/>
                        </a:tabLst>
                        <a:defRPr sz="1200">
                          <a:latin typeface="Gill Sans SemiBold"/>
                          <a:ea typeface="Gill Sans SemiBold"/>
                          <a:cs typeface="Gill Sans SemiBold"/>
                          <a:sym typeface="Gill Sans SemiBold"/>
                        </a:defRPr>
                      </a:pPr>
                      <a:endParaRPr/>
                    </a:p>
                    <a:p>
                      <a:pPr defTabSz="914400">
                        <a:tabLst>
                          <a:tab pos="914400" algn="l"/>
                        </a:tabLst>
                        <a:defRPr sz="200">
                          <a:latin typeface="Gill Sans SemiBold"/>
                          <a:ea typeface="Gill Sans SemiBold"/>
                          <a:cs typeface="Gill Sans SemiBold"/>
                          <a:sym typeface="Gill Sans SemiBold"/>
                        </a:defRPr>
                      </a:pPr>
                      <a:endParaRPr/>
                    </a:p>
                  </a:txBody>
                  <a:tcPr marL="50800" marR="50800" marT="50800" marB="50800" anchor="ctr" horzOverflow="overflow">
                    <a:lnL w="0">
                      <a:miter lim="400000"/>
                    </a:lnL>
                    <a:lnR w="0">
                      <a:miter lim="400000"/>
                    </a:lnR>
                    <a:lnT w="0">
                      <a:miter lim="400000"/>
                    </a:lnT>
                    <a:lnB w="25400">
                      <a:solidFill>
                        <a:srgbClr val="515151"/>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69900">
                <a:tc gridSpan="4">
                  <a:txBody>
                    <a:bodyPr/>
                    <a:lstStyle/>
                    <a:p>
                      <a:pPr defTabSz="457200">
                        <a:defRPr sz="1000">
                          <a:latin typeface="Helvetica"/>
                          <a:ea typeface="Helvetica"/>
                          <a:cs typeface="Helvetica"/>
                          <a:sym typeface="Helvetica"/>
                        </a:defRPr>
                      </a:pPr>
                      <a:r>
                        <a:rPr sz="2200">
                          <a:latin typeface="Gill Sans SemiBold"/>
                          <a:ea typeface="Gill Sans SemiBold"/>
                          <a:cs typeface="Gill Sans SemiBold"/>
                          <a:sym typeface="Gill Sans SemiBold"/>
                        </a:rPr>
                        <a:t>Willful Violations  § 764.3(b)(2)(i)</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FFE19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28600">
                <a:tc>
                  <a:txBody>
                    <a:bodyPr/>
                    <a:lstStyle/>
                    <a:p>
                      <a:pPr defTabSz="914400">
                        <a:tabLst>
                          <a:tab pos="914400" algn="l"/>
                        </a:tabLst>
                      </a:pPr>
                      <a:r>
                        <a:rPr sz="1900">
                          <a:latin typeface="Gill Sans SemiBold"/>
                          <a:ea typeface="Gill Sans SemiBold"/>
                          <a:cs typeface="Gill Sans SemiBold"/>
                          <a:sym typeface="Gill Sans SemiBold"/>
                        </a:rPr>
                        <a:t>Company</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a:txBody>
                    <a:bodyPr/>
                    <a:lstStyle/>
                    <a:p>
                      <a:pPr defTabSz="914400">
                        <a:tabLst>
                          <a:tab pos="914400" algn="l"/>
                        </a:tabLst>
                        <a:defRPr sz="1900">
                          <a:latin typeface="Gill Sans SemiBold"/>
                          <a:ea typeface="Gill Sans SemiBold"/>
                          <a:cs typeface="Gill Sans SemiBold"/>
                          <a:sym typeface="Gill Sans SemiBold"/>
                        </a:defRPr>
                      </a:pPr>
                      <a:r>
                        <a:t>The greater of $1 million or 5 times the value of the exports for </a:t>
                      </a:r>
                      <a:r>
                        <a:rPr b="1" i="1">
                          <a:latin typeface="+mn-lt"/>
                          <a:ea typeface="+mn-ea"/>
                          <a:cs typeface="+mn-cs"/>
                          <a:sym typeface="Gill Sans"/>
                        </a:rPr>
                        <a:t>each</a:t>
                      </a:r>
                      <a:r>
                        <a:t> violation</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gridSpan="2">
                  <a:txBody>
                    <a:bodyPr/>
                    <a:lstStyle/>
                    <a:p>
                      <a:pPr defTabSz="914400">
                        <a:tabLst>
                          <a:tab pos="914400" algn="l"/>
                        </a:tabLst>
                        <a:defRPr sz="1900">
                          <a:latin typeface="Gill Sans SemiBold"/>
                          <a:ea typeface="Gill Sans SemiBold"/>
                          <a:cs typeface="Gill Sans SemiBold"/>
                          <a:sym typeface="Gill Sans SemiBold"/>
                        </a:defRPr>
                      </a:pPr>
                      <a:endParaRP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hMerge="1">
                  <a:txBody>
                    <a:bodyPr/>
                    <a:lstStyle/>
                    <a:p>
                      <a:endParaRPr lang="en-US"/>
                    </a:p>
                  </a:txBody>
                  <a:tcPr/>
                </a:tc>
                <a:extLst>
                  <a:ext uri="{0D108BD9-81ED-4DB2-BD59-A6C34878D82A}">
                    <a16:rowId xmlns:a16="http://schemas.microsoft.com/office/drawing/2014/main" val="10004"/>
                  </a:ext>
                </a:extLst>
              </a:tr>
              <a:tr h="228600">
                <a:tc>
                  <a:txBody>
                    <a:bodyPr/>
                    <a:lstStyle/>
                    <a:p>
                      <a:pPr defTabSz="914400">
                        <a:tabLst>
                          <a:tab pos="914400" algn="l"/>
                        </a:tabLst>
                      </a:pPr>
                      <a:r>
                        <a:rPr sz="1900">
                          <a:latin typeface="Gill Sans SemiBold"/>
                          <a:ea typeface="Gill Sans SemiBold"/>
                          <a:cs typeface="Gill Sans SemiBold"/>
                          <a:sym typeface="Gill Sans SemiBold"/>
                        </a:rPr>
                        <a:t>Individual</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a:txBody>
                    <a:bodyPr/>
                    <a:lstStyle/>
                    <a:p>
                      <a:pPr defTabSz="914400">
                        <a:tabLst>
                          <a:tab pos="914400" algn="l"/>
                        </a:tabLst>
                        <a:defRPr sz="1900">
                          <a:latin typeface="Gill Sans SemiBold"/>
                          <a:ea typeface="Gill Sans SemiBold"/>
                          <a:cs typeface="Gill Sans SemiBold"/>
                          <a:sym typeface="Gill Sans SemiBold"/>
                        </a:defRPr>
                      </a:pPr>
                      <a:r>
                        <a:t>Up to $250,000 for </a:t>
                      </a:r>
                      <a:r>
                        <a:rPr b="1" i="1">
                          <a:latin typeface="+mn-lt"/>
                          <a:ea typeface="+mn-ea"/>
                          <a:cs typeface="+mn-cs"/>
                          <a:sym typeface="Gill Sans"/>
                        </a:rPr>
                        <a:t>each</a:t>
                      </a:r>
                      <a:r>
                        <a:t> violation</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gridSpan="2">
                  <a:txBody>
                    <a:bodyPr/>
                    <a:lstStyle/>
                    <a:p>
                      <a:pPr defTabSz="914400">
                        <a:tabLst>
                          <a:tab pos="914400" algn="l"/>
                        </a:tabLst>
                        <a:defRPr sz="1900">
                          <a:latin typeface="Gill Sans SemiBold"/>
                          <a:ea typeface="Gill Sans SemiBold"/>
                          <a:cs typeface="Gill Sans SemiBold"/>
                          <a:sym typeface="Gill Sans SemiBold"/>
                        </a:defRPr>
                      </a:pPr>
                      <a:r>
                        <a:t>Up to 10 years for </a:t>
                      </a:r>
                      <a:r>
                        <a:rPr b="1" i="1">
                          <a:latin typeface="+mn-lt"/>
                          <a:ea typeface="+mn-ea"/>
                          <a:cs typeface="+mn-cs"/>
                          <a:sym typeface="Gill Sans"/>
                        </a:rPr>
                        <a:t>each</a:t>
                      </a:r>
                      <a:r>
                        <a:t> violation</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hMerge="1">
                  <a:txBody>
                    <a:bodyPr/>
                    <a:lstStyle/>
                    <a:p>
                      <a:endParaRPr lang="en-US"/>
                    </a:p>
                  </a:txBody>
                  <a:tcPr/>
                </a:tc>
                <a:extLst>
                  <a:ext uri="{0D108BD9-81ED-4DB2-BD59-A6C34878D82A}">
                    <a16:rowId xmlns:a16="http://schemas.microsoft.com/office/drawing/2014/main" val="10005"/>
                  </a:ext>
                </a:extLst>
              </a:tr>
              <a:tr h="190500">
                <a:tc gridSpan="4">
                  <a:txBody>
                    <a:bodyPr/>
                    <a:lstStyle/>
                    <a:p>
                      <a:pPr defTabSz="457200">
                        <a:defRPr sz="400">
                          <a:latin typeface="Gill Sans SemiBold"/>
                          <a:ea typeface="Gill Sans SemiBold"/>
                          <a:cs typeface="Gill Sans SemiBold"/>
                          <a:sym typeface="Gill Sans SemiBold"/>
                        </a:defRPr>
                      </a:pPr>
                      <a:endParaRPr/>
                    </a:p>
                  </a:txBody>
                  <a:tcPr marL="50800" marR="50800" marT="50800" marB="50800" anchor="ctr" horzOverflow="overflow">
                    <a:lnL w="0">
                      <a:miter lim="400000"/>
                    </a:lnL>
                    <a:lnR w="0">
                      <a:miter lim="400000"/>
                    </a:lnR>
                    <a:lnT w="25400">
                      <a:solidFill>
                        <a:srgbClr val="515151"/>
                      </a:solidFill>
                      <a:miter lim="400000"/>
                    </a:lnT>
                    <a:lnB w="25400">
                      <a:solidFill>
                        <a:srgbClr val="515151"/>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69900">
                <a:tc gridSpan="4">
                  <a:txBody>
                    <a:bodyPr/>
                    <a:lstStyle/>
                    <a:p>
                      <a:pPr defTabSz="457200">
                        <a:defRPr sz="1000">
                          <a:latin typeface="Helvetica"/>
                          <a:ea typeface="Helvetica"/>
                          <a:cs typeface="Helvetica"/>
                          <a:sym typeface="Helvetica"/>
                        </a:defRPr>
                      </a:pPr>
                      <a:r>
                        <a:rPr sz="2200">
                          <a:latin typeface="Gill Sans SemiBold"/>
                          <a:ea typeface="Gill Sans SemiBold"/>
                          <a:cs typeface="Gill Sans SemiBold"/>
                          <a:sym typeface="Gill Sans SemiBold"/>
                        </a:rPr>
                        <a:t>Knowing Violations  § 764.3(b)(2) and (b)(2)(ii)</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solidFill>
                      <a:srgbClr val="FFE19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12800">
                <a:tc>
                  <a:txBody>
                    <a:bodyPr/>
                    <a:lstStyle/>
                    <a:p>
                      <a:pPr defTabSz="914400">
                        <a:tabLst>
                          <a:tab pos="914400" algn="l"/>
                        </a:tabLst>
                      </a:pPr>
                      <a:r>
                        <a:rPr sz="1900">
                          <a:latin typeface="Gill Sans SemiBold"/>
                          <a:ea typeface="Gill Sans SemiBold"/>
                          <a:cs typeface="Gill Sans SemiBold"/>
                          <a:sym typeface="Gill Sans SemiBold"/>
                        </a:rPr>
                        <a:t>Company</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a:txBody>
                    <a:bodyPr/>
                    <a:lstStyle/>
                    <a:p>
                      <a:pPr defTabSz="914400">
                        <a:tabLst>
                          <a:tab pos="914400" algn="l"/>
                        </a:tabLst>
                        <a:defRPr sz="1900">
                          <a:latin typeface="Gill Sans SemiBold"/>
                          <a:ea typeface="Gill Sans SemiBold"/>
                          <a:cs typeface="Gill Sans SemiBold"/>
                          <a:sym typeface="Gill Sans SemiBold"/>
                        </a:defRPr>
                      </a:pPr>
                      <a:r>
                        <a:t>Up to $50,000 or 5 times the value of the exports for </a:t>
                      </a:r>
                      <a:r>
                        <a:rPr b="1" i="1">
                          <a:latin typeface="+mn-lt"/>
                          <a:ea typeface="+mn-ea"/>
                          <a:cs typeface="+mn-cs"/>
                          <a:sym typeface="Gill Sans"/>
                        </a:rPr>
                        <a:t>each</a:t>
                      </a:r>
                      <a:r>
                        <a:t> violation</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gridSpan="2">
                  <a:txBody>
                    <a:bodyPr/>
                    <a:lstStyle/>
                    <a:p>
                      <a:pPr defTabSz="914400">
                        <a:tabLst>
                          <a:tab pos="914400" algn="l"/>
                        </a:tabLst>
                        <a:defRPr sz="1900">
                          <a:latin typeface="Gill Sans SemiBold"/>
                          <a:ea typeface="Gill Sans SemiBold"/>
                          <a:cs typeface="Gill Sans SemiBold"/>
                          <a:sym typeface="Gill Sans SemiBold"/>
                        </a:defRPr>
                      </a:pPr>
                      <a:endParaRP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hMerge="1">
                  <a:txBody>
                    <a:bodyPr/>
                    <a:lstStyle/>
                    <a:p>
                      <a:endParaRPr lang="en-US"/>
                    </a:p>
                  </a:txBody>
                  <a:tcPr/>
                </a:tc>
                <a:extLst>
                  <a:ext uri="{0D108BD9-81ED-4DB2-BD59-A6C34878D82A}">
                    <a16:rowId xmlns:a16="http://schemas.microsoft.com/office/drawing/2014/main" val="10008"/>
                  </a:ext>
                </a:extLst>
              </a:tr>
              <a:tr h="812800">
                <a:tc>
                  <a:txBody>
                    <a:bodyPr/>
                    <a:lstStyle/>
                    <a:p>
                      <a:pPr defTabSz="914400">
                        <a:tabLst>
                          <a:tab pos="914400" algn="l"/>
                        </a:tabLst>
                      </a:pPr>
                      <a:r>
                        <a:rPr sz="1900">
                          <a:latin typeface="Gill Sans SemiBold"/>
                          <a:ea typeface="Gill Sans SemiBold"/>
                          <a:cs typeface="Gill Sans SemiBold"/>
                          <a:sym typeface="Gill Sans SemiBold"/>
                        </a:rPr>
                        <a:t>Individual</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a:txBody>
                    <a:bodyPr/>
                    <a:lstStyle/>
                    <a:p>
                      <a:pPr defTabSz="914400">
                        <a:tabLst>
                          <a:tab pos="914400" algn="l"/>
                        </a:tabLst>
                        <a:defRPr sz="1900">
                          <a:latin typeface="Gill Sans SemiBold"/>
                          <a:ea typeface="Gill Sans SemiBold"/>
                          <a:cs typeface="Gill Sans SemiBold"/>
                          <a:sym typeface="Gill Sans SemiBold"/>
                        </a:defRPr>
                      </a:pPr>
                      <a:r>
                        <a:t>Up to $50,000</a:t>
                      </a:r>
                      <a:r>
                        <a:rPr>
                          <a:solidFill>
                            <a:srgbClr val="FF2600"/>
                          </a:solidFill>
                        </a:rPr>
                        <a:t>*</a:t>
                      </a:r>
                      <a:r>
                        <a:t> or 5 times the value of the exports for violation</a:t>
                      </a:r>
                    </a:p>
                    <a:p>
                      <a:pPr defTabSz="914400">
                        <a:tabLst>
                          <a:tab pos="914400" algn="l"/>
                        </a:tabLst>
                        <a:defRPr sz="1900">
                          <a:latin typeface="Gill Sans SemiBold"/>
                          <a:ea typeface="Gill Sans SemiBold"/>
                          <a:cs typeface="Gill Sans SemiBold"/>
                          <a:sym typeface="Gill Sans SemiBold"/>
                        </a:defRPr>
                      </a:pPr>
                      <a:r>
                        <a:t>(</a:t>
                      </a:r>
                      <a:r>
                        <a:rPr>
                          <a:solidFill>
                            <a:srgbClr val="FF2600"/>
                          </a:solidFill>
                        </a:rPr>
                        <a:t>*</a:t>
                      </a:r>
                      <a:r>
                        <a:t>If knowing </a:t>
                      </a:r>
                      <a:r>
                        <a:rPr b="1" i="1">
                          <a:latin typeface="+mn-lt"/>
                          <a:ea typeface="+mn-ea"/>
                          <a:cs typeface="+mn-cs"/>
                          <a:sym typeface="Gill Sans"/>
                        </a:rPr>
                        <a:t>military</a:t>
                      </a:r>
                      <a:r>
                        <a:t> diversion, up to $250,000)</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gridSpan="2">
                  <a:txBody>
                    <a:bodyPr/>
                    <a:lstStyle/>
                    <a:p>
                      <a:pPr defTabSz="914400">
                        <a:tabLst>
                          <a:tab pos="914400" algn="l"/>
                        </a:tabLst>
                        <a:defRPr sz="1900">
                          <a:latin typeface="Gill Sans SemiBold"/>
                          <a:ea typeface="Gill Sans SemiBold"/>
                          <a:cs typeface="Gill Sans SemiBold"/>
                          <a:sym typeface="Gill Sans SemiBold"/>
                        </a:defRPr>
                      </a:pPr>
                      <a:r>
                        <a:t>Up to 5 years for </a:t>
                      </a:r>
                      <a:r>
                        <a:rPr b="1" i="1">
                          <a:latin typeface="+mn-lt"/>
                          <a:ea typeface="+mn-ea"/>
                          <a:cs typeface="+mn-cs"/>
                          <a:sym typeface="Gill Sans"/>
                        </a:rPr>
                        <a:t>each</a:t>
                      </a:r>
                      <a:r>
                        <a:t> violation</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hMerge="1">
                  <a:txBody>
                    <a:bodyPr/>
                    <a:lstStyle/>
                    <a:p>
                      <a:endParaRPr lang="en-US"/>
                    </a:p>
                  </a:txBody>
                  <a:tcPr/>
                </a:tc>
                <a:extLst>
                  <a:ext uri="{0D108BD9-81ED-4DB2-BD59-A6C34878D82A}">
                    <a16:rowId xmlns:a16="http://schemas.microsoft.com/office/drawing/2014/main" val="10009"/>
                  </a:ext>
                </a:extLst>
              </a:tr>
              <a:tr h="812800">
                <a:tc gridSpan="4">
                  <a:txBody>
                    <a:bodyPr/>
                    <a:lstStyle/>
                    <a:p>
                      <a:pPr defTabSz="914400">
                        <a:tabLst>
                          <a:tab pos="914400" algn="l"/>
                        </a:tabLst>
                      </a:pPr>
                      <a:r>
                        <a:rPr sz="1900">
                          <a:latin typeface="Gill Sans SemiBold"/>
                          <a:ea typeface="Gill Sans SemiBold"/>
                          <a:cs typeface="Gill Sans SemiBold"/>
                          <a:sym typeface="Gill Sans SemiBold"/>
                        </a:rPr>
                        <a:t>Civil (Administrative) Sanctions: Up to $12,000 for each violation. If the violations involve items controlled for national security reasons, the fine is ten times greater or up to $120,000 for each violation.</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812800">
                <a:tc gridSpan="4">
                  <a:txBody>
                    <a:bodyPr/>
                    <a:lstStyle/>
                    <a:p>
                      <a:pPr defTabSz="914400">
                        <a:tabLst>
                          <a:tab pos="914400" algn="l"/>
                        </a:tabLst>
                      </a:pPr>
                      <a:r>
                        <a:rPr sz="1900">
                          <a:latin typeface="Gill Sans SemiBold"/>
                          <a:ea typeface="Gill Sans SemiBold"/>
                          <a:cs typeface="Gill Sans SemiBold"/>
                          <a:sym typeface="Gill Sans SemiBold"/>
                        </a:rPr>
                        <a:t>Possible additional sanctions for each violation include the denial of export privileges, and/or the exclusion from practice, and/or seizure or forfeiture of goods.  DOS &amp; DOD may cross-debar after these violations.</a:t>
                      </a:r>
                    </a:p>
                  </a:txBody>
                  <a:tcPr marL="50800" marR="50800" marT="50800" marB="50800" anchor="ctr" horzOverflow="overflow">
                    <a:lnL w="25400">
                      <a:solidFill>
                        <a:srgbClr val="515151"/>
                      </a:solidFill>
                      <a:miter lim="400000"/>
                    </a:lnL>
                    <a:lnR w="25400">
                      <a:solidFill>
                        <a:srgbClr val="515151"/>
                      </a:solidFill>
                      <a:miter lim="400000"/>
                    </a:lnR>
                    <a:lnT w="25400">
                      <a:solidFill>
                        <a:srgbClr val="515151"/>
                      </a:solidFill>
                      <a:miter lim="400000"/>
                    </a:lnT>
                    <a:lnB w="25400">
                      <a:solidFill>
                        <a:srgbClr val="515151"/>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594" name="Department of Commerce / Bureau of Industry &amp; Security (DoC/BIS)"/>
          <p:cNvSpPr txBox="1"/>
          <p:nvPr/>
        </p:nvSpPr>
        <p:spPr>
          <a:xfrm>
            <a:off x="760569" y="1083733"/>
            <a:ext cx="9854721"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400"/>
            </a:lvl1pPr>
          </a:lstStyle>
          <a:p>
            <a:r>
              <a:t>Department of Commerce / Bureau of Industry &amp; Security (DoC/BIS)</a:t>
            </a:r>
          </a:p>
        </p:txBody>
      </p:sp>
      <p:sp>
        <p:nvSpPr>
          <p:cNvPr id="1595" name="Note:  The Federal Civil Penalties Inflation Adjustment Act of 2015, required Federal Agencies to make a one time “catch-up” adjustment to their Civil Monetary Penalties in order to account for inflation, followed by annual inflation adjustments."/>
          <p:cNvSpPr txBox="1"/>
          <p:nvPr/>
        </p:nvSpPr>
        <p:spPr>
          <a:xfrm>
            <a:off x="1709432" y="1663589"/>
            <a:ext cx="6730698"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tabLst>
                <a:tab pos="914400" algn="l"/>
              </a:tabLst>
              <a:defRPr sz="1000"/>
            </a:lvl1pPr>
          </a:lstStyle>
          <a:p>
            <a:pPr defTabSz="914400"/>
            <a:r>
              <a:t>Note:  The Federal Civil Penalties Inflation Adjustment Act of 2015, required Federal Agencies to make a one time “catch-up” adjustment to their Civil Monetary Penalties in order to account for inflation, followed by annual inflation adjustments.</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 name="Employee Licenses at…"/>
          <p:cNvSpPr txBox="1">
            <a:spLocks noGrp="1"/>
          </p:cNvSpPr>
          <p:nvPr>
            <p:ph type="title"/>
          </p:nvPr>
        </p:nvSpPr>
        <p:spPr>
          <a:prstGeom prst="rect">
            <a:avLst/>
          </a:prstGeom>
        </p:spPr>
        <p:txBody>
          <a:bodyPr/>
          <a:lstStyle/>
          <a:p>
            <a:r>
              <a:t>Employee Licenses at </a:t>
            </a:r>
          </a:p>
          <a:p>
            <a:r>
              <a:t>RSG</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9" name="Employee Licensing at RSG"/>
          <p:cNvSpPr txBox="1">
            <a:spLocks noGrp="1"/>
          </p:cNvSpPr>
          <p:nvPr>
            <p:ph type="title"/>
          </p:nvPr>
        </p:nvSpPr>
        <p:spPr>
          <a:prstGeom prst="rect">
            <a:avLst/>
          </a:prstGeom>
        </p:spPr>
        <p:txBody>
          <a:bodyPr/>
          <a:lstStyle>
            <a:lvl1pPr>
              <a:buClr>
                <a:srgbClr val="000000"/>
              </a:buClr>
            </a:lvl1pPr>
          </a:lstStyle>
          <a:p>
            <a:r>
              <a:t>Employee Licensing at RSG</a:t>
            </a:r>
          </a:p>
        </p:txBody>
      </p:sp>
      <p:sp>
        <p:nvSpPr>
          <p:cNvPr id="1600"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128</a:t>
            </a:fld>
            <a:endParaRPr/>
          </a:p>
        </p:txBody>
      </p:sp>
      <p:sp>
        <p:nvSpPr>
          <p:cNvPr id="1601" name="All &quot;exports&quot; of &quot;controlled items&quot; require licenses or documented exceptions…"/>
          <p:cNvSpPr txBox="1">
            <a:spLocks noGrp="1"/>
          </p:cNvSpPr>
          <p:nvPr>
            <p:ph type="body" idx="1"/>
          </p:nvPr>
        </p:nvSpPr>
        <p:spPr>
          <a:prstGeom prst="rect">
            <a:avLst/>
          </a:prstGeom>
        </p:spPr>
        <p:txBody>
          <a:bodyPr/>
          <a:lstStyle/>
          <a:p>
            <a:pPr marL="698500">
              <a:lnSpc>
                <a:spcPct val="90000"/>
              </a:lnSpc>
              <a:spcBef>
                <a:spcPts val="1800"/>
              </a:spcBef>
              <a:buSzPct val="100000"/>
              <a:defRPr sz="4000"/>
            </a:pPr>
            <a:r>
              <a:t>All "exports" of "controlled items" require licenses </a:t>
            </a:r>
            <a:r>
              <a:rPr i="1" u="sng"/>
              <a:t>or</a:t>
            </a:r>
            <a:r>
              <a:t> documented exceptions</a:t>
            </a:r>
          </a:p>
          <a:p>
            <a:pPr marL="698500">
              <a:lnSpc>
                <a:spcPct val="90000"/>
              </a:lnSpc>
              <a:spcBef>
                <a:spcPts val="1800"/>
              </a:spcBef>
              <a:buSzPct val="100000"/>
              <a:defRPr sz="4000"/>
            </a:pPr>
            <a:r>
              <a:t>Disclosing or discussing EAR-controlled data with a "foreign person" (= "non-U.S. person") counts as an export - </a:t>
            </a:r>
            <a:r>
              <a:rPr i="1"/>
              <a:t>even if it happens in this conference room</a:t>
            </a:r>
          </a:p>
          <a:p>
            <a:pPr marL="2517321" lvl="4" indent="-421821">
              <a:lnSpc>
                <a:spcPct val="90000"/>
              </a:lnSpc>
              <a:spcBef>
                <a:spcPts val="1800"/>
              </a:spcBef>
              <a:defRPr sz="3100" i="1">
                <a:solidFill>
                  <a:srgbClr val="083BFF"/>
                </a:solidFill>
              </a:defRPr>
            </a:pPr>
            <a:r>
              <a:t>Note:  The EAR calls this a "deemed export"</a:t>
            </a:r>
          </a:p>
          <a:p>
            <a:pPr marL="698500">
              <a:lnSpc>
                <a:spcPct val="90000"/>
              </a:lnSpc>
              <a:spcBef>
                <a:spcPts val="1800"/>
              </a:spcBef>
              <a:buSzPct val="100000"/>
              <a:defRPr sz="4000"/>
            </a:pPr>
            <a:r>
              <a:t>Without such licensing, RSG foreign-person employees would have to be sequestered from contact with tech data</a:t>
            </a:r>
          </a:p>
          <a:p>
            <a:pPr marL="698500">
              <a:lnSpc>
                <a:spcPct val="90000"/>
              </a:lnSpc>
              <a:spcBef>
                <a:spcPts val="1800"/>
              </a:spcBef>
              <a:buSzPct val="100000"/>
              <a:defRPr sz="4000"/>
            </a:pPr>
            <a:r>
              <a:t>But, confusion about exactly what employee licenses </a:t>
            </a:r>
            <a:r>
              <a:rPr i="1"/>
              <a:t>really</a:t>
            </a:r>
            <a:r>
              <a:t> allow can cause violations</a:t>
            </a:r>
          </a:p>
        </p:txBody>
      </p:sp>
      <p:sp>
        <p:nvSpPr>
          <p:cNvPr id="1602" name="RSG Employee Licensing"/>
          <p:cNvSpPr txBox="1"/>
          <p:nvPr/>
        </p:nvSpPr>
        <p:spPr>
          <a:xfrm>
            <a:off x="9665344" y="1635125"/>
            <a:ext cx="3155306"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RSG Employee Licensing</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4" name="Why are they important?"/>
          <p:cNvSpPr txBox="1">
            <a:spLocks noGrp="1"/>
          </p:cNvSpPr>
          <p:nvPr>
            <p:ph type="title"/>
          </p:nvPr>
        </p:nvSpPr>
        <p:spPr>
          <a:prstGeom prst="rect">
            <a:avLst/>
          </a:prstGeom>
        </p:spPr>
        <p:txBody>
          <a:bodyPr/>
          <a:lstStyle>
            <a:lvl1pPr>
              <a:buClr>
                <a:srgbClr val="000000"/>
              </a:buClr>
            </a:lvl1pPr>
          </a:lstStyle>
          <a:p>
            <a:r>
              <a:t>Why are they important?</a:t>
            </a:r>
          </a:p>
        </p:txBody>
      </p:sp>
      <p:sp>
        <p:nvSpPr>
          <p:cNvPr id="1605"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129</a:t>
            </a:fld>
            <a:endParaRPr/>
          </a:p>
        </p:txBody>
      </p:sp>
      <p:sp>
        <p:nvSpPr>
          <p:cNvPr id="1606" name="Accidental exports/disclosures of controlled data by foreign persons are a major concern for the USG…"/>
          <p:cNvSpPr txBox="1">
            <a:spLocks noGrp="1"/>
          </p:cNvSpPr>
          <p:nvPr>
            <p:ph type="body" idx="1"/>
          </p:nvPr>
        </p:nvSpPr>
        <p:spPr>
          <a:prstGeom prst="rect">
            <a:avLst/>
          </a:prstGeom>
        </p:spPr>
        <p:txBody>
          <a:bodyPr/>
          <a:lstStyle/>
          <a:p>
            <a:pPr marL="698500">
              <a:lnSpc>
                <a:spcPct val="90000"/>
              </a:lnSpc>
              <a:spcBef>
                <a:spcPts val="1800"/>
              </a:spcBef>
              <a:buSzPct val="100000"/>
              <a:defRPr sz="3800"/>
            </a:pPr>
            <a:r>
              <a:t>Accidental exports/disclosures of controlled data by foreign persons are a major concern for the USG</a:t>
            </a:r>
          </a:p>
          <a:p>
            <a:pPr marL="698500">
              <a:lnSpc>
                <a:spcPct val="90000"/>
              </a:lnSpc>
              <a:spcBef>
                <a:spcPts val="1800"/>
              </a:spcBef>
              <a:buSzPct val="100000"/>
              <a:defRPr sz="3800"/>
            </a:pPr>
            <a:r>
              <a:t>Faulty employee-license procedures are "low-hanging fruit" when a USG compliance team visits</a:t>
            </a:r>
          </a:p>
          <a:p>
            <a:pPr marL="698500">
              <a:lnSpc>
                <a:spcPct val="90000"/>
              </a:lnSpc>
              <a:spcBef>
                <a:spcPts val="1800"/>
              </a:spcBef>
              <a:buSzPct val="100000"/>
              <a:defRPr sz="3800"/>
            </a:pPr>
            <a:r>
              <a:t>As with other export issues, "if you don’t have it in writing, it doesn’t exist" </a:t>
            </a:r>
          </a:p>
          <a:p>
            <a:pPr marL="1206500" lvl="1" indent="-444500">
              <a:lnSpc>
                <a:spcPct val="90000"/>
              </a:lnSpc>
              <a:spcBef>
                <a:spcPts val="1800"/>
              </a:spcBef>
              <a:buSzPct val="100000"/>
              <a:buChar char="-"/>
              <a:defRPr sz="3600"/>
            </a:pPr>
            <a:r>
              <a:t>A systematic approach to export logs is needed</a:t>
            </a:r>
          </a:p>
          <a:p>
            <a:pPr marL="1206500" lvl="1" indent="-444500">
              <a:lnSpc>
                <a:spcPct val="90000"/>
              </a:lnSpc>
              <a:spcBef>
                <a:spcPts val="1800"/>
              </a:spcBef>
              <a:buSzPct val="100000"/>
              <a:buChar char="-"/>
              <a:defRPr sz="3600"/>
            </a:pPr>
            <a:r>
              <a:t>We are creating this system for RSG to follow</a:t>
            </a:r>
          </a:p>
          <a:p>
            <a:pPr marL="1206500" lvl="1" indent="-444500">
              <a:lnSpc>
                <a:spcPct val="90000"/>
              </a:lnSpc>
              <a:spcBef>
                <a:spcPts val="1800"/>
              </a:spcBef>
              <a:buSzPct val="100000"/>
              <a:buChar char="-"/>
              <a:defRPr sz="3600"/>
            </a:pPr>
            <a:r>
              <a:t>Recordkeeping is key in export-compliance, but overly complex systems are doomed to failure</a:t>
            </a:r>
          </a:p>
          <a:p>
            <a:pPr marL="1206500" lvl="1" indent="-444500">
              <a:lnSpc>
                <a:spcPct val="90000"/>
              </a:lnSpc>
              <a:spcBef>
                <a:spcPts val="1800"/>
              </a:spcBef>
              <a:buSzPct val="100000"/>
              <a:buChar char="-"/>
              <a:defRPr sz="3600"/>
            </a:pPr>
            <a:r>
              <a:t>We are </a:t>
            </a:r>
            <a:r>
              <a:rPr u="sng"/>
              <a:t>still working with DOC Policy</a:t>
            </a:r>
            <a:r>
              <a:t> to simplify</a:t>
            </a:r>
          </a:p>
        </p:txBody>
      </p:sp>
      <p:sp>
        <p:nvSpPr>
          <p:cNvPr id="1607" name="RSG Employee Licensing"/>
          <p:cNvSpPr txBox="1"/>
          <p:nvPr/>
        </p:nvSpPr>
        <p:spPr>
          <a:xfrm>
            <a:off x="9178180" y="1638300"/>
            <a:ext cx="364247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RSG Employee Licensing</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Paragraph (a) of “Specially Designed”"/>
          <p:cNvSpPr txBox="1">
            <a:spLocks noGrp="1"/>
          </p:cNvSpPr>
          <p:nvPr>
            <p:ph type="title"/>
          </p:nvPr>
        </p:nvSpPr>
        <p:spPr>
          <a:prstGeom prst="rect">
            <a:avLst/>
          </a:prstGeom>
        </p:spPr>
        <p:txBody>
          <a:bodyPr/>
          <a:lstStyle>
            <a:lvl1pPr>
              <a:defRPr sz="4400"/>
            </a:lvl1pPr>
          </a:lstStyle>
          <a:p>
            <a:r>
              <a:t>Paragraph (a) of “Specially Designed”</a:t>
            </a:r>
          </a:p>
        </p:txBody>
      </p:sp>
      <p:sp>
        <p:nvSpPr>
          <p:cNvPr id="36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
        <p:nvSpPr>
          <p:cNvPr id="364" name="This is the “catch” paragraph of the definition…"/>
          <p:cNvSpPr txBox="1">
            <a:spLocks noGrp="1"/>
          </p:cNvSpPr>
          <p:nvPr>
            <p:ph type="body" idx="1"/>
          </p:nvPr>
        </p:nvSpPr>
        <p:spPr>
          <a:prstGeom prst="rect">
            <a:avLst/>
          </a:prstGeom>
        </p:spPr>
        <p:txBody>
          <a:bodyPr/>
          <a:lstStyle/>
          <a:p>
            <a:pPr marL="977900" lvl="1" indent="-660400">
              <a:lnSpc>
                <a:spcPct val="80000"/>
              </a:lnSpc>
              <a:buSzPct val="125000"/>
              <a:defRPr sz="3800"/>
            </a:pPr>
            <a:r>
              <a:t>This is the “catch” paragraph of the definition</a:t>
            </a:r>
          </a:p>
          <a:p>
            <a:pPr marL="977900" lvl="1" indent="-660400">
              <a:lnSpc>
                <a:spcPct val="80000"/>
              </a:lnSpc>
              <a:buSzPct val="125000"/>
              <a:defRPr sz="3800" i="1">
                <a:solidFill>
                  <a:srgbClr val="0433FF"/>
                </a:solidFill>
              </a:defRPr>
            </a:pPr>
            <a:r>
              <a:t>“(1) as a result of development, has properties peculiarly responsible for achieving or exceeding the controlled performance levels, characteristics, or functions described in the relevant U.S. Munitions List paragraph.” or</a:t>
            </a:r>
          </a:p>
          <a:p>
            <a:pPr marL="977900" lvl="1" indent="-660400">
              <a:lnSpc>
                <a:spcPct val="80000"/>
              </a:lnSpc>
              <a:buSzPct val="125000"/>
              <a:defRPr sz="3800" i="1">
                <a:solidFill>
                  <a:srgbClr val="0433FF"/>
                </a:solidFill>
              </a:defRPr>
            </a:pPr>
            <a:r>
              <a:t>(2) is a part (see §120.45 (d) of this subchapter), component (see §120.45 (b) of this subchapter), accessory (see §120.45 (c) of this subchapter), attachment (see §120.45 (c) of this subchapter), or software for use in or with a defense article.</a:t>
            </a:r>
          </a:p>
          <a:p>
            <a:pPr marL="977900" lvl="1" indent="-660400">
              <a:lnSpc>
                <a:spcPct val="80000"/>
              </a:lnSpc>
              <a:buSzPct val="125000"/>
              <a:defRPr sz="3800"/>
            </a:pPr>
            <a:r>
              <a:t>As you can see, this captures most everything on the USML, so without a “release” mechanism, there would be no ECR, and no transfer of control from the USML to the CCL</a:t>
            </a:r>
          </a:p>
        </p:txBody>
      </p:sp>
      <p:sp>
        <p:nvSpPr>
          <p:cNvPr id="365" name="“Specially Designed”"/>
          <p:cNvSpPr txBox="1"/>
          <p:nvPr/>
        </p:nvSpPr>
        <p:spPr>
          <a:xfrm>
            <a:off x="9569450" y="16383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39" marR="40639" lvl="1"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pPr>
            <a:r>
              <a:t>“Specially Designed”</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 name="Common RSG / SC structure"/>
          <p:cNvSpPr txBox="1">
            <a:spLocks noGrp="1"/>
          </p:cNvSpPr>
          <p:nvPr>
            <p:ph type="title"/>
          </p:nvPr>
        </p:nvSpPr>
        <p:spPr>
          <a:prstGeom prst="rect">
            <a:avLst/>
          </a:prstGeom>
        </p:spPr>
        <p:txBody>
          <a:bodyPr/>
          <a:lstStyle/>
          <a:p>
            <a:r>
              <a:t>Common RSG / SC structure</a:t>
            </a:r>
          </a:p>
        </p:txBody>
      </p:sp>
      <p:sp>
        <p:nvSpPr>
          <p:cNvPr id="1610" name="Transaction structures typical for RSG/SC hardware sales"/>
          <p:cNvSpPr txBox="1"/>
          <p:nvPr/>
        </p:nvSpPr>
        <p:spPr>
          <a:xfrm>
            <a:off x="773269" y="1094556"/>
            <a:ext cx="10939302"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600"/>
            </a:lvl1pPr>
          </a:lstStyle>
          <a:p>
            <a:r>
              <a:t>Transaction structures typical for RSG/SC hardware sales</a:t>
            </a:r>
          </a:p>
        </p:txBody>
      </p:sp>
      <p:sp>
        <p:nvSpPr>
          <p:cNvPr id="1611"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130</a:t>
            </a:fld>
            <a:endParaRPr/>
          </a:p>
        </p:txBody>
      </p:sp>
      <p:sp>
        <p:nvSpPr>
          <p:cNvPr id="1612" name="Reduce to the simplest possible…"/>
          <p:cNvSpPr txBox="1"/>
          <p:nvPr/>
        </p:nvSpPr>
        <p:spPr>
          <a:xfrm>
            <a:off x="3033779" y="2860620"/>
            <a:ext cx="7263632" cy="134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Reduce to the simplest possible </a:t>
            </a:r>
          </a:p>
          <a:p>
            <a:r>
              <a:t>licensing structure</a:t>
            </a:r>
          </a:p>
        </p:txBody>
      </p:sp>
      <p:sp>
        <p:nvSpPr>
          <p:cNvPr id="1613" name="Start by deleting almost all parties ……"/>
          <p:cNvSpPr txBox="1"/>
          <p:nvPr/>
        </p:nvSpPr>
        <p:spPr>
          <a:xfrm>
            <a:off x="2848044" y="3041595"/>
            <a:ext cx="8284072" cy="134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Start by deleting almost all parties …</a:t>
            </a:r>
          </a:p>
          <a:p>
            <a:r>
              <a:t>and most destinations …</a:t>
            </a:r>
          </a:p>
        </p:txBody>
      </p:sp>
      <p:sp>
        <p:nvSpPr>
          <p:cNvPr id="1614" name="Rectangle"/>
          <p:cNvSpPr/>
          <p:nvPr/>
        </p:nvSpPr>
        <p:spPr>
          <a:xfrm>
            <a:off x="2218015" y="3041594"/>
            <a:ext cx="9544130" cy="202209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grpSp>
        <p:nvGrpSpPr>
          <p:cNvPr id="1617" name="Group"/>
          <p:cNvGrpSpPr/>
          <p:nvPr/>
        </p:nvGrpSpPr>
        <p:grpSpPr>
          <a:xfrm>
            <a:off x="7909559" y="5765799"/>
            <a:ext cx="622301" cy="216029"/>
            <a:chOff x="0" y="0"/>
            <a:chExt cx="622300" cy="216026"/>
          </a:xfrm>
        </p:grpSpPr>
        <p:sp>
          <p:nvSpPr>
            <p:cNvPr id="1615" name="Line"/>
            <p:cNvSpPr/>
            <p:nvPr/>
          </p:nvSpPr>
          <p:spPr>
            <a:xfrm>
              <a:off x="114300" y="215900"/>
              <a:ext cx="401353" cy="127"/>
            </a:xfrm>
            <a:prstGeom prst="line">
              <a:avLst/>
            </a:prstGeom>
            <a:noFill/>
            <a:ln w="254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16" name="Move"/>
            <p:cNvSpPr/>
            <p:nvPr/>
          </p:nvSpPr>
          <p:spPr>
            <a:xfrm>
              <a:off x="0" y="0"/>
              <a:ext cx="622300" cy="20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solidFill>
                    <a:srgbClr val="FF2600"/>
                  </a:solidFill>
                  <a:latin typeface="Helvetica"/>
                  <a:ea typeface="Helvetica"/>
                  <a:cs typeface="Helvetica"/>
                  <a:sym typeface="Helvetica"/>
                </a:defRPr>
              </a:lvl1pPr>
            </a:lstStyle>
            <a:p>
              <a:r>
                <a:t>Move</a:t>
              </a:r>
            </a:p>
          </p:txBody>
        </p:sp>
      </p:grpSp>
      <p:grpSp>
        <p:nvGrpSpPr>
          <p:cNvPr id="1632" name="Group"/>
          <p:cNvGrpSpPr/>
          <p:nvPr/>
        </p:nvGrpSpPr>
        <p:grpSpPr>
          <a:xfrm>
            <a:off x="1813559" y="5537200"/>
            <a:ext cx="4864102" cy="914400"/>
            <a:chOff x="0" y="0"/>
            <a:chExt cx="4864100" cy="914400"/>
          </a:xfrm>
        </p:grpSpPr>
        <p:sp>
          <p:nvSpPr>
            <p:cNvPr id="1618" name="Circle"/>
            <p:cNvSpPr/>
            <p:nvPr/>
          </p:nvSpPr>
          <p:spPr>
            <a:xfrm>
              <a:off x="1329266" y="0"/>
              <a:ext cx="876302"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619" name="Circle"/>
            <p:cNvSpPr/>
            <p:nvPr/>
          </p:nvSpPr>
          <p:spPr>
            <a:xfrm>
              <a:off x="2658533" y="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620" name="FC"/>
            <p:cNvSpPr/>
            <p:nvPr/>
          </p:nvSpPr>
          <p:spPr>
            <a:xfrm>
              <a:off x="2652456" y="107950"/>
              <a:ext cx="889001" cy="660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457200">
                <a:defRPr sz="1400" b="1">
                  <a:solidFill>
                    <a:srgbClr val="FFFFFF"/>
                  </a:solidFill>
                  <a:latin typeface="Helvetica"/>
                  <a:ea typeface="Helvetica"/>
                  <a:cs typeface="Helvetica"/>
                  <a:sym typeface="Helvetica"/>
                </a:defRPr>
              </a:lvl1pPr>
            </a:lstStyle>
            <a:p>
              <a:r>
                <a:t>FC</a:t>
              </a:r>
            </a:p>
          </p:txBody>
        </p:sp>
        <p:sp>
          <p:nvSpPr>
            <p:cNvPr id="1621" name="Circle"/>
            <p:cNvSpPr/>
            <p:nvPr/>
          </p:nvSpPr>
          <p:spPr>
            <a:xfrm>
              <a:off x="3987800" y="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622" name="Foreign FF"/>
            <p:cNvSpPr/>
            <p:nvPr/>
          </p:nvSpPr>
          <p:spPr>
            <a:xfrm>
              <a:off x="4053713" y="230504"/>
              <a:ext cx="736601" cy="419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400" b="1">
                  <a:solidFill>
                    <a:srgbClr val="FFFFFF"/>
                  </a:solidFill>
                  <a:latin typeface="Helvetica"/>
                  <a:ea typeface="Helvetica"/>
                  <a:cs typeface="Helvetica"/>
                  <a:sym typeface="Helvetica"/>
                </a:defRPr>
              </a:lvl1pPr>
            </a:lstStyle>
            <a:p>
              <a:r>
                <a:t>Foreign FF</a:t>
              </a:r>
            </a:p>
          </p:txBody>
        </p:sp>
        <p:sp>
          <p:nvSpPr>
            <p:cNvPr id="1623" name="Line"/>
            <p:cNvSpPr/>
            <p:nvPr/>
          </p:nvSpPr>
          <p:spPr>
            <a:xfrm>
              <a:off x="2209800" y="444500"/>
              <a:ext cx="401353" cy="127"/>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24" name="Move"/>
            <p:cNvSpPr/>
            <p:nvPr/>
          </p:nvSpPr>
          <p:spPr>
            <a:xfrm>
              <a:off x="2108200" y="254000"/>
              <a:ext cx="622301" cy="20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Move</a:t>
              </a:r>
            </a:p>
          </p:txBody>
        </p:sp>
        <p:sp>
          <p:nvSpPr>
            <p:cNvPr id="1625" name="Line"/>
            <p:cNvSpPr/>
            <p:nvPr/>
          </p:nvSpPr>
          <p:spPr>
            <a:xfrm>
              <a:off x="3530600" y="444500"/>
              <a:ext cx="401353" cy="127"/>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26" name="Move"/>
            <p:cNvSpPr/>
            <p:nvPr/>
          </p:nvSpPr>
          <p:spPr>
            <a:xfrm>
              <a:off x="3429000" y="254000"/>
              <a:ext cx="622301" cy="20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Move</a:t>
              </a:r>
            </a:p>
          </p:txBody>
        </p:sp>
        <p:sp>
          <p:nvSpPr>
            <p:cNvPr id="1627" name="Other…"/>
            <p:cNvSpPr/>
            <p:nvPr/>
          </p:nvSpPr>
          <p:spPr>
            <a:xfrm>
              <a:off x="1357841" y="112735"/>
              <a:ext cx="812801" cy="7460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defRPr sz="1400" b="1">
                  <a:solidFill>
                    <a:srgbClr val="FFFFFF"/>
                  </a:solidFill>
                  <a:latin typeface="Helvetica"/>
                  <a:ea typeface="Helvetica"/>
                  <a:cs typeface="Helvetica"/>
                  <a:sym typeface="Helvetica"/>
                </a:defRPr>
              </a:pPr>
              <a:r>
                <a:t>Other </a:t>
              </a:r>
            </a:p>
            <a:p>
              <a:pPr defTabSz="457200">
                <a:defRPr sz="1400" b="1">
                  <a:solidFill>
                    <a:srgbClr val="FFFFFF"/>
                  </a:solidFill>
                  <a:latin typeface="Helvetica"/>
                  <a:ea typeface="Helvetica"/>
                  <a:cs typeface="Helvetica"/>
                  <a:sym typeface="Helvetica"/>
                </a:defRPr>
              </a:pPr>
              <a:r>
                <a:t>FC</a:t>
              </a:r>
            </a:p>
            <a:p>
              <a:pPr defTabSz="457200">
                <a:defRPr sz="1400" b="1">
                  <a:solidFill>
                    <a:srgbClr val="FFFFFF"/>
                  </a:solidFill>
                  <a:latin typeface="Helvetica"/>
                  <a:ea typeface="Helvetica"/>
                  <a:cs typeface="Helvetica"/>
                  <a:sym typeface="Helvetica"/>
                </a:defRPr>
              </a:pPr>
              <a:r>
                <a:t>etc.</a:t>
              </a:r>
            </a:p>
          </p:txBody>
        </p:sp>
        <p:sp>
          <p:nvSpPr>
            <p:cNvPr id="1628" name="Circle"/>
            <p:cNvSpPr/>
            <p:nvPr/>
          </p:nvSpPr>
          <p:spPr>
            <a:xfrm>
              <a:off x="0" y="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629" name="Morocco"/>
            <p:cNvSpPr/>
            <p:nvPr/>
          </p:nvSpPr>
          <p:spPr>
            <a:xfrm>
              <a:off x="38100" y="317500"/>
              <a:ext cx="812800" cy="596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400" b="1">
                  <a:solidFill>
                    <a:srgbClr val="FFFFFF"/>
                  </a:solidFill>
                  <a:latin typeface="Helvetica"/>
                  <a:ea typeface="Helvetica"/>
                  <a:cs typeface="Helvetica"/>
                  <a:sym typeface="Helvetica"/>
                </a:defRPr>
              </a:lvl1pPr>
            </a:lstStyle>
            <a:p>
              <a:r>
                <a:t>Morocco</a:t>
              </a:r>
            </a:p>
          </p:txBody>
        </p:sp>
        <p:sp>
          <p:nvSpPr>
            <p:cNvPr id="1630" name="Line"/>
            <p:cNvSpPr/>
            <p:nvPr/>
          </p:nvSpPr>
          <p:spPr>
            <a:xfrm>
              <a:off x="889000" y="419100"/>
              <a:ext cx="401353" cy="127"/>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31" name="Move"/>
            <p:cNvSpPr/>
            <p:nvPr/>
          </p:nvSpPr>
          <p:spPr>
            <a:xfrm>
              <a:off x="787400" y="228600"/>
              <a:ext cx="622301" cy="20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Move</a:t>
              </a:r>
            </a:p>
          </p:txBody>
        </p:sp>
      </p:grpSp>
      <p:sp>
        <p:nvSpPr>
          <p:cNvPr id="1633" name="RSG Employee Licensing"/>
          <p:cNvSpPr txBox="1"/>
          <p:nvPr/>
        </p:nvSpPr>
        <p:spPr>
          <a:xfrm>
            <a:off x="10039350" y="1638300"/>
            <a:ext cx="2781300" cy="55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RSG Employee Licensing</a:t>
            </a:r>
          </a:p>
        </p:txBody>
      </p:sp>
      <p:grpSp>
        <p:nvGrpSpPr>
          <p:cNvPr id="1638" name="Group"/>
          <p:cNvGrpSpPr/>
          <p:nvPr/>
        </p:nvGrpSpPr>
        <p:grpSpPr>
          <a:xfrm>
            <a:off x="9578340" y="5537200"/>
            <a:ext cx="2072641" cy="876301"/>
            <a:chOff x="0" y="0"/>
            <a:chExt cx="2072640" cy="876300"/>
          </a:xfrm>
        </p:grpSpPr>
        <p:sp>
          <p:nvSpPr>
            <p:cNvPr id="1634" name="Line"/>
            <p:cNvSpPr/>
            <p:nvPr/>
          </p:nvSpPr>
          <p:spPr>
            <a:xfrm flipV="1">
              <a:off x="48294" y="444392"/>
              <a:ext cx="1142999" cy="235"/>
            </a:xfrm>
            <a:prstGeom prst="line">
              <a:avLst/>
            </a:prstGeom>
            <a:noFill/>
            <a:ln w="254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35" name="U.S. Domestic…"/>
            <p:cNvSpPr/>
            <p:nvPr/>
          </p:nvSpPr>
          <p:spPr>
            <a:xfrm>
              <a:off x="0" y="228600"/>
              <a:ext cx="1272540" cy="419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lnSpc>
                  <a:spcPct val="110000"/>
                </a:lnSpc>
                <a:spcBef>
                  <a:spcPts val="500"/>
                </a:spcBef>
                <a:defRPr sz="1100" b="1">
                  <a:solidFill>
                    <a:srgbClr val="FF2600"/>
                  </a:solidFill>
                  <a:latin typeface="Helvetica"/>
                  <a:ea typeface="Helvetica"/>
                  <a:cs typeface="Helvetica"/>
                  <a:sym typeface="Helvetica"/>
                </a:defRPr>
              </a:pPr>
              <a:r>
                <a:t>U.S. Domestic</a:t>
              </a:r>
            </a:p>
            <a:p>
              <a:pPr defTabSz="457200">
                <a:lnSpc>
                  <a:spcPct val="110000"/>
                </a:lnSpc>
                <a:defRPr sz="1100" b="1">
                  <a:solidFill>
                    <a:srgbClr val="FF2600"/>
                  </a:solidFill>
                  <a:latin typeface="Helvetica"/>
                  <a:ea typeface="Helvetica"/>
                  <a:cs typeface="Helvetica"/>
                  <a:sym typeface="Helvetica"/>
                </a:defRPr>
              </a:pPr>
              <a:r>
                <a:t>Sale/Transfer</a:t>
              </a:r>
            </a:p>
          </p:txBody>
        </p:sp>
        <p:sp>
          <p:nvSpPr>
            <p:cNvPr id="1636" name="Circle"/>
            <p:cNvSpPr/>
            <p:nvPr/>
          </p:nvSpPr>
          <p:spPr>
            <a:xfrm>
              <a:off x="1196340" y="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637" name="L-3…"/>
            <p:cNvSpPr/>
            <p:nvPr/>
          </p:nvSpPr>
          <p:spPr>
            <a:xfrm>
              <a:off x="1272540" y="139700"/>
              <a:ext cx="736601" cy="660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defRPr sz="1300" b="1">
                  <a:solidFill>
                    <a:srgbClr val="FFFFFF"/>
                  </a:solidFill>
                  <a:latin typeface="Helvetica"/>
                  <a:ea typeface="Helvetica"/>
                  <a:cs typeface="Helvetica"/>
                  <a:sym typeface="Helvetica"/>
                </a:defRPr>
              </a:pPr>
              <a:r>
                <a:t>L-3</a:t>
              </a:r>
            </a:p>
            <a:p>
              <a:pPr defTabSz="457200">
                <a:defRPr sz="1300" b="1">
                  <a:solidFill>
                    <a:srgbClr val="FFFFFF"/>
                  </a:solidFill>
                  <a:latin typeface="Helvetica"/>
                  <a:ea typeface="Helvetica"/>
                  <a:cs typeface="Helvetica"/>
                  <a:sym typeface="Helvetica"/>
                </a:defRPr>
              </a:pPr>
              <a:r>
                <a:t>Aviall</a:t>
              </a:r>
            </a:p>
            <a:p>
              <a:pPr defTabSz="457200">
                <a:defRPr sz="1300" b="1">
                  <a:solidFill>
                    <a:srgbClr val="FFFFFF"/>
                  </a:solidFill>
                  <a:latin typeface="Helvetica"/>
                  <a:ea typeface="Helvetica"/>
                  <a:cs typeface="Helvetica"/>
                  <a:sym typeface="Helvetica"/>
                </a:defRPr>
              </a:pPr>
              <a:r>
                <a:t>or HW</a:t>
              </a:r>
            </a:p>
          </p:txBody>
        </p:sp>
      </p:grpSp>
      <p:pic>
        <p:nvPicPr>
          <p:cNvPr id="1639" name="happy SIC.png" descr="happy SIC.png"/>
          <p:cNvPicPr>
            <a:picLocks noChangeAspect="1"/>
          </p:cNvPicPr>
          <p:nvPr/>
        </p:nvPicPr>
        <p:blipFill>
          <a:blip r:embed="rId2"/>
          <a:stretch>
            <a:fillRect/>
          </a:stretch>
        </p:blipFill>
        <p:spPr>
          <a:xfrm>
            <a:off x="8326543" y="5403850"/>
            <a:ext cx="1143001" cy="1143001"/>
          </a:xfrm>
          <a:prstGeom prst="rect">
            <a:avLst/>
          </a:prstGeom>
          <a:ln w="12700">
            <a:miter lim="400000"/>
          </a:ln>
        </p:spPr>
      </p:pic>
      <p:sp>
        <p:nvSpPr>
          <p:cNvPr id="1640" name="RSG"/>
          <p:cNvSpPr/>
          <p:nvPr/>
        </p:nvSpPr>
        <p:spPr>
          <a:xfrm>
            <a:off x="8545153" y="5925115"/>
            <a:ext cx="736601" cy="266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defTabSz="457200">
              <a:defRPr sz="1400" b="1">
                <a:solidFill>
                  <a:srgbClr val="FFFFFF"/>
                </a:solidFill>
                <a:latin typeface="Helvetica"/>
                <a:ea typeface="Helvetica"/>
                <a:cs typeface="Helvetica"/>
                <a:sym typeface="Helvetica"/>
              </a:defRPr>
            </a:lvl1pPr>
          </a:lstStyle>
          <a:p>
            <a:r>
              <a:t>RSG</a:t>
            </a:r>
          </a:p>
        </p:txBody>
      </p:sp>
      <p:sp>
        <p:nvSpPr>
          <p:cNvPr id="1641" name="Chain of Possession of RSG Exports"/>
          <p:cNvSpPr/>
          <p:nvPr/>
        </p:nvSpPr>
        <p:spPr>
          <a:xfrm>
            <a:off x="2242820" y="5173027"/>
            <a:ext cx="6337301"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defTabSz="457200">
              <a:defRPr sz="1800" b="1">
                <a:latin typeface="Helvetica"/>
                <a:ea typeface="Helvetica"/>
                <a:cs typeface="Helvetica"/>
                <a:sym typeface="Helvetica"/>
              </a:defRPr>
            </a:lvl1pPr>
          </a:lstStyle>
          <a:p>
            <a:r>
              <a:t>Chain of Possession of RSG Exports</a:t>
            </a:r>
          </a:p>
        </p:txBody>
      </p:sp>
      <p:sp>
        <p:nvSpPr>
          <p:cNvPr id="1642" name="Rounded Rectangle"/>
          <p:cNvSpPr/>
          <p:nvPr/>
        </p:nvSpPr>
        <p:spPr>
          <a:xfrm>
            <a:off x="1455419" y="5123828"/>
            <a:ext cx="8166101" cy="1898374"/>
          </a:xfrm>
          <a:prstGeom prst="roundRect">
            <a:avLst>
              <a:gd name="adj" fmla="val 10035"/>
            </a:avLst>
          </a:prstGeom>
          <a:ln w="12700">
            <a:solidFill>
              <a:srgbClr val="000000"/>
            </a:solidFill>
            <a:miter lim="400000"/>
          </a:ln>
        </p:spPr>
        <p:txBody>
          <a:bodyPr lIns="101600" tIns="101600" rIns="101600" bIns="101600"/>
          <a:lstStyle/>
          <a:p>
            <a:pPr algn="l" defTabSz="457200">
              <a:defRPr sz="1200">
                <a:latin typeface="Helvetica"/>
                <a:ea typeface="Helvetica"/>
                <a:cs typeface="Helvetica"/>
                <a:sym typeface="Helvetica"/>
              </a:defRPr>
            </a:pPr>
            <a:endParaRPr/>
          </a:p>
        </p:txBody>
      </p:sp>
      <p:sp>
        <p:nvSpPr>
          <p:cNvPr id="1643" name="Circle"/>
          <p:cNvSpPr/>
          <p:nvPr/>
        </p:nvSpPr>
        <p:spPr>
          <a:xfrm>
            <a:off x="7130626" y="5537200"/>
            <a:ext cx="876302" cy="876301"/>
          </a:xfrm>
          <a:prstGeom prst="ellipse">
            <a:avLst/>
          </a:prstGeom>
          <a:gradFill>
            <a:gsLst>
              <a:gs pos="0">
                <a:srgbClr val="657CC0">
                  <a:alpha val="55000"/>
                </a:srgbClr>
              </a:gs>
              <a:gs pos="100000">
                <a:srgbClr val="58596B">
                  <a:alpha val="55000"/>
                </a:srgbClr>
              </a:gs>
            </a:gsLst>
            <a:lin ang="5400000"/>
          </a:gradFill>
          <a:ln w="12700">
            <a:solidFill>
              <a:srgbClr val="000000">
                <a:alpha val="55000"/>
              </a:srgbClr>
            </a:solidFill>
            <a:miter lim="400000"/>
          </a:ln>
          <a:effectLst>
            <a:outerShdw blurRad="127000" dist="76200" dir="2700000" rotWithShape="0">
              <a:srgbClr val="000000">
                <a:alpha val="75000"/>
              </a:srgbClr>
            </a:outerShdw>
          </a:effectLst>
        </p:spPr>
        <p:txBody>
          <a:bodyPr lIns="101600" tIns="101600" rIns="101600" bIns="101600"/>
          <a:lstStyle/>
          <a:p>
            <a:pPr algn="l" defTabSz="457200">
              <a:defRPr sz="1200">
                <a:latin typeface="Helvetica"/>
                <a:ea typeface="Helvetica"/>
                <a:cs typeface="Helvetica"/>
                <a:sym typeface="Helvetica"/>
              </a:defRPr>
            </a:pPr>
            <a:endParaRPr/>
          </a:p>
        </p:txBody>
      </p:sp>
      <p:sp>
        <p:nvSpPr>
          <p:cNvPr id="1644" name="FF…"/>
          <p:cNvSpPr/>
          <p:nvPr/>
        </p:nvSpPr>
        <p:spPr>
          <a:xfrm>
            <a:off x="7200772" y="5755004"/>
            <a:ext cx="736601"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defTabSz="457200">
              <a:defRPr sz="1400" b="1">
                <a:solidFill>
                  <a:srgbClr val="FFFFFF"/>
                </a:solidFill>
                <a:latin typeface="Helvetica"/>
                <a:ea typeface="Helvetica"/>
                <a:cs typeface="Helvetica"/>
                <a:sym typeface="Helvetica"/>
              </a:defRPr>
            </a:pPr>
            <a:r>
              <a:t>FF</a:t>
            </a:r>
          </a:p>
          <a:p>
            <a:pPr defTabSz="457200">
              <a:defRPr sz="1400" b="1">
                <a:solidFill>
                  <a:srgbClr val="FFFFFF"/>
                </a:solidFill>
                <a:latin typeface="Helvetica"/>
                <a:ea typeface="Helvetica"/>
                <a:cs typeface="Helvetica"/>
                <a:sym typeface="Helvetica"/>
              </a:defRPr>
            </a:pPr>
            <a:r>
              <a:t>(US)</a:t>
            </a:r>
          </a:p>
        </p:txBody>
      </p:sp>
      <p:grpSp>
        <p:nvGrpSpPr>
          <p:cNvPr id="1648" name="Group"/>
          <p:cNvGrpSpPr/>
          <p:nvPr/>
        </p:nvGrpSpPr>
        <p:grpSpPr>
          <a:xfrm>
            <a:off x="6576059" y="5715000"/>
            <a:ext cx="622301" cy="381000"/>
            <a:chOff x="0" y="0"/>
            <a:chExt cx="622300" cy="381000"/>
          </a:xfrm>
        </p:grpSpPr>
        <p:sp>
          <p:nvSpPr>
            <p:cNvPr id="1645" name="Rectangle"/>
            <p:cNvSpPr/>
            <p:nvPr/>
          </p:nvSpPr>
          <p:spPr>
            <a:xfrm>
              <a:off x="114300" y="0"/>
              <a:ext cx="431800" cy="381000"/>
            </a:xfrm>
            <a:prstGeom prst="rect">
              <a:avLst/>
            </a:prstGeom>
            <a:solidFill>
              <a:srgbClr val="FDFB00"/>
            </a:solidFill>
            <a:ln w="12700" cap="flat">
              <a:noFill/>
              <a:miter lim="400000"/>
            </a:ln>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646" name="Line"/>
            <p:cNvSpPr/>
            <p:nvPr/>
          </p:nvSpPr>
          <p:spPr>
            <a:xfrm>
              <a:off x="114300" y="266700"/>
              <a:ext cx="401353" cy="127"/>
            </a:xfrm>
            <a:prstGeom prst="line">
              <a:avLst/>
            </a:prstGeom>
            <a:noFill/>
            <a:ln w="254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47" name="Export"/>
            <p:cNvSpPr/>
            <p:nvPr/>
          </p:nvSpPr>
          <p:spPr>
            <a:xfrm>
              <a:off x="0" y="50800"/>
              <a:ext cx="622300" cy="20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solidFill>
                    <a:srgbClr val="FF2600"/>
                  </a:solidFill>
                  <a:latin typeface="Helvetica"/>
                  <a:ea typeface="Helvetica"/>
                  <a:cs typeface="Helvetica"/>
                  <a:sym typeface="Helvetica"/>
                </a:defRPr>
              </a:lvl1pPr>
            </a:lstStyle>
            <a:p>
              <a:r>
                <a:t>Export</a:t>
              </a:r>
            </a:p>
          </p:txBody>
        </p:sp>
      </p:grpSp>
      <p:sp>
        <p:nvSpPr>
          <p:cNvPr id="1649" name="USPPI…"/>
          <p:cNvSpPr/>
          <p:nvPr/>
        </p:nvSpPr>
        <p:spPr>
          <a:xfrm>
            <a:off x="8363584" y="6455354"/>
            <a:ext cx="1143001" cy="5119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defTabSz="457200">
              <a:lnSpc>
                <a:spcPct val="110000"/>
              </a:lnSpc>
              <a:defRPr sz="1100" b="1">
                <a:latin typeface="Helvetica"/>
                <a:ea typeface="Helvetica"/>
                <a:cs typeface="Helvetica"/>
                <a:sym typeface="Helvetica"/>
              </a:defRPr>
            </a:pPr>
            <a:r>
              <a:t>USPPI</a:t>
            </a:r>
          </a:p>
          <a:p>
            <a:pPr defTabSz="457200">
              <a:lnSpc>
                <a:spcPct val="110000"/>
              </a:lnSpc>
              <a:defRPr sz="1100" b="1">
                <a:latin typeface="Helvetica"/>
                <a:ea typeface="Helvetica"/>
                <a:cs typeface="Helvetica"/>
                <a:sym typeface="Helvetica"/>
              </a:defRPr>
            </a:pPr>
            <a:r>
              <a:t>Exporter-of-Record</a:t>
            </a:r>
          </a:p>
        </p:txBody>
      </p:sp>
      <p:grpSp>
        <p:nvGrpSpPr>
          <p:cNvPr id="1732" name="Group"/>
          <p:cNvGrpSpPr/>
          <p:nvPr/>
        </p:nvGrpSpPr>
        <p:grpSpPr>
          <a:xfrm>
            <a:off x="1470660" y="1902489"/>
            <a:ext cx="10186671" cy="7263035"/>
            <a:chOff x="0" y="0"/>
            <a:chExt cx="10186670" cy="7263033"/>
          </a:xfrm>
        </p:grpSpPr>
        <p:grpSp>
          <p:nvGrpSpPr>
            <p:cNvPr id="1695" name="Group"/>
            <p:cNvGrpSpPr/>
            <p:nvPr/>
          </p:nvGrpSpPr>
          <p:grpSpPr>
            <a:xfrm>
              <a:off x="856736" y="0"/>
              <a:ext cx="7299839" cy="3047516"/>
              <a:chOff x="0" y="0"/>
              <a:chExt cx="7299838" cy="3047515"/>
            </a:xfrm>
          </p:grpSpPr>
          <p:grpSp>
            <p:nvGrpSpPr>
              <p:cNvPr id="1668" name="Group"/>
              <p:cNvGrpSpPr/>
              <p:nvPr/>
            </p:nvGrpSpPr>
            <p:grpSpPr>
              <a:xfrm>
                <a:off x="2130937" y="0"/>
                <a:ext cx="5168901" cy="1446408"/>
                <a:chOff x="0" y="0"/>
                <a:chExt cx="5168900" cy="1446407"/>
              </a:xfrm>
            </p:grpSpPr>
            <p:sp>
              <p:nvSpPr>
                <p:cNvPr id="1650" name="Chain of Title Transfer - Version A"/>
                <p:cNvSpPr/>
                <p:nvPr/>
              </p:nvSpPr>
              <p:spPr>
                <a:xfrm>
                  <a:off x="482600" y="12700"/>
                  <a:ext cx="4561417" cy="406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algn="l" defTabSz="457200">
                    <a:defRPr sz="1800" b="1">
                      <a:latin typeface="Helvetica"/>
                      <a:ea typeface="Helvetica"/>
                      <a:cs typeface="Helvetica"/>
                      <a:sym typeface="Helvetica"/>
                    </a:defRPr>
                  </a:lvl1pPr>
                </a:lstStyle>
                <a:p>
                  <a:r>
                    <a:t>Chain of Title Transfer - Version A</a:t>
                  </a:r>
                </a:p>
              </p:txBody>
            </p:sp>
            <p:sp>
              <p:nvSpPr>
                <p:cNvPr id="1651" name="Rounded Rectangle"/>
                <p:cNvSpPr/>
                <p:nvPr/>
              </p:nvSpPr>
              <p:spPr>
                <a:xfrm>
                  <a:off x="0" y="0"/>
                  <a:ext cx="5168900" cy="1446408"/>
                </a:xfrm>
                <a:prstGeom prst="roundRect">
                  <a:avLst>
                    <a:gd name="adj" fmla="val 13171"/>
                  </a:avLst>
                </a:prstGeom>
                <a:noFill/>
                <a:ln w="12700" cap="flat">
                  <a:solidFill>
                    <a:srgbClr val="000000"/>
                  </a:solidFill>
                  <a:prstDash val="solid"/>
                  <a:miter lim="400000"/>
                </a:ln>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grpSp>
              <p:nvGrpSpPr>
                <p:cNvPr id="1654" name="Group"/>
                <p:cNvGrpSpPr/>
                <p:nvPr/>
              </p:nvGrpSpPr>
              <p:grpSpPr>
                <a:xfrm>
                  <a:off x="929640" y="396240"/>
                  <a:ext cx="1127761" cy="457201"/>
                  <a:chOff x="0" y="0"/>
                  <a:chExt cx="1127760" cy="457200"/>
                </a:xfrm>
              </p:grpSpPr>
              <p:sp>
                <p:nvSpPr>
                  <p:cNvPr id="1652" name="Line"/>
                  <p:cNvSpPr/>
                  <p:nvPr/>
                </p:nvSpPr>
                <p:spPr>
                  <a:xfrm flipH="1" flipV="1">
                    <a:off x="136207" y="189114"/>
                    <a:ext cx="991554" cy="128"/>
                  </a:xfrm>
                  <a:prstGeom prst="line">
                    <a:avLst/>
                  </a:prstGeom>
                  <a:noFill/>
                  <a:ln w="508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53" name="Contract or…"/>
                  <p:cNvSpPr/>
                  <p:nvPr/>
                </p:nvSpPr>
                <p:spPr>
                  <a:xfrm>
                    <a:off x="0" y="0"/>
                    <a:ext cx="103397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lnSpc>
                        <a:spcPct val="110000"/>
                      </a:lnSpc>
                      <a:spcBef>
                        <a:spcPts val="200"/>
                      </a:spcBef>
                      <a:defRPr sz="1100" b="1">
                        <a:solidFill>
                          <a:srgbClr val="FF2600"/>
                        </a:solidFill>
                        <a:latin typeface="Helvetica"/>
                        <a:ea typeface="Helvetica"/>
                        <a:cs typeface="Helvetica"/>
                        <a:sym typeface="Helvetica"/>
                      </a:defRPr>
                    </a:pPr>
                    <a:r>
                      <a:t>Contract or </a:t>
                    </a:r>
                  </a:p>
                  <a:p>
                    <a:pPr defTabSz="457200">
                      <a:lnSpc>
                        <a:spcPct val="110000"/>
                      </a:lnSpc>
                      <a:defRPr sz="1100" b="1">
                        <a:solidFill>
                          <a:srgbClr val="FF2600"/>
                        </a:solidFill>
                        <a:latin typeface="Helvetica"/>
                        <a:ea typeface="Helvetica"/>
                        <a:cs typeface="Helvetica"/>
                        <a:sym typeface="Helvetica"/>
                      </a:defRPr>
                    </a:pPr>
                    <a:r>
                      <a:t>PO or LOI</a:t>
                    </a:r>
                  </a:p>
                </p:txBody>
              </p:sp>
            </p:grpSp>
            <p:sp>
              <p:nvSpPr>
                <p:cNvPr id="1655" name="Line"/>
                <p:cNvSpPr/>
                <p:nvPr/>
              </p:nvSpPr>
              <p:spPr>
                <a:xfrm>
                  <a:off x="1028700" y="1066800"/>
                  <a:ext cx="980559" cy="127"/>
                </a:xfrm>
                <a:prstGeom prst="line">
                  <a:avLst/>
                </a:prstGeom>
                <a:noFill/>
                <a:ln w="508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56" name="Title Transfer"/>
                <p:cNvSpPr/>
                <p:nvPr/>
              </p:nvSpPr>
              <p:spPr>
                <a:xfrm>
                  <a:off x="1117600" y="1092200"/>
                  <a:ext cx="1143000" cy="177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Title Transfer</a:t>
                  </a:r>
                </a:p>
              </p:txBody>
            </p:sp>
            <p:sp>
              <p:nvSpPr>
                <p:cNvPr id="1657" name="Circle"/>
                <p:cNvSpPr/>
                <p:nvPr/>
              </p:nvSpPr>
              <p:spPr>
                <a:xfrm>
                  <a:off x="101600" y="36830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658" name="Morocco"/>
                <p:cNvSpPr/>
                <p:nvPr/>
              </p:nvSpPr>
              <p:spPr>
                <a:xfrm>
                  <a:off x="129666" y="675005"/>
                  <a:ext cx="812801" cy="596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400" b="1">
                      <a:solidFill>
                        <a:srgbClr val="FFFFFF"/>
                      </a:solidFill>
                      <a:latin typeface="Helvetica"/>
                      <a:ea typeface="Helvetica"/>
                      <a:cs typeface="Helvetica"/>
                      <a:sym typeface="Helvetica"/>
                    </a:defRPr>
                  </a:lvl1pPr>
                </a:lstStyle>
                <a:p>
                  <a:r>
                    <a:t>Morocco</a:t>
                  </a:r>
                </a:p>
              </p:txBody>
            </p:sp>
            <p:sp>
              <p:nvSpPr>
                <p:cNvPr id="1659" name="Circle"/>
                <p:cNvSpPr/>
                <p:nvPr/>
              </p:nvSpPr>
              <p:spPr>
                <a:xfrm>
                  <a:off x="2057400" y="36830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660" name="Circle"/>
                <p:cNvSpPr/>
                <p:nvPr/>
              </p:nvSpPr>
              <p:spPr>
                <a:xfrm>
                  <a:off x="4038600" y="36830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661" name="US Exporter"/>
                <p:cNvSpPr/>
                <p:nvPr/>
              </p:nvSpPr>
              <p:spPr>
                <a:xfrm>
                  <a:off x="4117213" y="573404"/>
                  <a:ext cx="736601"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300" b="1">
                      <a:solidFill>
                        <a:srgbClr val="FFFFFF"/>
                      </a:solidFill>
                      <a:latin typeface="Helvetica"/>
                      <a:ea typeface="Helvetica"/>
                      <a:cs typeface="Helvetica"/>
                      <a:sym typeface="Helvetica"/>
                    </a:defRPr>
                  </a:lvl1pPr>
                </a:lstStyle>
                <a:p>
                  <a:r>
                    <a:t>US Exporter</a:t>
                  </a:r>
                </a:p>
              </p:txBody>
            </p:sp>
            <p:sp>
              <p:nvSpPr>
                <p:cNvPr id="1662" name="Line"/>
                <p:cNvSpPr/>
                <p:nvPr/>
              </p:nvSpPr>
              <p:spPr>
                <a:xfrm>
                  <a:off x="3022600" y="1066800"/>
                  <a:ext cx="980559" cy="127"/>
                </a:xfrm>
                <a:prstGeom prst="line">
                  <a:avLst/>
                </a:prstGeom>
                <a:noFill/>
                <a:ln w="508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63" name="Title Transfer"/>
                <p:cNvSpPr/>
                <p:nvPr/>
              </p:nvSpPr>
              <p:spPr>
                <a:xfrm>
                  <a:off x="3111500" y="1092200"/>
                  <a:ext cx="1143000" cy="177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Title Transfer</a:t>
                  </a:r>
                </a:p>
              </p:txBody>
            </p:sp>
            <p:sp>
              <p:nvSpPr>
                <p:cNvPr id="1664" name="FC"/>
                <p:cNvSpPr/>
                <p:nvPr/>
              </p:nvSpPr>
              <p:spPr>
                <a:xfrm>
                  <a:off x="2055368" y="457200"/>
                  <a:ext cx="889001" cy="660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457200">
                    <a:defRPr sz="1400" b="1">
                      <a:solidFill>
                        <a:srgbClr val="FFFFFF"/>
                      </a:solidFill>
                      <a:latin typeface="Helvetica"/>
                      <a:ea typeface="Helvetica"/>
                      <a:cs typeface="Helvetica"/>
                      <a:sym typeface="Helvetica"/>
                    </a:defRPr>
                  </a:lvl1pPr>
                </a:lstStyle>
                <a:p>
                  <a:r>
                    <a:t>FC</a:t>
                  </a:r>
                </a:p>
              </p:txBody>
            </p:sp>
            <p:grpSp>
              <p:nvGrpSpPr>
                <p:cNvPr id="1667" name="Group"/>
                <p:cNvGrpSpPr/>
                <p:nvPr/>
              </p:nvGrpSpPr>
              <p:grpSpPr>
                <a:xfrm>
                  <a:off x="2876162" y="396240"/>
                  <a:ext cx="1127762" cy="457201"/>
                  <a:chOff x="0" y="0"/>
                  <a:chExt cx="1127760" cy="457200"/>
                </a:xfrm>
              </p:grpSpPr>
              <p:sp>
                <p:nvSpPr>
                  <p:cNvPr id="1665" name="Line"/>
                  <p:cNvSpPr/>
                  <p:nvPr/>
                </p:nvSpPr>
                <p:spPr>
                  <a:xfrm flipH="1" flipV="1">
                    <a:off x="136207" y="189114"/>
                    <a:ext cx="991554" cy="128"/>
                  </a:xfrm>
                  <a:prstGeom prst="line">
                    <a:avLst/>
                  </a:prstGeom>
                  <a:noFill/>
                  <a:ln w="508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66" name="Contract or…"/>
                  <p:cNvSpPr/>
                  <p:nvPr/>
                </p:nvSpPr>
                <p:spPr>
                  <a:xfrm>
                    <a:off x="0" y="0"/>
                    <a:ext cx="103397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lnSpc>
                        <a:spcPct val="110000"/>
                      </a:lnSpc>
                      <a:spcBef>
                        <a:spcPts val="200"/>
                      </a:spcBef>
                      <a:defRPr sz="1100" b="1">
                        <a:solidFill>
                          <a:srgbClr val="FF2600"/>
                        </a:solidFill>
                        <a:latin typeface="Helvetica"/>
                        <a:ea typeface="Helvetica"/>
                        <a:cs typeface="Helvetica"/>
                        <a:sym typeface="Helvetica"/>
                      </a:defRPr>
                    </a:pPr>
                    <a:r>
                      <a:t>Contract or </a:t>
                    </a:r>
                  </a:p>
                  <a:p>
                    <a:pPr defTabSz="457200">
                      <a:lnSpc>
                        <a:spcPct val="110000"/>
                      </a:lnSpc>
                      <a:defRPr sz="1100" b="1">
                        <a:solidFill>
                          <a:srgbClr val="FF2600"/>
                        </a:solidFill>
                        <a:latin typeface="Helvetica"/>
                        <a:ea typeface="Helvetica"/>
                        <a:cs typeface="Helvetica"/>
                        <a:sym typeface="Helvetica"/>
                      </a:defRPr>
                    </a:pPr>
                    <a:r>
                      <a:t>PO or LOI</a:t>
                    </a:r>
                  </a:p>
                </p:txBody>
              </p:sp>
            </p:grpSp>
          </p:grpSp>
          <p:grpSp>
            <p:nvGrpSpPr>
              <p:cNvPr id="1694" name="Group"/>
              <p:cNvGrpSpPr/>
              <p:nvPr/>
            </p:nvGrpSpPr>
            <p:grpSpPr>
              <a:xfrm>
                <a:off x="0" y="1601108"/>
                <a:ext cx="7299839" cy="1446408"/>
                <a:chOff x="0" y="0"/>
                <a:chExt cx="7299838" cy="1446407"/>
              </a:xfrm>
            </p:grpSpPr>
            <p:sp>
              <p:nvSpPr>
                <p:cNvPr id="1669" name="Chain of Title Transfer - Version B"/>
                <p:cNvSpPr/>
                <p:nvPr/>
              </p:nvSpPr>
              <p:spPr>
                <a:xfrm>
                  <a:off x="1838837" y="12700"/>
                  <a:ext cx="4561418" cy="406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algn="l" defTabSz="457200">
                    <a:defRPr sz="1800" b="1">
                      <a:latin typeface="Helvetica"/>
                      <a:ea typeface="Helvetica"/>
                      <a:cs typeface="Helvetica"/>
                      <a:sym typeface="Helvetica"/>
                    </a:defRPr>
                  </a:lvl1pPr>
                </a:lstStyle>
                <a:p>
                  <a:r>
                    <a:t>Chain of Title Transfer - Version B</a:t>
                  </a:r>
                </a:p>
              </p:txBody>
            </p:sp>
            <p:sp>
              <p:nvSpPr>
                <p:cNvPr id="1670" name="Rounded Rectangle"/>
                <p:cNvSpPr/>
                <p:nvPr/>
              </p:nvSpPr>
              <p:spPr>
                <a:xfrm>
                  <a:off x="0" y="0"/>
                  <a:ext cx="7299839" cy="1446408"/>
                </a:xfrm>
                <a:prstGeom prst="roundRect">
                  <a:avLst>
                    <a:gd name="adj" fmla="val 13171"/>
                  </a:avLst>
                </a:prstGeom>
                <a:noFill/>
                <a:ln w="12700" cap="flat">
                  <a:solidFill>
                    <a:srgbClr val="000000"/>
                  </a:solidFill>
                  <a:prstDash val="solid"/>
                  <a:miter lim="400000"/>
                </a:ln>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grpSp>
              <p:nvGrpSpPr>
                <p:cNvPr id="1673" name="Group"/>
                <p:cNvGrpSpPr/>
                <p:nvPr/>
              </p:nvGrpSpPr>
              <p:grpSpPr>
                <a:xfrm>
                  <a:off x="3060578" y="396240"/>
                  <a:ext cx="1127761" cy="457201"/>
                  <a:chOff x="0" y="0"/>
                  <a:chExt cx="1127760" cy="457200"/>
                </a:xfrm>
              </p:grpSpPr>
              <p:sp>
                <p:nvSpPr>
                  <p:cNvPr id="1671" name="Line"/>
                  <p:cNvSpPr/>
                  <p:nvPr/>
                </p:nvSpPr>
                <p:spPr>
                  <a:xfrm flipH="1" flipV="1">
                    <a:off x="136207" y="189114"/>
                    <a:ext cx="991554" cy="128"/>
                  </a:xfrm>
                  <a:prstGeom prst="line">
                    <a:avLst/>
                  </a:prstGeom>
                  <a:noFill/>
                  <a:ln w="508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72" name="Contract or…"/>
                  <p:cNvSpPr/>
                  <p:nvPr/>
                </p:nvSpPr>
                <p:spPr>
                  <a:xfrm>
                    <a:off x="0" y="0"/>
                    <a:ext cx="103397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lnSpc>
                        <a:spcPct val="110000"/>
                      </a:lnSpc>
                      <a:spcBef>
                        <a:spcPts val="200"/>
                      </a:spcBef>
                      <a:defRPr sz="1100" b="1">
                        <a:solidFill>
                          <a:srgbClr val="FF2600"/>
                        </a:solidFill>
                        <a:latin typeface="Helvetica"/>
                        <a:ea typeface="Helvetica"/>
                        <a:cs typeface="Helvetica"/>
                        <a:sym typeface="Helvetica"/>
                      </a:defRPr>
                    </a:pPr>
                    <a:r>
                      <a:t>Contract or </a:t>
                    </a:r>
                  </a:p>
                  <a:p>
                    <a:pPr defTabSz="457200">
                      <a:lnSpc>
                        <a:spcPct val="110000"/>
                      </a:lnSpc>
                      <a:defRPr sz="1100" b="1">
                        <a:solidFill>
                          <a:srgbClr val="FF2600"/>
                        </a:solidFill>
                        <a:latin typeface="Helvetica"/>
                        <a:ea typeface="Helvetica"/>
                        <a:cs typeface="Helvetica"/>
                        <a:sym typeface="Helvetica"/>
                      </a:defRPr>
                    </a:pPr>
                    <a:r>
                      <a:t>PO or LOI</a:t>
                    </a:r>
                  </a:p>
                </p:txBody>
              </p:sp>
            </p:grpSp>
            <p:sp>
              <p:nvSpPr>
                <p:cNvPr id="1674" name="Line"/>
                <p:cNvSpPr/>
                <p:nvPr/>
              </p:nvSpPr>
              <p:spPr>
                <a:xfrm>
                  <a:off x="3159637" y="1066800"/>
                  <a:ext cx="980560" cy="127"/>
                </a:xfrm>
                <a:prstGeom prst="line">
                  <a:avLst/>
                </a:prstGeom>
                <a:noFill/>
                <a:ln w="508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75" name="Title Transfer"/>
                <p:cNvSpPr/>
                <p:nvPr/>
              </p:nvSpPr>
              <p:spPr>
                <a:xfrm>
                  <a:off x="3248537" y="1092200"/>
                  <a:ext cx="1143001" cy="177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Title Transfer</a:t>
                  </a:r>
                </a:p>
              </p:txBody>
            </p:sp>
            <p:sp>
              <p:nvSpPr>
                <p:cNvPr id="1676" name="Circle"/>
                <p:cNvSpPr/>
                <p:nvPr/>
              </p:nvSpPr>
              <p:spPr>
                <a:xfrm>
                  <a:off x="2232537" y="368300"/>
                  <a:ext cx="876302"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677" name="Circle"/>
                <p:cNvSpPr/>
                <p:nvPr/>
              </p:nvSpPr>
              <p:spPr>
                <a:xfrm>
                  <a:off x="4188338" y="36830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678" name="Circle"/>
                <p:cNvSpPr/>
                <p:nvPr/>
              </p:nvSpPr>
              <p:spPr>
                <a:xfrm>
                  <a:off x="6169538" y="36830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679" name="US Exporter"/>
                <p:cNvSpPr/>
                <p:nvPr/>
              </p:nvSpPr>
              <p:spPr>
                <a:xfrm>
                  <a:off x="6248151" y="573404"/>
                  <a:ext cx="736601"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300" b="1">
                      <a:solidFill>
                        <a:srgbClr val="FFFFFF"/>
                      </a:solidFill>
                      <a:latin typeface="Helvetica"/>
                      <a:ea typeface="Helvetica"/>
                      <a:cs typeface="Helvetica"/>
                      <a:sym typeface="Helvetica"/>
                    </a:defRPr>
                  </a:lvl1pPr>
                </a:lstStyle>
                <a:p>
                  <a:r>
                    <a:t>US Exporter</a:t>
                  </a:r>
                </a:p>
              </p:txBody>
            </p:sp>
            <p:sp>
              <p:nvSpPr>
                <p:cNvPr id="1680" name="Line"/>
                <p:cNvSpPr/>
                <p:nvPr/>
              </p:nvSpPr>
              <p:spPr>
                <a:xfrm>
                  <a:off x="5153538" y="1066800"/>
                  <a:ext cx="980559" cy="127"/>
                </a:xfrm>
                <a:prstGeom prst="line">
                  <a:avLst/>
                </a:prstGeom>
                <a:noFill/>
                <a:ln w="508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81" name="Title Transfer"/>
                <p:cNvSpPr/>
                <p:nvPr/>
              </p:nvSpPr>
              <p:spPr>
                <a:xfrm>
                  <a:off x="5242438" y="1092200"/>
                  <a:ext cx="1143001" cy="177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Title Transfer</a:t>
                  </a:r>
                </a:p>
              </p:txBody>
            </p:sp>
            <p:sp>
              <p:nvSpPr>
                <p:cNvPr id="1682" name="FC"/>
                <p:cNvSpPr/>
                <p:nvPr/>
              </p:nvSpPr>
              <p:spPr>
                <a:xfrm>
                  <a:off x="4186306" y="457200"/>
                  <a:ext cx="889001" cy="660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457200">
                    <a:defRPr sz="1400" b="1">
                      <a:solidFill>
                        <a:srgbClr val="FFFFFF"/>
                      </a:solidFill>
                      <a:latin typeface="Helvetica"/>
                      <a:ea typeface="Helvetica"/>
                      <a:cs typeface="Helvetica"/>
                      <a:sym typeface="Helvetica"/>
                    </a:defRPr>
                  </a:lvl1pPr>
                </a:lstStyle>
                <a:p>
                  <a:r>
                    <a:t>FC</a:t>
                  </a:r>
                </a:p>
              </p:txBody>
            </p:sp>
            <p:grpSp>
              <p:nvGrpSpPr>
                <p:cNvPr id="1685" name="Group"/>
                <p:cNvGrpSpPr/>
                <p:nvPr/>
              </p:nvGrpSpPr>
              <p:grpSpPr>
                <a:xfrm>
                  <a:off x="5007100" y="396240"/>
                  <a:ext cx="1127762" cy="457201"/>
                  <a:chOff x="0" y="0"/>
                  <a:chExt cx="1127760" cy="457200"/>
                </a:xfrm>
              </p:grpSpPr>
              <p:sp>
                <p:nvSpPr>
                  <p:cNvPr id="1683" name="Line"/>
                  <p:cNvSpPr/>
                  <p:nvPr/>
                </p:nvSpPr>
                <p:spPr>
                  <a:xfrm flipH="1" flipV="1">
                    <a:off x="136207" y="189114"/>
                    <a:ext cx="991554" cy="128"/>
                  </a:xfrm>
                  <a:prstGeom prst="line">
                    <a:avLst/>
                  </a:prstGeom>
                  <a:noFill/>
                  <a:ln w="508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84" name="Contract or…"/>
                  <p:cNvSpPr/>
                  <p:nvPr/>
                </p:nvSpPr>
                <p:spPr>
                  <a:xfrm>
                    <a:off x="0" y="0"/>
                    <a:ext cx="103397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lnSpc>
                        <a:spcPct val="110000"/>
                      </a:lnSpc>
                      <a:spcBef>
                        <a:spcPts val="200"/>
                      </a:spcBef>
                      <a:defRPr sz="1100" b="1">
                        <a:solidFill>
                          <a:srgbClr val="FF2600"/>
                        </a:solidFill>
                        <a:latin typeface="Helvetica"/>
                        <a:ea typeface="Helvetica"/>
                        <a:cs typeface="Helvetica"/>
                        <a:sym typeface="Helvetica"/>
                      </a:defRPr>
                    </a:pPr>
                    <a:r>
                      <a:t>Contract or </a:t>
                    </a:r>
                  </a:p>
                  <a:p>
                    <a:pPr defTabSz="457200">
                      <a:lnSpc>
                        <a:spcPct val="110000"/>
                      </a:lnSpc>
                      <a:defRPr sz="1100" b="1">
                        <a:solidFill>
                          <a:srgbClr val="FF2600"/>
                        </a:solidFill>
                        <a:latin typeface="Helvetica"/>
                        <a:ea typeface="Helvetica"/>
                        <a:cs typeface="Helvetica"/>
                        <a:sym typeface="Helvetica"/>
                      </a:defRPr>
                    </a:pPr>
                    <a:r>
                      <a:t>PO or LOI</a:t>
                    </a:r>
                  </a:p>
                </p:txBody>
              </p:sp>
            </p:grpSp>
            <p:grpSp>
              <p:nvGrpSpPr>
                <p:cNvPr id="1688" name="Group"/>
                <p:cNvGrpSpPr/>
                <p:nvPr/>
              </p:nvGrpSpPr>
              <p:grpSpPr>
                <a:xfrm>
                  <a:off x="1064137" y="397574"/>
                  <a:ext cx="1127762" cy="457202"/>
                  <a:chOff x="0" y="0"/>
                  <a:chExt cx="1127760" cy="457200"/>
                </a:xfrm>
              </p:grpSpPr>
              <p:sp>
                <p:nvSpPr>
                  <p:cNvPr id="1686" name="Line"/>
                  <p:cNvSpPr/>
                  <p:nvPr/>
                </p:nvSpPr>
                <p:spPr>
                  <a:xfrm flipH="1" flipV="1">
                    <a:off x="136207" y="189114"/>
                    <a:ext cx="991554" cy="128"/>
                  </a:xfrm>
                  <a:prstGeom prst="line">
                    <a:avLst/>
                  </a:prstGeom>
                  <a:noFill/>
                  <a:ln w="508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87" name="Contract or…"/>
                  <p:cNvSpPr/>
                  <p:nvPr/>
                </p:nvSpPr>
                <p:spPr>
                  <a:xfrm>
                    <a:off x="0" y="0"/>
                    <a:ext cx="103397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lnSpc>
                        <a:spcPct val="110000"/>
                      </a:lnSpc>
                      <a:spcBef>
                        <a:spcPts val="200"/>
                      </a:spcBef>
                      <a:defRPr sz="1100" b="1">
                        <a:solidFill>
                          <a:srgbClr val="FF2600"/>
                        </a:solidFill>
                        <a:latin typeface="Helvetica"/>
                        <a:ea typeface="Helvetica"/>
                        <a:cs typeface="Helvetica"/>
                        <a:sym typeface="Helvetica"/>
                      </a:defRPr>
                    </a:pPr>
                    <a:r>
                      <a:t>Contract or </a:t>
                    </a:r>
                  </a:p>
                  <a:p>
                    <a:pPr defTabSz="457200">
                      <a:lnSpc>
                        <a:spcPct val="110000"/>
                      </a:lnSpc>
                      <a:defRPr sz="1100" b="1">
                        <a:solidFill>
                          <a:srgbClr val="FF2600"/>
                        </a:solidFill>
                        <a:latin typeface="Helvetica"/>
                        <a:ea typeface="Helvetica"/>
                        <a:cs typeface="Helvetica"/>
                        <a:sym typeface="Helvetica"/>
                      </a:defRPr>
                    </a:pPr>
                    <a:r>
                      <a:t>PO or LOI</a:t>
                    </a:r>
                  </a:p>
                </p:txBody>
              </p:sp>
            </p:grpSp>
            <p:sp>
              <p:nvSpPr>
                <p:cNvPr id="1689" name="Line"/>
                <p:cNvSpPr/>
                <p:nvPr/>
              </p:nvSpPr>
              <p:spPr>
                <a:xfrm>
                  <a:off x="1163197" y="1068134"/>
                  <a:ext cx="980560" cy="128"/>
                </a:xfrm>
                <a:prstGeom prst="line">
                  <a:avLst/>
                </a:prstGeom>
                <a:noFill/>
                <a:ln w="508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690" name="Title Transfer"/>
                <p:cNvSpPr/>
                <p:nvPr/>
              </p:nvSpPr>
              <p:spPr>
                <a:xfrm>
                  <a:off x="1252097" y="1093534"/>
                  <a:ext cx="1143001"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Title Transfer</a:t>
                  </a:r>
                </a:p>
              </p:txBody>
            </p:sp>
            <p:sp>
              <p:nvSpPr>
                <p:cNvPr id="1691" name="Circle"/>
                <p:cNvSpPr/>
                <p:nvPr/>
              </p:nvSpPr>
              <p:spPr>
                <a:xfrm>
                  <a:off x="236097" y="369634"/>
                  <a:ext cx="876302" cy="876302"/>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692" name="Morocco"/>
                <p:cNvSpPr/>
                <p:nvPr/>
              </p:nvSpPr>
              <p:spPr>
                <a:xfrm>
                  <a:off x="264164" y="676340"/>
                  <a:ext cx="812801" cy="596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400" b="1">
                      <a:solidFill>
                        <a:srgbClr val="FFFFFF"/>
                      </a:solidFill>
                      <a:latin typeface="Helvetica"/>
                      <a:ea typeface="Helvetica"/>
                      <a:cs typeface="Helvetica"/>
                      <a:sym typeface="Helvetica"/>
                    </a:defRPr>
                  </a:lvl1pPr>
                </a:lstStyle>
                <a:p>
                  <a:r>
                    <a:t>Morocco</a:t>
                  </a:r>
                </a:p>
              </p:txBody>
            </p:sp>
            <p:sp>
              <p:nvSpPr>
                <p:cNvPr id="1693" name="Other…"/>
                <p:cNvSpPr/>
                <p:nvPr/>
              </p:nvSpPr>
              <p:spPr>
                <a:xfrm>
                  <a:off x="2270698" y="496147"/>
                  <a:ext cx="812801" cy="7460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defRPr sz="1400" b="1">
                      <a:solidFill>
                        <a:srgbClr val="FFFFFF"/>
                      </a:solidFill>
                      <a:latin typeface="Helvetica"/>
                      <a:ea typeface="Helvetica"/>
                      <a:cs typeface="Helvetica"/>
                      <a:sym typeface="Helvetica"/>
                    </a:defRPr>
                  </a:pPr>
                  <a:r>
                    <a:t>Other </a:t>
                  </a:r>
                </a:p>
                <a:p>
                  <a:pPr defTabSz="457200">
                    <a:defRPr sz="1400" b="1">
                      <a:solidFill>
                        <a:srgbClr val="FFFFFF"/>
                      </a:solidFill>
                      <a:latin typeface="Helvetica"/>
                      <a:ea typeface="Helvetica"/>
                      <a:cs typeface="Helvetica"/>
                      <a:sym typeface="Helvetica"/>
                    </a:defRPr>
                  </a:pPr>
                  <a:r>
                    <a:t>FC</a:t>
                  </a:r>
                </a:p>
                <a:p>
                  <a:pPr defTabSz="457200">
                    <a:defRPr sz="1400" b="1">
                      <a:solidFill>
                        <a:srgbClr val="FFFFFF"/>
                      </a:solidFill>
                      <a:latin typeface="Helvetica"/>
                      <a:ea typeface="Helvetica"/>
                      <a:cs typeface="Helvetica"/>
                      <a:sym typeface="Helvetica"/>
                    </a:defRPr>
                  </a:pPr>
                  <a:r>
                    <a:t>etc.</a:t>
                  </a:r>
                </a:p>
              </p:txBody>
            </p:sp>
          </p:grpSp>
        </p:grpSp>
        <p:grpSp>
          <p:nvGrpSpPr>
            <p:cNvPr id="1731" name="Group"/>
            <p:cNvGrpSpPr/>
            <p:nvPr/>
          </p:nvGrpSpPr>
          <p:grpSpPr>
            <a:xfrm>
              <a:off x="-1" y="5312352"/>
              <a:ext cx="10186672" cy="1950682"/>
              <a:chOff x="0" y="0"/>
              <a:chExt cx="10186670" cy="1950681"/>
            </a:xfrm>
          </p:grpSpPr>
          <p:grpSp>
            <p:nvGrpSpPr>
              <p:cNvPr id="1700" name="Group"/>
              <p:cNvGrpSpPr/>
              <p:nvPr/>
            </p:nvGrpSpPr>
            <p:grpSpPr>
              <a:xfrm>
                <a:off x="9297669" y="417214"/>
                <a:ext cx="889002" cy="963865"/>
                <a:chOff x="0" y="0"/>
                <a:chExt cx="889000" cy="963863"/>
              </a:xfrm>
            </p:grpSpPr>
            <p:sp>
              <p:nvSpPr>
                <p:cNvPr id="1696" name="RSG"/>
                <p:cNvSpPr/>
                <p:nvPr/>
              </p:nvSpPr>
              <p:spPr>
                <a:xfrm>
                  <a:off x="76200" y="332895"/>
                  <a:ext cx="736600" cy="266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400" b="1">
                      <a:solidFill>
                        <a:srgbClr val="FFFFFF"/>
                      </a:solidFill>
                      <a:latin typeface="Helvetica"/>
                      <a:ea typeface="Helvetica"/>
                      <a:cs typeface="Helvetica"/>
                      <a:sym typeface="Helvetica"/>
                    </a:defRPr>
                  </a:lvl1pPr>
                </a:lstStyle>
                <a:p>
                  <a:r>
                    <a:t>RSG</a:t>
                  </a:r>
                </a:p>
              </p:txBody>
            </p:sp>
            <p:grpSp>
              <p:nvGrpSpPr>
                <p:cNvPr id="1699" name="Group"/>
                <p:cNvGrpSpPr/>
                <p:nvPr/>
              </p:nvGrpSpPr>
              <p:grpSpPr>
                <a:xfrm>
                  <a:off x="0" y="0"/>
                  <a:ext cx="889001" cy="963864"/>
                  <a:chOff x="0" y="0"/>
                  <a:chExt cx="889000" cy="963863"/>
                </a:xfrm>
              </p:grpSpPr>
              <p:pic>
                <p:nvPicPr>
                  <p:cNvPr id="1697" name="sad SIC.png" descr="sad SIC.png"/>
                  <p:cNvPicPr>
                    <a:picLocks noChangeAspect="1"/>
                  </p:cNvPicPr>
                  <p:nvPr/>
                </p:nvPicPr>
                <p:blipFill>
                  <a:blip r:embed="rId3"/>
                  <a:stretch>
                    <a:fillRect/>
                  </a:stretch>
                </p:blipFill>
                <p:spPr>
                  <a:xfrm>
                    <a:off x="0" y="0"/>
                    <a:ext cx="889001" cy="963864"/>
                  </a:xfrm>
                  <a:prstGeom prst="rect">
                    <a:avLst/>
                  </a:prstGeom>
                  <a:ln w="12700" cap="flat">
                    <a:noFill/>
                    <a:miter lim="400000"/>
                  </a:ln>
                  <a:effectLst/>
                </p:spPr>
              </p:pic>
              <p:sp>
                <p:nvSpPr>
                  <p:cNvPr id="1698" name="RSG"/>
                  <p:cNvSpPr/>
                  <p:nvPr/>
                </p:nvSpPr>
                <p:spPr>
                  <a:xfrm>
                    <a:off x="76200" y="348581"/>
                    <a:ext cx="736600" cy="266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400" b="1">
                        <a:solidFill>
                          <a:srgbClr val="FFFFFF"/>
                        </a:solidFill>
                        <a:latin typeface="Helvetica"/>
                        <a:ea typeface="Helvetica"/>
                        <a:cs typeface="Helvetica"/>
                        <a:sym typeface="Helvetica"/>
                      </a:defRPr>
                    </a:lvl1pPr>
                  </a:lstStyle>
                  <a:p>
                    <a:r>
                      <a:t>RSG</a:t>
                    </a:r>
                  </a:p>
                </p:txBody>
              </p:sp>
            </p:grpSp>
          </p:grpSp>
          <p:grpSp>
            <p:nvGrpSpPr>
              <p:cNvPr id="1730" name="Group"/>
              <p:cNvGrpSpPr/>
              <p:nvPr/>
            </p:nvGrpSpPr>
            <p:grpSpPr>
              <a:xfrm>
                <a:off x="0" y="0"/>
                <a:ext cx="8135620" cy="1950682"/>
                <a:chOff x="0" y="0"/>
                <a:chExt cx="8135619" cy="1950681"/>
              </a:xfrm>
            </p:grpSpPr>
            <p:sp>
              <p:nvSpPr>
                <p:cNvPr id="1701" name="Rectangle"/>
                <p:cNvSpPr/>
                <p:nvPr/>
              </p:nvSpPr>
              <p:spPr>
                <a:xfrm>
                  <a:off x="5204459" y="591171"/>
                  <a:ext cx="431801" cy="381001"/>
                </a:xfrm>
                <a:prstGeom prst="rect">
                  <a:avLst/>
                </a:prstGeom>
                <a:solidFill>
                  <a:srgbClr val="FDFB00"/>
                </a:solidFill>
                <a:ln w="12700" cap="flat">
                  <a:noFill/>
                  <a:miter lim="400000"/>
                </a:ln>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702" name="Chain of Possession of L-3 Exports Directly to Shintoa"/>
                <p:cNvSpPr/>
                <p:nvPr/>
              </p:nvSpPr>
              <p:spPr>
                <a:xfrm>
                  <a:off x="975359" y="57771"/>
                  <a:ext cx="6337301" cy="406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800" b="1">
                      <a:latin typeface="Helvetica"/>
                      <a:ea typeface="Helvetica"/>
                      <a:cs typeface="Helvetica"/>
                      <a:sym typeface="Helvetica"/>
                    </a:defRPr>
                  </a:lvl1pPr>
                </a:lstStyle>
                <a:p>
                  <a:r>
                    <a:t>Chain of Possession of L-3 Exports Directly to Shintoa</a:t>
                  </a:r>
                </a:p>
              </p:txBody>
            </p:sp>
            <p:sp>
              <p:nvSpPr>
                <p:cNvPr id="1703" name="Rounded Rectangle"/>
                <p:cNvSpPr/>
                <p:nvPr/>
              </p:nvSpPr>
              <p:spPr>
                <a:xfrm>
                  <a:off x="0" y="0"/>
                  <a:ext cx="8135620" cy="1950682"/>
                </a:xfrm>
                <a:prstGeom prst="roundRect">
                  <a:avLst>
                    <a:gd name="adj" fmla="val 9766"/>
                  </a:avLst>
                </a:prstGeom>
                <a:noFill/>
                <a:ln w="12700" cap="flat">
                  <a:solidFill>
                    <a:srgbClr val="000000"/>
                  </a:solidFill>
                  <a:prstDash val="solid"/>
                  <a:miter lim="400000"/>
                </a:ln>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704" name="Circle"/>
                <p:cNvSpPr/>
                <p:nvPr/>
              </p:nvSpPr>
              <p:spPr>
                <a:xfrm>
                  <a:off x="1656925" y="413371"/>
                  <a:ext cx="876302" cy="876302"/>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705" name="Circle"/>
                <p:cNvSpPr/>
                <p:nvPr/>
              </p:nvSpPr>
              <p:spPr>
                <a:xfrm>
                  <a:off x="2986192" y="413371"/>
                  <a:ext cx="876302" cy="876302"/>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706" name="FC"/>
                <p:cNvSpPr/>
                <p:nvPr/>
              </p:nvSpPr>
              <p:spPr>
                <a:xfrm>
                  <a:off x="2980115" y="521321"/>
                  <a:ext cx="889001" cy="660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457200">
                    <a:defRPr sz="1400" b="1">
                      <a:solidFill>
                        <a:srgbClr val="FFFFFF"/>
                      </a:solidFill>
                      <a:latin typeface="Helvetica"/>
                      <a:ea typeface="Helvetica"/>
                      <a:cs typeface="Helvetica"/>
                      <a:sym typeface="Helvetica"/>
                    </a:defRPr>
                  </a:lvl1pPr>
                </a:lstStyle>
                <a:p>
                  <a:r>
                    <a:t>FC</a:t>
                  </a:r>
                </a:p>
              </p:txBody>
            </p:sp>
            <p:sp>
              <p:nvSpPr>
                <p:cNvPr id="1707" name="Circle"/>
                <p:cNvSpPr/>
                <p:nvPr/>
              </p:nvSpPr>
              <p:spPr>
                <a:xfrm>
                  <a:off x="4315459" y="413371"/>
                  <a:ext cx="876301" cy="876302"/>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708" name="Foreign FF"/>
                <p:cNvSpPr/>
                <p:nvPr/>
              </p:nvSpPr>
              <p:spPr>
                <a:xfrm>
                  <a:off x="4381372" y="643876"/>
                  <a:ext cx="736601" cy="419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400" b="1">
                      <a:solidFill>
                        <a:srgbClr val="FFFFFF"/>
                      </a:solidFill>
                      <a:latin typeface="Helvetica"/>
                      <a:ea typeface="Helvetica"/>
                      <a:cs typeface="Helvetica"/>
                      <a:sym typeface="Helvetica"/>
                    </a:defRPr>
                  </a:lvl1pPr>
                </a:lstStyle>
                <a:p>
                  <a:r>
                    <a:t>Foreign FF</a:t>
                  </a:r>
                </a:p>
              </p:txBody>
            </p:sp>
            <p:sp>
              <p:nvSpPr>
                <p:cNvPr id="1709" name="Circle"/>
                <p:cNvSpPr/>
                <p:nvPr/>
              </p:nvSpPr>
              <p:spPr>
                <a:xfrm>
                  <a:off x="5644725" y="413371"/>
                  <a:ext cx="876301" cy="876302"/>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710" name="FF…"/>
                <p:cNvSpPr/>
                <p:nvPr/>
              </p:nvSpPr>
              <p:spPr>
                <a:xfrm>
                  <a:off x="5714872" y="631176"/>
                  <a:ext cx="736601" cy="419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defRPr sz="1400" b="1">
                      <a:solidFill>
                        <a:srgbClr val="FFFFFF"/>
                      </a:solidFill>
                      <a:latin typeface="Helvetica"/>
                      <a:ea typeface="Helvetica"/>
                      <a:cs typeface="Helvetica"/>
                      <a:sym typeface="Helvetica"/>
                    </a:defRPr>
                  </a:pPr>
                  <a:r>
                    <a:t>FF</a:t>
                  </a:r>
                </a:p>
                <a:p>
                  <a:pPr defTabSz="457200">
                    <a:defRPr sz="1400" b="1">
                      <a:solidFill>
                        <a:srgbClr val="FFFFFF"/>
                      </a:solidFill>
                      <a:latin typeface="Helvetica"/>
                      <a:ea typeface="Helvetica"/>
                      <a:cs typeface="Helvetica"/>
                      <a:sym typeface="Helvetica"/>
                    </a:defRPr>
                  </a:pPr>
                  <a:r>
                    <a:t>(US)</a:t>
                  </a:r>
                </a:p>
              </p:txBody>
            </p:sp>
            <p:sp>
              <p:nvSpPr>
                <p:cNvPr id="1711" name="Circle"/>
                <p:cNvSpPr/>
                <p:nvPr/>
              </p:nvSpPr>
              <p:spPr>
                <a:xfrm>
                  <a:off x="6973992" y="413371"/>
                  <a:ext cx="876301" cy="876302"/>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712" name="L-3"/>
                <p:cNvSpPr/>
                <p:nvPr/>
              </p:nvSpPr>
              <p:spPr>
                <a:xfrm>
                  <a:off x="7048372" y="707376"/>
                  <a:ext cx="736601" cy="266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400" b="1">
                      <a:solidFill>
                        <a:srgbClr val="FFFFFF"/>
                      </a:solidFill>
                      <a:latin typeface="Helvetica"/>
                      <a:ea typeface="Helvetica"/>
                      <a:cs typeface="Helvetica"/>
                      <a:sym typeface="Helvetica"/>
                    </a:defRPr>
                  </a:lvl1pPr>
                </a:lstStyle>
                <a:p>
                  <a:r>
                    <a:t>L-3</a:t>
                  </a:r>
                </a:p>
              </p:txBody>
            </p:sp>
            <p:grpSp>
              <p:nvGrpSpPr>
                <p:cNvPr id="1715" name="Group"/>
                <p:cNvGrpSpPr/>
                <p:nvPr/>
              </p:nvGrpSpPr>
              <p:grpSpPr>
                <a:xfrm>
                  <a:off x="2435859" y="667371"/>
                  <a:ext cx="622301" cy="203201"/>
                  <a:chOff x="0" y="0"/>
                  <a:chExt cx="622300" cy="203200"/>
                </a:xfrm>
              </p:grpSpPr>
              <p:sp>
                <p:nvSpPr>
                  <p:cNvPr id="1713" name="Line"/>
                  <p:cNvSpPr/>
                  <p:nvPr/>
                </p:nvSpPr>
                <p:spPr>
                  <a:xfrm>
                    <a:off x="101600" y="190500"/>
                    <a:ext cx="401353" cy="127"/>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714" name="Move"/>
                  <p:cNvSpPr/>
                  <p:nvPr/>
                </p:nvSpPr>
                <p:spPr>
                  <a:xfrm>
                    <a:off x="0" y="0"/>
                    <a:ext cx="622300" cy="20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Move</a:t>
                    </a:r>
                  </a:p>
                </p:txBody>
              </p:sp>
            </p:grpSp>
            <p:grpSp>
              <p:nvGrpSpPr>
                <p:cNvPr id="1718" name="Group"/>
                <p:cNvGrpSpPr/>
                <p:nvPr/>
              </p:nvGrpSpPr>
              <p:grpSpPr>
                <a:xfrm>
                  <a:off x="3756659" y="667371"/>
                  <a:ext cx="622301" cy="203201"/>
                  <a:chOff x="0" y="0"/>
                  <a:chExt cx="622300" cy="203200"/>
                </a:xfrm>
              </p:grpSpPr>
              <p:sp>
                <p:nvSpPr>
                  <p:cNvPr id="1716" name="Line"/>
                  <p:cNvSpPr/>
                  <p:nvPr/>
                </p:nvSpPr>
                <p:spPr>
                  <a:xfrm>
                    <a:off x="101600" y="190500"/>
                    <a:ext cx="401353" cy="127"/>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717" name="Move"/>
                  <p:cNvSpPr/>
                  <p:nvPr/>
                </p:nvSpPr>
                <p:spPr>
                  <a:xfrm>
                    <a:off x="0" y="0"/>
                    <a:ext cx="622300" cy="20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Move</a:t>
                    </a:r>
                  </a:p>
                </p:txBody>
              </p:sp>
            </p:grpSp>
            <p:sp>
              <p:nvSpPr>
                <p:cNvPr id="1719" name="Line"/>
                <p:cNvSpPr/>
                <p:nvPr/>
              </p:nvSpPr>
              <p:spPr>
                <a:xfrm>
                  <a:off x="5204459" y="857871"/>
                  <a:ext cx="401353" cy="128"/>
                </a:xfrm>
                <a:prstGeom prst="line">
                  <a:avLst/>
                </a:prstGeom>
                <a:noFill/>
                <a:ln w="254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720" name="Export"/>
                <p:cNvSpPr/>
                <p:nvPr/>
              </p:nvSpPr>
              <p:spPr>
                <a:xfrm>
                  <a:off x="5090159" y="641971"/>
                  <a:ext cx="622301" cy="203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solidFill>
                        <a:srgbClr val="FF2600"/>
                      </a:solidFill>
                      <a:latin typeface="Helvetica"/>
                      <a:ea typeface="Helvetica"/>
                      <a:cs typeface="Helvetica"/>
                      <a:sym typeface="Helvetica"/>
                    </a:defRPr>
                  </a:lvl1pPr>
                </a:lstStyle>
                <a:p>
                  <a:r>
                    <a:t>Export</a:t>
                  </a:r>
                </a:p>
              </p:txBody>
            </p:sp>
            <p:sp>
              <p:nvSpPr>
                <p:cNvPr id="1721" name="Line"/>
                <p:cNvSpPr/>
                <p:nvPr/>
              </p:nvSpPr>
              <p:spPr>
                <a:xfrm>
                  <a:off x="6537959" y="857871"/>
                  <a:ext cx="401353" cy="128"/>
                </a:xfrm>
                <a:prstGeom prst="line">
                  <a:avLst/>
                </a:prstGeom>
                <a:noFill/>
                <a:ln w="254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722" name="Move"/>
                <p:cNvSpPr/>
                <p:nvPr/>
              </p:nvSpPr>
              <p:spPr>
                <a:xfrm>
                  <a:off x="6423659" y="641971"/>
                  <a:ext cx="622301" cy="203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solidFill>
                        <a:srgbClr val="FF2600"/>
                      </a:solidFill>
                      <a:latin typeface="Helvetica"/>
                      <a:ea typeface="Helvetica"/>
                      <a:cs typeface="Helvetica"/>
                      <a:sym typeface="Helvetica"/>
                    </a:defRPr>
                  </a:lvl1pPr>
                </a:lstStyle>
                <a:p>
                  <a:r>
                    <a:t>Move</a:t>
                  </a:r>
                </a:p>
              </p:txBody>
            </p:sp>
            <p:sp>
              <p:nvSpPr>
                <p:cNvPr id="1723" name="Other…"/>
                <p:cNvSpPr/>
                <p:nvPr/>
              </p:nvSpPr>
              <p:spPr>
                <a:xfrm>
                  <a:off x="1672800" y="526107"/>
                  <a:ext cx="812801" cy="7460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defRPr sz="1400" b="1">
                      <a:solidFill>
                        <a:srgbClr val="FFFFFF"/>
                      </a:solidFill>
                      <a:latin typeface="Helvetica"/>
                      <a:ea typeface="Helvetica"/>
                      <a:cs typeface="Helvetica"/>
                      <a:sym typeface="Helvetica"/>
                    </a:defRPr>
                  </a:pPr>
                  <a:r>
                    <a:t>Other </a:t>
                  </a:r>
                </a:p>
                <a:p>
                  <a:pPr defTabSz="457200">
                    <a:defRPr sz="1400" b="1">
                      <a:solidFill>
                        <a:srgbClr val="FFFFFF"/>
                      </a:solidFill>
                      <a:latin typeface="Helvetica"/>
                      <a:ea typeface="Helvetica"/>
                      <a:cs typeface="Helvetica"/>
                      <a:sym typeface="Helvetica"/>
                    </a:defRPr>
                  </a:pPr>
                  <a:r>
                    <a:t>FC</a:t>
                  </a:r>
                </a:p>
                <a:p>
                  <a:pPr defTabSz="457200">
                    <a:defRPr sz="1400" b="1">
                      <a:solidFill>
                        <a:srgbClr val="FFFFFF"/>
                      </a:solidFill>
                      <a:latin typeface="Helvetica"/>
                      <a:ea typeface="Helvetica"/>
                      <a:cs typeface="Helvetica"/>
                      <a:sym typeface="Helvetica"/>
                    </a:defRPr>
                  </a:pPr>
                  <a:r>
                    <a:t>etc.</a:t>
                  </a:r>
                </a:p>
              </p:txBody>
            </p:sp>
            <p:sp>
              <p:nvSpPr>
                <p:cNvPr id="1724" name="Circle"/>
                <p:cNvSpPr/>
                <p:nvPr/>
              </p:nvSpPr>
              <p:spPr>
                <a:xfrm>
                  <a:off x="327659" y="413371"/>
                  <a:ext cx="876301" cy="876302"/>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725" name="Morocco"/>
                <p:cNvSpPr/>
                <p:nvPr/>
              </p:nvSpPr>
              <p:spPr>
                <a:xfrm>
                  <a:off x="365759" y="730871"/>
                  <a:ext cx="812801" cy="596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400" b="1">
                      <a:solidFill>
                        <a:srgbClr val="FFFFFF"/>
                      </a:solidFill>
                      <a:latin typeface="Helvetica"/>
                      <a:ea typeface="Helvetica"/>
                      <a:cs typeface="Helvetica"/>
                      <a:sym typeface="Helvetica"/>
                    </a:defRPr>
                  </a:lvl1pPr>
                </a:lstStyle>
                <a:p>
                  <a:r>
                    <a:t>Morocco</a:t>
                  </a:r>
                </a:p>
              </p:txBody>
            </p:sp>
            <p:grpSp>
              <p:nvGrpSpPr>
                <p:cNvPr id="1728" name="Group"/>
                <p:cNvGrpSpPr/>
                <p:nvPr/>
              </p:nvGrpSpPr>
              <p:grpSpPr>
                <a:xfrm>
                  <a:off x="1115059" y="641971"/>
                  <a:ext cx="622301" cy="203201"/>
                  <a:chOff x="0" y="0"/>
                  <a:chExt cx="622300" cy="203200"/>
                </a:xfrm>
              </p:grpSpPr>
              <p:sp>
                <p:nvSpPr>
                  <p:cNvPr id="1726" name="Line"/>
                  <p:cNvSpPr/>
                  <p:nvPr/>
                </p:nvSpPr>
                <p:spPr>
                  <a:xfrm>
                    <a:off x="101600" y="190500"/>
                    <a:ext cx="401353" cy="127"/>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727" name="Move"/>
                  <p:cNvSpPr/>
                  <p:nvPr/>
                </p:nvSpPr>
                <p:spPr>
                  <a:xfrm>
                    <a:off x="0" y="0"/>
                    <a:ext cx="622300" cy="20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Move</a:t>
                    </a:r>
                  </a:p>
                </p:txBody>
              </p:sp>
            </p:grpSp>
            <p:sp>
              <p:nvSpPr>
                <p:cNvPr id="1729" name="USPPI…"/>
                <p:cNvSpPr/>
                <p:nvPr/>
              </p:nvSpPr>
              <p:spPr>
                <a:xfrm>
                  <a:off x="6892924" y="1372092"/>
                  <a:ext cx="1143001" cy="511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lnSpc>
                      <a:spcPct val="110000"/>
                    </a:lnSpc>
                    <a:defRPr sz="1100" b="1">
                      <a:latin typeface="Helvetica"/>
                      <a:ea typeface="Helvetica"/>
                      <a:cs typeface="Helvetica"/>
                      <a:sym typeface="Helvetica"/>
                    </a:defRPr>
                  </a:pPr>
                  <a:r>
                    <a:t>USPPI</a:t>
                  </a:r>
                </a:p>
                <a:p>
                  <a:pPr defTabSz="457200">
                    <a:lnSpc>
                      <a:spcPct val="110000"/>
                    </a:lnSpc>
                    <a:defRPr sz="1100" b="1">
                      <a:latin typeface="Helvetica"/>
                      <a:ea typeface="Helvetica"/>
                      <a:cs typeface="Helvetica"/>
                      <a:sym typeface="Helvetica"/>
                    </a:defRPr>
                  </a:pPr>
                  <a:r>
                    <a:t>Exporter-of-Record</a:t>
                  </a:r>
                </a:p>
              </p:txBody>
            </p:sp>
          </p:grpSp>
        </p:grpSp>
      </p:grpSp>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4" name="Reduce to the simplest possible…"/>
          <p:cNvSpPr txBox="1"/>
          <p:nvPr/>
        </p:nvSpPr>
        <p:spPr>
          <a:xfrm>
            <a:off x="3033779" y="2860620"/>
            <a:ext cx="7263632" cy="134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Reduce to the simplest possible </a:t>
            </a:r>
          </a:p>
          <a:p>
            <a:r>
              <a:t>licensing structure</a:t>
            </a:r>
          </a:p>
        </p:txBody>
      </p:sp>
      <p:sp>
        <p:nvSpPr>
          <p:cNvPr id="1735" name="Start by deleting almost all parties ……"/>
          <p:cNvSpPr txBox="1"/>
          <p:nvPr/>
        </p:nvSpPr>
        <p:spPr>
          <a:xfrm>
            <a:off x="2848044" y="3041595"/>
            <a:ext cx="8284072" cy="134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Start by deleting almost all parties …</a:t>
            </a:r>
          </a:p>
          <a:p>
            <a:r>
              <a:t>and most destinations …</a:t>
            </a:r>
          </a:p>
        </p:txBody>
      </p:sp>
      <p:sp>
        <p:nvSpPr>
          <p:cNvPr id="1736" name="Rectangle"/>
          <p:cNvSpPr/>
          <p:nvPr/>
        </p:nvSpPr>
        <p:spPr>
          <a:xfrm>
            <a:off x="2218015" y="3041594"/>
            <a:ext cx="9544130" cy="202209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grpSp>
        <p:nvGrpSpPr>
          <p:cNvPr id="1739" name="Group"/>
          <p:cNvGrpSpPr/>
          <p:nvPr/>
        </p:nvGrpSpPr>
        <p:grpSpPr>
          <a:xfrm>
            <a:off x="7909559" y="5765799"/>
            <a:ext cx="622301" cy="216029"/>
            <a:chOff x="0" y="0"/>
            <a:chExt cx="622300" cy="216026"/>
          </a:xfrm>
        </p:grpSpPr>
        <p:sp>
          <p:nvSpPr>
            <p:cNvPr id="1737" name="Line"/>
            <p:cNvSpPr/>
            <p:nvPr/>
          </p:nvSpPr>
          <p:spPr>
            <a:xfrm>
              <a:off x="114300" y="215900"/>
              <a:ext cx="401353" cy="127"/>
            </a:xfrm>
            <a:prstGeom prst="line">
              <a:avLst/>
            </a:prstGeom>
            <a:noFill/>
            <a:ln w="254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738" name="Move"/>
            <p:cNvSpPr/>
            <p:nvPr/>
          </p:nvSpPr>
          <p:spPr>
            <a:xfrm>
              <a:off x="0" y="0"/>
              <a:ext cx="622300" cy="20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solidFill>
                    <a:srgbClr val="FF2600"/>
                  </a:solidFill>
                  <a:latin typeface="Helvetica"/>
                  <a:ea typeface="Helvetica"/>
                  <a:cs typeface="Helvetica"/>
                  <a:sym typeface="Helvetica"/>
                </a:defRPr>
              </a:lvl1pPr>
            </a:lstStyle>
            <a:p>
              <a:r>
                <a:t>Move</a:t>
              </a:r>
            </a:p>
          </p:txBody>
        </p:sp>
      </p:grpSp>
      <p:grpSp>
        <p:nvGrpSpPr>
          <p:cNvPr id="1754" name="Group"/>
          <p:cNvGrpSpPr/>
          <p:nvPr/>
        </p:nvGrpSpPr>
        <p:grpSpPr>
          <a:xfrm>
            <a:off x="1813559" y="5537200"/>
            <a:ext cx="4864102" cy="914400"/>
            <a:chOff x="0" y="0"/>
            <a:chExt cx="4864100" cy="914400"/>
          </a:xfrm>
        </p:grpSpPr>
        <p:sp>
          <p:nvSpPr>
            <p:cNvPr id="1740" name="Circle"/>
            <p:cNvSpPr/>
            <p:nvPr/>
          </p:nvSpPr>
          <p:spPr>
            <a:xfrm>
              <a:off x="1329266" y="0"/>
              <a:ext cx="876302"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741" name="Circle"/>
            <p:cNvSpPr/>
            <p:nvPr/>
          </p:nvSpPr>
          <p:spPr>
            <a:xfrm>
              <a:off x="2658533" y="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742" name="FC"/>
            <p:cNvSpPr/>
            <p:nvPr/>
          </p:nvSpPr>
          <p:spPr>
            <a:xfrm>
              <a:off x="2652456" y="107950"/>
              <a:ext cx="889001" cy="660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457200">
                <a:defRPr sz="1400" b="1">
                  <a:solidFill>
                    <a:srgbClr val="FFFFFF"/>
                  </a:solidFill>
                  <a:latin typeface="Helvetica"/>
                  <a:ea typeface="Helvetica"/>
                  <a:cs typeface="Helvetica"/>
                  <a:sym typeface="Helvetica"/>
                </a:defRPr>
              </a:lvl1pPr>
            </a:lstStyle>
            <a:p>
              <a:r>
                <a:t>FC</a:t>
              </a:r>
            </a:p>
          </p:txBody>
        </p:sp>
        <p:sp>
          <p:nvSpPr>
            <p:cNvPr id="1743" name="Circle"/>
            <p:cNvSpPr/>
            <p:nvPr/>
          </p:nvSpPr>
          <p:spPr>
            <a:xfrm>
              <a:off x="3987800" y="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744" name="Foreign FF"/>
            <p:cNvSpPr/>
            <p:nvPr/>
          </p:nvSpPr>
          <p:spPr>
            <a:xfrm>
              <a:off x="4053713" y="230504"/>
              <a:ext cx="736601" cy="419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400" b="1">
                  <a:solidFill>
                    <a:srgbClr val="FFFFFF"/>
                  </a:solidFill>
                  <a:latin typeface="Helvetica"/>
                  <a:ea typeface="Helvetica"/>
                  <a:cs typeface="Helvetica"/>
                  <a:sym typeface="Helvetica"/>
                </a:defRPr>
              </a:lvl1pPr>
            </a:lstStyle>
            <a:p>
              <a:r>
                <a:t>Foreign FF</a:t>
              </a:r>
            </a:p>
          </p:txBody>
        </p:sp>
        <p:sp>
          <p:nvSpPr>
            <p:cNvPr id="1745" name="Line"/>
            <p:cNvSpPr/>
            <p:nvPr/>
          </p:nvSpPr>
          <p:spPr>
            <a:xfrm>
              <a:off x="2209800" y="444500"/>
              <a:ext cx="401353" cy="127"/>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746" name="Move"/>
            <p:cNvSpPr/>
            <p:nvPr/>
          </p:nvSpPr>
          <p:spPr>
            <a:xfrm>
              <a:off x="2108200" y="254000"/>
              <a:ext cx="622301" cy="20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Move</a:t>
              </a:r>
            </a:p>
          </p:txBody>
        </p:sp>
        <p:sp>
          <p:nvSpPr>
            <p:cNvPr id="1747" name="Line"/>
            <p:cNvSpPr/>
            <p:nvPr/>
          </p:nvSpPr>
          <p:spPr>
            <a:xfrm>
              <a:off x="3530600" y="444500"/>
              <a:ext cx="401353" cy="127"/>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748" name="Move"/>
            <p:cNvSpPr/>
            <p:nvPr/>
          </p:nvSpPr>
          <p:spPr>
            <a:xfrm>
              <a:off x="3429000" y="254000"/>
              <a:ext cx="622301" cy="20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Move</a:t>
              </a:r>
            </a:p>
          </p:txBody>
        </p:sp>
        <p:sp>
          <p:nvSpPr>
            <p:cNvPr id="1749" name="Other…"/>
            <p:cNvSpPr/>
            <p:nvPr/>
          </p:nvSpPr>
          <p:spPr>
            <a:xfrm>
              <a:off x="1357841" y="112735"/>
              <a:ext cx="812801" cy="7460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defRPr sz="1400" b="1">
                  <a:solidFill>
                    <a:srgbClr val="FFFFFF"/>
                  </a:solidFill>
                  <a:latin typeface="Helvetica"/>
                  <a:ea typeface="Helvetica"/>
                  <a:cs typeface="Helvetica"/>
                  <a:sym typeface="Helvetica"/>
                </a:defRPr>
              </a:pPr>
              <a:r>
                <a:t>Other </a:t>
              </a:r>
            </a:p>
            <a:p>
              <a:pPr defTabSz="457200">
                <a:defRPr sz="1400" b="1">
                  <a:solidFill>
                    <a:srgbClr val="FFFFFF"/>
                  </a:solidFill>
                  <a:latin typeface="Helvetica"/>
                  <a:ea typeface="Helvetica"/>
                  <a:cs typeface="Helvetica"/>
                  <a:sym typeface="Helvetica"/>
                </a:defRPr>
              </a:pPr>
              <a:r>
                <a:t>FC</a:t>
              </a:r>
            </a:p>
            <a:p>
              <a:pPr defTabSz="457200">
                <a:defRPr sz="1400" b="1">
                  <a:solidFill>
                    <a:srgbClr val="FFFFFF"/>
                  </a:solidFill>
                  <a:latin typeface="Helvetica"/>
                  <a:ea typeface="Helvetica"/>
                  <a:cs typeface="Helvetica"/>
                  <a:sym typeface="Helvetica"/>
                </a:defRPr>
              </a:pPr>
              <a:r>
                <a:t>etc.</a:t>
              </a:r>
            </a:p>
          </p:txBody>
        </p:sp>
        <p:sp>
          <p:nvSpPr>
            <p:cNvPr id="1750" name="Circle"/>
            <p:cNvSpPr/>
            <p:nvPr/>
          </p:nvSpPr>
          <p:spPr>
            <a:xfrm>
              <a:off x="0" y="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751" name="Morocco"/>
            <p:cNvSpPr/>
            <p:nvPr/>
          </p:nvSpPr>
          <p:spPr>
            <a:xfrm>
              <a:off x="38100" y="317500"/>
              <a:ext cx="812800" cy="596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400" b="1">
                  <a:solidFill>
                    <a:srgbClr val="FFFFFF"/>
                  </a:solidFill>
                  <a:latin typeface="Helvetica"/>
                  <a:ea typeface="Helvetica"/>
                  <a:cs typeface="Helvetica"/>
                  <a:sym typeface="Helvetica"/>
                </a:defRPr>
              </a:lvl1pPr>
            </a:lstStyle>
            <a:p>
              <a:r>
                <a:t>Morocco</a:t>
              </a:r>
            </a:p>
          </p:txBody>
        </p:sp>
        <p:sp>
          <p:nvSpPr>
            <p:cNvPr id="1752" name="Line"/>
            <p:cNvSpPr/>
            <p:nvPr/>
          </p:nvSpPr>
          <p:spPr>
            <a:xfrm>
              <a:off x="889000" y="419100"/>
              <a:ext cx="401353" cy="127"/>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753" name="Move"/>
            <p:cNvSpPr/>
            <p:nvPr/>
          </p:nvSpPr>
          <p:spPr>
            <a:xfrm>
              <a:off x="787400" y="228600"/>
              <a:ext cx="622301" cy="20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Move</a:t>
              </a:r>
            </a:p>
          </p:txBody>
        </p:sp>
      </p:grpSp>
      <p:sp>
        <p:nvSpPr>
          <p:cNvPr id="1755" name="Change to employee license"/>
          <p:cNvSpPr txBox="1">
            <a:spLocks noGrp="1"/>
          </p:cNvSpPr>
          <p:nvPr>
            <p:ph type="title"/>
          </p:nvPr>
        </p:nvSpPr>
        <p:spPr>
          <a:prstGeom prst="rect">
            <a:avLst/>
          </a:prstGeom>
        </p:spPr>
        <p:txBody>
          <a:bodyPr/>
          <a:lstStyle/>
          <a:p>
            <a:r>
              <a:t>Change to employee license</a:t>
            </a:r>
          </a:p>
        </p:txBody>
      </p:sp>
      <p:sp>
        <p:nvSpPr>
          <p:cNvPr id="1756"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131</a:t>
            </a:fld>
            <a:endParaRPr/>
          </a:p>
        </p:txBody>
      </p:sp>
      <p:sp>
        <p:nvSpPr>
          <p:cNvPr id="1757" name="RSG Employee Licensing"/>
          <p:cNvSpPr txBox="1"/>
          <p:nvPr/>
        </p:nvSpPr>
        <p:spPr>
          <a:xfrm>
            <a:off x="10039350" y="1638300"/>
            <a:ext cx="2781300" cy="55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RSG Employee Licensing</a:t>
            </a:r>
          </a:p>
        </p:txBody>
      </p:sp>
      <p:grpSp>
        <p:nvGrpSpPr>
          <p:cNvPr id="1762" name="Group"/>
          <p:cNvGrpSpPr/>
          <p:nvPr/>
        </p:nvGrpSpPr>
        <p:grpSpPr>
          <a:xfrm>
            <a:off x="9578340" y="5537200"/>
            <a:ext cx="2072641" cy="876301"/>
            <a:chOff x="0" y="0"/>
            <a:chExt cx="2072640" cy="876300"/>
          </a:xfrm>
        </p:grpSpPr>
        <p:sp>
          <p:nvSpPr>
            <p:cNvPr id="1758" name="Line"/>
            <p:cNvSpPr/>
            <p:nvPr/>
          </p:nvSpPr>
          <p:spPr>
            <a:xfrm flipV="1">
              <a:off x="48294" y="444392"/>
              <a:ext cx="1142999" cy="235"/>
            </a:xfrm>
            <a:prstGeom prst="line">
              <a:avLst/>
            </a:prstGeom>
            <a:noFill/>
            <a:ln w="254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759" name="U.S. Domestic…"/>
            <p:cNvSpPr/>
            <p:nvPr/>
          </p:nvSpPr>
          <p:spPr>
            <a:xfrm>
              <a:off x="0" y="228600"/>
              <a:ext cx="1272540" cy="419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lnSpc>
                  <a:spcPct val="110000"/>
                </a:lnSpc>
                <a:spcBef>
                  <a:spcPts val="500"/>
                </a:spcBef>
                <a:defRPr sz="1100" b="1">
                  <a:solidFill>
                    <a:srgbClr val="FF2600"/>
                  </a:solidFill>
                  <a:latin typeface="Helvetica"/>
                  <a:ea typeface="Helvetica"/>
                  <a:cs typeface="Helvetica"/>
                  <a:sym typeface="Helvetica"/>
                </a:defRPr>
              </a:pPr>
              <a:r>
                <a:t>U.S. Domestic</a:t>
              </a:r>
            </a:p>
            <a:p>
              <a:pPr defTabSz="457200">
                <a:lnSpc>
                  <a:spcPct val="110000"/>
                </a:lnSpc>
                <a:defRPr sz="1100" b="1">
                  <a:solidFill>
                    <a:srgbClr val="FF2600"/>
                  </a:solidFill>
                  <a:latin typeface="Helvetica"/>
                  <a:ea typeface="Helvetica"/>
                  <a:cs typeface="Helvetica"/>
                  <a:sym typeface="Helvetica"/>
                </a:defRPr>
              </a:pPr>
              <a:r>
                <a:t>Sale/Transfer</a:t>
              </a:r>
            </a:p>
          </p:txBody>
        </p:sp>
        <p:sp>
          <p:nvSpPr>
            <p:cNvPr id="1760" name="Circle"/>
            <p:cNvSpPr/>
            <p:nvPr/>
          </p:nvSpPr>
          <p:spPr>
            <a:xfrm>
              <a:off x="1196340" y="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761" name="L-3"/>
            <p:cNvSpPr/>
            <p:nvPr/>
          </p:nvSpPr>
          <p:spPr>
            <a:xfrm>
              <a:off x="1272540" y="334218"/>
              <a:ext cx="736601" cy="4658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300" b="1">
                  <a:solidFill>
                    <a:srgbClr val="FFFFFF"/>
                  </a:solidFill>
                  <a:latin typeface="Helvetica"/>
                  <a:ea typeface="Helvetica"/>
                  <a:cs typeface="Helvetica"/>
                  <a:sym typeface="Helvetica"/>
                </a:defRPr>
              </a:lvl1pPr>
            </a:lstStyle>
            <a:p>
              <a:r>
                <a:t>L-3</a:t>
              </a:r>
            </a:p>
          </p:txBody>
        </p:sp>
      </p:grpSp>
      <p:pic>
        <p:nvPicPr>
          <p:cNvPr id="1763" name="happy SIC.png" descr="happy SIC.png"/>
          <p:cNvPicPr>
            <a:picLocks noChangeAspect="1"/>
          </p:cNvPicPr>
          <p:nvPr/>
        </p:nvPicPr>
        <p:blipFill>
          <a:blip r:embed="rId2"/>
          <a:stretch>
            <a:fillRect/>
          </a:stretch>
        </p:blipFill>
        <p:spPr>
          <a:xfrm>
            <a:off x="8326543" y="5403850"/>
            <a:ext cx="1143001" cy="1143001"/>
          </a:xfrm>
          <a:prstGeom prst="rect">
            <a:avLst/>
          </a:prstGeom>
          <a:ln w="12700">
            <a:miter lim="400000"/>
          </a:ln>
        </p:spPr>
      </p:pic>
      <p:sp>
        <p:nvSpPr>
          <p:cNvPr id="1764" name="RSG"/>
          <p:cNvSpPr/>
          <p:nvPr/>
        </p:nvSpPr>
        <p:spPr>
          <a:xfrm>
            <a:off x="8545153" y="5925115"/>
            <a:ext cx="736601" cy="266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defTabSz="457200">
              <a:defRPr sz="1400" b="1">
                <a:solidFill>
                  <a:srgbClr val="FFFFFF"/>
                </a:solidFill>
                <a:latin typeface="Helvetica"/>
                <a:ea typeface="Helvetica"/>
                <a:cs typeface="Helvetica"/>
                <a:sym typeface="Helvetica"/>
              </a:defRPr>
            </a:lvl1pPr>
          </a:lstStyle>
          <a:p>
            <a:r>
              <a:t>RSG</a:t>
            </a:r>
          </a:p>
        </p:txBody>
      </p:sp>
      <p:sp>
        <p:nvSpPr>
          <p:cNvPr id="1765" name="Chain of Possession of RSG Exports"/>
          <p:cNvSpPr/>
          <p:nvPr/>
        </p:nvSpPr>
        <p:spPr>
          <a:xfrm>
            <a:off x="2242820" y="5173027"/>
            <a:ext cx="6337301"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defTabSz="457200">
              <a:defRPr sz="1800" b="1">
                <a:latin typeface="Helvetica"/>
                <a:ea typeface="Helvetica"/>
                <a:cs typeface="Helvetica"/>
                <a:sym typeface="Helvetica"/>
              </a:defRPr>
            </a:lvl1pPr>
          </a:lstStyle>
          <a:p>
            <a:r>
              <a:t>Chain of Possession of RSG Exports</a:t>
            </a:r>
          </a:p>
        </p:txBody>
      </p:sp>
      <p:sp>
        <p:nvSpPr>
          <p:cNvPr id="1766" name="Rounded Rectangle"/>
          <p:cNvSpPr/>
          <p:nvPr/>
        </p:nvSpPr>
        <p:spPr>
          <a:xfrm>
            <a:off x="1455419" y="5123828"/>
            <a:ext cx="8166101" cy="1898374"/>
          </a:xfrm>
          <a:prstGeom prst="roundRect">
            <a:avLst>
              <a:gd name="adj" fmla="val 10035"/>
            </a:avLst>
          </a:prstGeom>
          <a:ln w="12700">
            <a:solidFill>
              <a:srgbClr val="000000"/>
            </a:solidFill>
            <a:miter lim="400000"/>
          </a:ln>
        </p:spPr>
        <p:txBody>
          <a:bodyPr lIns="101600" tIns="101600" rIns="101600" bIns="101600"/>
          <a:lstStyle/>
          <a:p>
            <a:pPr algn="l" defTabSz="457200">
              <a:defRPr sz="1200">
                <a:latin typeface="Helvetica"/>
                <a:ea typeface="Helvetica"/>
                <a:cs typeface="Helvetica"/>
                <a:sym typeface="Helvetica"/>
              </a:defRPr>
            </a:pPr>
            <a:endParaRPr/>
          </a:p>
        </p:txBody>
      </p:sp>
      <p:sp>
        <p:nvSpPr>
          <p:cNvPr id="1767" name="Circle"/>
          <p:cNvSpPr/>
          <p:nvPr/>
        </p:nvSpPr>
        <p:spPr>
          <a:xfrm>
            <a:off x="7130626" y="5537200"/>
            <a:ext cx="876302" cy="876301"/>
          </a:xfrm>
          <a:prstGeom prst="ellipse">
            <a:avLst/>
          </a:prstGeom>
          <a:gradFill>
            <a:gsLst>
              <a:gs pos="0">
                <a:srgbClr val="657CC0">
                  <a:alpha val="55000"/>
                </a:srgbClr>
              </a:gs>
              <a:gs pos="100000">
                <a:srgbClr val="58596B">
                  <a:alpha val="55000"/>
                </a:srgbClr>
              </a:gs>
            </a:gsLst>
            <a:lin ang="5400000"/>
          </a:gradFill>
          <a:ln w="12700">
            <a:solidFill>
              <a:srgbClr val="000000">
                <a:alpha val="55000"/>
              </a:srgbClr>
            </a:solidFill>
            <a:miter lim="400000"/>
          </a:ln>
          <a:effectLst>
            <a:outerShdw blurRad="127000" dist="76200" dir="2700000" rotWithShape="0">
              <a:srgbClr val="000000">
                <a:alpha val="75000"/>
              </a:srgbClr>
            </a:outerShdw>
          </a:effectLst>
        </p:spPr>
        <p:txBody>
          <a:bodyPr lIns="101600" tIns="101600" rIns="101600" bIns="101600"/>
          <a:lstStyle/>
          <a:p>
            <a:pPr algn="l" defTabSz="457200">
              <a:defRPr sz="1200">
                <a:latin typeface="Helvetica"/>
                <a:ea typeface="Helvetica"/>
                <a:cs typeface="Helvetica"/>
                <a:sym typeface="Helvetica"/>
              </a:defRPr>
            </a:pPr>
            <a:endParaRPr/>
          </a:p>
        </p:txBody>
      </p:sp>
      <p:sp>
        <p:nvSpPr>
          <p:cNvPr id="1768" name="FF…"/>
          <p:cNvSpPr/>
          <p:nvPr/>
        </p:nvSpPr>
        <p:spPr>
          <a:xfrm>
            <a:off x="7200772" y="5755004"/>
            <a:ext cx="736601"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defTabSz="457200">
              <a:defRPr sz="1400" b="1">
                <a:solidFill>
                  <a:srgbClr val="FFFFFF"/>
                </a:solidFill>
                <a:latin typeface="Helvetica"/>
                <a:ea typeface="Helvetica"/>
                <a:cs typeface="Helvetica"/>
                <a:sym typeface="Helvetica"/>
              </a:defRPr>
            </a:pPr>
            <a:r>
              <a:t>FF</a:t>
            </a:r>
          </a:p>
          <a:p>
            <a:pPr defTabSz="457200">
              <a:defRPr sz="1400" b="1">
                <a:solidFill>
                  <a:srgbClr val="FFFFFF"/>
                </a:solidFill>
                <a:latin typeface="Helvetica"/>
                <a:ea typeface="Helvetica"/>
                <a:cs typeface="Helvetica"/>
                <a:sym typeface="Helvetica"/>
              </a:defRPr>
            </a:pPr>
            <a:r>
              <a:t>(US)</a:t>
            </a:r>
          </a:p>
        </p:txBody>
      </p:sp>
      <p:grpSp>
        <p:nvGrpSpPr>
          <p:cNvPr id="1772" name="Group"/>
          <p:cNvGrpSpPr/>
          <p:nvPr/>
        </p:nvGrpSpPr>
        <p:grpSpPr>
          <a:xfrm>
            <a:off x="6576059" y="5715000"/>
            <a:ext cx="622301" cy="381000"/>
            <a:chOff x="0" y="0"/>
            <a:chExt cx="622300" cy="381000"/>
          </a:xfrm>
        </p:grpSpPr>
        <p:sp>
          <p:nvSpPr>
            <p:cNvPr id="1769" name="Rectangle"/>
            <p:cNvSpPr/>
            <p:nvPr/>
          </p:nvSpPr>
          <p:spPr>
            <a:xfrm>
              <a:off x="114300" y="0"/>
              <a:ext cx="431800" cy="381000"/>
            </a:xfrm>
            <a:prstGeom prst="rect">
              <a:avLst/>
            </a:prstGeom>
            <a:solidFill>
              <a:srgbClr val="FDFB00"/>
            </a:solidFill>
            <a:ln w="12700" cap="flat">
              <a:noFill/>
              <a:miter lim="400000"/>
            </a:ln>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770" name="Line"/>
            <p:cNvSpPr/>
            <p:nvPr/>
          </p:nvSpPr>
          <p:spPr>
            <a:xfrm>
              <a:off x="114300" y="266700"/>
              <a:ext cx="401353" cy="127"/>
            </a:xfrm>
            <a:prstGeom prst="line">
              <a:avLst/>
            </a:prstGeom>
            <a:noFill/>
            <a:ln w="254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771" name="Export"/>
            <p:cNvSpPr/>
            <p:nvPr/>
          </p:nvSpPr>
          <p:spPr>
            <a:xfrm>
              <a:off x="0" y="50800"/>
              <a:ext cx="622300" cy="20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solidFill>
                    <a:srgbClr val="FF2600"/>
                  </a:solidFill>
                  <a:latin typeface="Helvetica"/>
                  <a:ea typeface="Helvetica"/>
                  <a:cs typeface="Helvetica"/>
                  <a:sym typeface="Helvetica"/>
                </a:defRPr>
              </a:lvl1pPr>
            </a:lstStyle>
            <a:p>
              <a:r>
                <a:t>Export</a:t>
              </a:r>
            </a:p>
          </p:txBody>
        </p:sp>
      </p:grpSp>
      <p:sp>
        <p:nvSpPr>
          <p:cNvPr id="1773" name="USPPI…"/>
          <p:cNvSpPr/>
          <p:nvPr/>
        </p:nvSpPr>
        <p:spPr>
          <a:xfrm>
            <a:off x="8363584" y="6455354"/>
            <a:ext cx="1143001" cy="5119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defTabSz="457200">
              <a:lnSpc>
                <a:spcPct val="110000"/>
              </a:lnSpc>
              <a:defRPr sz="1100" b="1">
                <a:latin typeface="Helvetica"/>
                <a:ea typeface="Helvetica"/>
                <a:cs typeface="Helvetica"/>
                <a:sym typeface="Helvetica"/>
              </a:defRPr>
            </a:pPr>
            <a:r>
              <a:t>USPPI</a:t>
            </a:r>
          </a:p>
          <a:p>
            <a:pPr defTabSz="457200">
              <a:lnSpc>
                <a:spcPct val="110000"/>
              </a:lnSpc>
              <a:defRPr sz="1100" b="1">
                <a:latin typeface="Helvetica"/>
                <a:ea typeface="Helvetica"/>
                <a:cs typeface="Helvetica"/>
                <a:sym typeface="Helvetica"/>
              </a:defRPr>
            </a:pPr>
            <a:r>
              <a:t>Exporter-of-Record</a:t>
            </a:r>
          </a:p>
        </p:txBody>
      </p:sp>
      <p:grpSp>
        <p:nvGrpSpPr>
          <p:cNvPr id="1856" name="Group"/>
          <p:cNvGrpSpPr/>
          <p:nvPr/>
        </p:nvGrpSpPr>
        <p:grpSpPr>
          <a:xfrm>
            <a:off x="1470660" y="1902489"/>
            <a:ext cx="10186671" cy="7263035"/>
            <a:chOff x="0" y="0"/>
            <a:chExt cx="10186670" cy="7263033"/>
          </a:xfrm>
        </p:grpSpPr>
        <p:grpSp>
          <p:nvGrpSpPr>
            <p:cNvPr id="1819" name="Group"/>
            <p:cNvGrpSpPr/>
            <p:nvPr/>
          </p:nvGrpSpPr>
          <p:grpSpPr>
            <a:xfrm>
              <a:off x="856736" y="0"/>
              <a:ext cx="7299839" cy="3047516"/>
              <a:chOff x="0" y="0"/>
              <a:chExt cx="7299838" cy="3047515"/>
            </a:xfrm>
          </p:grpSpPr>
          <p:grpSp>
            <p:nvGrpSpPr>
              <p:cNvPr id="1792" name="Group"/>
              <p:cNvGrpSpPr/>
              <p:nvPr/>
            </p:nvGrpSpPr>
            <p:grpSpPr>
              <a:xfrm>
                <a:off x="2130937" y="0"/>
                <a:ext cx="5168901" cy="1446408"/>
                <a:chOff x="0" y="0"/>
                <a:chExt cx="5168900" cy="1446407"/>
              </a:xfrm>
            </p:grpSpPr>
            <p:sp>
              <p:nvSpPr>
                <p:cNvPr id="1774" name="Chain of Title Transfer - Version A"/>
                <p:cNvSpPr/>
                <p:nvPr/>
              </p:nvSpPr>
              <p:spPr>
                <a:xfrm>
                  <a:off x="482600" y="12700"/>
                  <a:ext cx="4561417" cy="406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algn="l" defTabSz="457200">
                    <a:defRPr sz="1800" b="1">
                      <a:latin typeface="Helvetica"/>
                      <a:ea typeface="Helvetica"/>
                      <a:cs typeface="Helvetica"/>
                      <a:sym typeface="Helvetica"/>
                    </a:defRPr>
                  </a:lvl1pPr>
                </a:lstStyle>
                <a:p>
                  <a:r>
                    <a:t>Chain of Title Transfer - Version A</a:t>
                  </a:r>
                </a:p>
              </p:txBody>
            </p:sp>
            <p:sp>
              <p:nvSpPr>
                <p:cNvPr id="1775" name="Rounded Rectangle"/>
                <p:cNvSpPr/>
                <p:nvPr/>
              </p:nvSpPr>
              <p:spPr>
                <a:xfrm>
                  <a:off x="0" y="0"/>
                  <a:ext cx="5168900" cy="1446408"/>
                </a:xfrm>
                <a:prstGeom prst="roundRect">
                  <a:avLst>
                    <a:gd name="adj" fmla="val 13171"/>
                  </a:avLst>
                </a:prstGeom>
                <a:noFill/>
                <a:ln w="12700" cap="flat">
                  <a:solidFill>
                    <a:srgbClr val="000000"/>
                  </a:solidFill>
                  <a:prstDash val="solid"/>
                  <a:miter lim="400000"/>
                </a:ln>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grpSp>
              <p:nvGrpSpPr>
                <p:cNvPr id="1778" name="Group"/>
                <p:cNvGrpSpPr/>
                <p:nvPr/>
              </p:nvGrpSpPr>
              <p:grpSpPr>
                <a:xfrm>
                  <a:off x="929640" y="396240"/>
                  <a:ext cx="1127761" cy="457201"/>
                  <a:chOff x="0" y="0"/>
                  <a:chExt cx="1127760" cy="457200"/>
                </a:xfrm>
              </p:grpSpPr>
              <p:sp>
                <p:nvSpPr>
                  <p:cNvPr id="1776" name="Line"/>
                  <p:cNvSpPr/>
                  <p:nvPr/>
                </p:nvSpPr>
                <p:spPr>
                  <a:xfrm flipH="1" flipV="1">
                    <a:off x="136207" y="189114"/>
                    <a:ext cx="991554" cy="128"/>
                  </a:xfrm>
                  <a:prstGeom prst="line">
                    <a:avLst/>
                  </a:prstGeom>
                  <a:noFill/>
                  <a:ln w="508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777" name="Contract or…"/>
                  <p:cNvSpPr/>
                  <p:nvPr/>
                </p:nvSpPr>
                <p:spPr>
                  <a:xfrm>
                    <a:off x="0" y="0"/>
                    <a:ext cx="103397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lnSpc>
                        <a:spcPct val="110000"/>
                      </a:lnSpc>
                      <a:spcBef>
                        <a:spcPts val="200"/>
                      </a:spcBef>
                      <a:defRPr sz="1100" b="1">
                        <a:solidFill>
                          <a:srgbClr val="FF2600"/>
                        </a:solidFill>
                        <a:latin typeface="Helvetica"/>
                        <a:ea typeface="Helvetica"/>
                        <a:cs typeface="Helvetica"/>
                        <a:sym typeface="Helvetica"/>
                      </a:defRPr>
                    </a:pPr>
                    <a:r>
                      <a:t>Contract or </a:t>
                    </a:r>
                  </a:p>
                  <a:p>
                    <a:pPr defTabSz="457200">
                      <a:lnSpc>
                        <a:spcPct val="110000"/>
                      </a:lnSpc>
                      <a:defRPr sz="1100" b="1">
                        <a:solidFill>
                          <a:srgbClr val="FF2600"/>
                        </a:solidFill>
                        <a:latin typeface="Helvetica"/>
                        <a:ea typeface="Helvetica"/>
                        <a:cs typeface="Helvetica"/>
                        <a:sym typeface="Helvetica"/>
                      </a:defRPr>
                    </a:pPr>
                    <a:r>
                      <a:t>PO or LOI</a:t>
                    </a:r>
                  </a:p>
                </p:txBody>
              </p:sp>
            </p:grpSp>
            <p:sp>
              <p:nvSpPr>
                <p:cNvPr id="1779" name="Line"/>
                <p:cNvSpPr/>
                <p:nvPr/>
              </p:nvSpPr>
              <p:spPr>
                <a:xfrm>
                  <a:off x="1028700" y="1066800"/>
                  <a:ext cx="980559" cy="127"/>
                </a:xfrm>
                <a:prstGeom prst="line">
                  <a:avLst/>
                </a:prstGeom>
                <a:noFill/>
                <a:ln w="508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780" name="Title Transfer"/>
                <p:cNvSpPr/>
                <p:nvPr/>
              </p:nvSpPr>
              <p:spPr>
                <a:xfrm>
                  <a:off x="1117600" y="1092200"/>
                  <a:ext cx="1143000" cy="177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Title Transfer</a:t>
                  </a:r>
                </a:p>
              </p:txBody>
            </p:sp>
            <p:sp>
              <p:nvSpPr>
                <p:cNvPr id="1781" name="Circle"/>
                <p:cNvSpPr/>
                <p:nvPr/>
              </p:nvSpPr>
              <p:spPr>
                <a:xfrm>
                  <a:off x="101600" y="36830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782" name="Morocco"/>
                <p:cNvSpPr/>
                <p:nvPr/>
              </p:nvSpPr>
              <p:spPr>
                <a:xfrm>
                  <a:off x="129666" y="675005"/>
                  <a:ext cx="812801" cy="596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400" b="1">
                      <a:solidFill>
                        <a:srgbClr val="FFFFFF"/>
                      </a:solidFill>
                      <a:latin typeface="Helvetica"/>
                      <a:ea typeface="Helvetica"/>
                      <a:cs typeface="Helvetica"/>
                      <a:sym typeface="Helvetica"/>
                    </a:defRPr>
                  </a:lvl1pPr>
                </a:lstStyle>
                <a:p>
                  <a:r>
                    <a:t>Morocco</a:t>
                  </a:r>
                </a:p>
              </p:txBody>
            </p:sp>
            <p:sp>
              <p:nvSpPr>
                <p:cNvPr id="1783" name="Circle"/>
                <p:cNvSpPr/>
                <p:nvPr/>
              </p:nvSpPr>
              <p:spPr>
                <a:xfrm>
                  <a:off x="2057400" y="36830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784" name="Circle"/>
                <p:cNvSpPr/>
                <p:nvPr/>
              </p:nvSpPr>
              <p:spPr>
                <a:xfrm>
                  <a:off x="4038600" y="36830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785" name="US Exporter"/>
                <p:cNvSpPr/>
                <p:nvPr/>
              </p:nvSpPr>
              <p:spPr>
                <a:xfrm>
                  <a:off x="4117213" y="573404"/>
                  <a:ext cx="736601"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300" b="1">
                      <a:solidFill>
                        <a:srgbClr val="FFFFFF"/>
                      </a:solidFill>
                      <a:latin typeface="Helvetica"/>
                      <a:ea typeface="Helvetica"/>
                      <a:cs typeface="Helvetica"/>
                      <a:sym typeface="Helvetica"/>
                    </a:defRPr>
                  </a:lvl1pPr>
                </a:lstStyle>
                <a:p>
                  <a:r>
                    <a:t>US Exporter</a:t>
                  </a:r>
                </a:p>
              </p:txBody>
            </p:sp>
            <p:sp>
              <p:nvSpPr>
                <p:cNvPr id="1786" name="Line"/>
                <p:cNvSpPr/>
                <p:nvPr/>
              </p:nvSpPr>
              <p:spPr>
                <a:xfrm>
                  <a:off x="3022600" y="1066800"/>
                  <a:ext cx="980559" cy="127"/>
                </a:xfrm>
                <a:prstGeom prst="line">
                  <a:avLst/>
                </a:prstGeom>
                <a:noFill/>
                <a:ln w="508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787" name="Title Transfer"/>
                <p:cNvSpPr/>
                <p:nvPr/>
              </p:nvSpPr>
              <p:spPr>
                <a:xfrm>
                  <a:off x="3111500" y="1092200"/>
                  <a:ext cx="1143000" cy="177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Title Transfer</a:t>
                  </a:r>
                </a:p>
              </p:txBody>
            </p:sp>
            <p:sp>
              <p:nvSpPr>
                <p:cNvPr id="1788" name="FC"/>
                <p:cNvSpPr/>
                <p:nvPr/>
              </p:nvSpPr>
              <p:spPr>
                <a:xfrm>
                  <a:off x="2055368" y="457200"/>
                  <a:ext cx="889001" cy="660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457200">
                    <a:defRPr sz="1400" b="1">
                      <a:solidFill>
                        <a:srgbClr val="FFFFFF"/>
                      </a:solidFill>
                      <a:latin typeface="Helvetica"/>
                      <a:ea typeface="Helvetica"/>
                      <a:cs typeface="Helvetica"/>
                      <a:sym typeface="Helvetica"/>
                    </a:defRPr>
                  </a:lvl1pPr>
                </a:lstStyle>
                <a:p>
                  <a:r>
                    <a:t>FC</a:t>
                  </a:r>
                </a:p>
              </p:txBody>
            </p:sp>
            <p:grpSp>
              <p:nvGrpSpPr>
                <p:cNvPr id="1791" name="Group"/>
                <p:cNvGrpSpPr/>
                <p:nvPr/>
              </p:nvGrpSpPr>
              <p:grpSpPr>
                <a:xfrm>
                  <a:off x="2876162" y="396240"/>
                  <a:ext cx="1127762" cy="457201"/>
                  <a:chOff x="0" y="0"/>
                  <a:chExt cx="1127760" cy="457200"/>
                </a:xfrm>
              </p:grpSpPr>
              <p:sp>
                <p:nvSpPr>
                  <p:cNvPr id="1789" name="Line"/>
                  <p:cNvSpPr/>
                  <p:nvPr/>
                </p:nvSpPr>
                <p:spPr>
                  <a:xfrm flipH="1" flipV="1">
                    <a:off x="136207" y="189114"/>
                    <a:ext cx="991554" cy="128"/>
                  </a:xfrm>
                  <a:prstGeom prst="line">
                    <a:avLst/>
                  </a:prstGeom>
                  <a:noFill/>
                  <a:ln w="508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790" name="Contract or…"/>
                  <p:cNvSpPr/>
                  <p:nvPr/>
                </p:nvSpPr>
                <p:spPr>
                  <a:xfrm>
                    <a:off x="0" y="0"/>
                    <a:ext cx="103397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lnSpc>
                        <a:spcPct val="110000"/>
                      </a:lnSpc>
                      <a:spcBef>
                        <a:spcPts val="200"/>
                      </a:spcBef>
                      <a:defRPr sz="1100" b="1">
                        <a:solidFill>
                          <a:srgbClr val="FF2600"/>
                        </a:solidFill>
                        <a:latin typeface="Helvetica"/>
                        <a:ea typeface="Helvetica"/>
                        <a:cs typeface="Helvetica"/>
                        <a:sym typeface="Helvetica"/>
                      </a:defRPr>
                    </a:pPr>
                    <a:r>
                      <a:t>Contract or </a:t>
                    </a:r>
                  </a:p>
                  <a:p>
                    <a:pPr defTabSz="457200">
                      <a:lnSpc>
                        <a:spcPct val="110000"/>
                      </a:lnSpc>
                      <a:defRPr sz="1100" b="1">
                        <a:solidFill>
                          <a:srgbClr val="FF2600"/>
                        </a:solidFill>
                        <a:latin typeface="Helvetica"/>
                        <a:ea typeface="Helvetica"/>
                        <a:cs typeface="Helvetica"/>
                        <a:sym typeface="Helvetica"/>
                      </a:defRPr>
                    </a:pPr>
                    <a:r>
                      <a:t>PO or LOI</a:t>
                    </a:r>
                  </a:p>
                </p:txBody>
              </p:sp>
            </p:grpSp>
          </p:grpSp>
          <p:grpSp>
            <p:nvGrpSpPr>
              <p:cNvPr id="1818" name="Group"/>
              <p:cNvGrpSpPr/>
              <p:nvPr/>
            </p:nvGrpSpPr>
            <p:grpSpPr>
              <a:xfrm>
                <a:off x="0" y="1601108"/>
                <a:ext cx="7299839" cy="1446408"/>
                <a:chOff x="0" y="0"/>
                <a:chExt cx="7299838" cy="1446407"/>
              </a:xfrm>
            </p:grpSpPr>
            <p:sp>
              <p:nvSpPr>
                <p:cNvPr id="1793" name="Chain of Title Transfer - Version B"/>
                <p:cNvSpPr/>
                <p:nvPr/>
              </p:nvSpPr>
              <p:spPr>
                <a:xfrm>
                  <a:off x="1838837" y="12700"/>
                  <a:ext cx="4561418" cy="406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algn="l" defTabSz="457200">
                    <a:defRPr sz="1800" b="1">
                      <a:latin typeface="Helvetica"/>
                      <a:ea typeface="Helvetica"/>
                      <a:cs typeface="Helvetica"/>
                      <a:sym typeface="Helvetica"/>
                    </a:defRPr>
                  </a:lvl1pPr>
                </a:lstStyle>
                <a:p>
                  <a:r>
                    <a:t>Chain of Title Transfer - Version B</a:t>
                  </a:r>
                </a:p>
              </p:txBody>
            </p:sp>
            <p:sp>
              <p:nvSpPr>
                <p:cNvPr id="1794" name="Rounded Rectangle"/>
                <p:cNvSpPr/>
                <p:nvPr/>
              </p:nvSpPr>
              <p:spPr>
                <a:xfrm>
                  <a:off x="0" y="0"/>
                  <a:ext cx="7299839" cy="1446408"/>
                </a:xfrm>
                <a:prstGeom prst="roundRect">
                  <a:avLst>
                    <a:gd name="adj" fmla="val 13171"/>
                  </a:avLst>
                </a:prstGeom>
                <a:noFill/>
                <a:ln w="12700" cap="flat">
                  <a:solidFill>
                    <a:srgbClr val="000000"/>
                  </a:solidFill>
                  <a:prstDash val="solid"/>
                  <a:miter lim="400000"/>
                </a:ln>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grpSp>
              <p:nvGrpSpPr>
                <p:cNvPr id="1797" name="Group"/>
                <p:cNvGrpSpPr/>
                <p:nvPr/>
              </p:nvGrpSpPr>
              <p:grpSpPr>
                <a:xfrm>
                  <a:off x="3060578" y="396240"/>
                  <a:ext cx="1127761" cy="457201"/>
                  <a:chOff x="0" y="0"/>
                  <a:chExt cx="1127760" cy="457200"/>
                </a:xfrm>
              </p:grpSpPr>
              <p:sp>
                <p:nvSpPr>
                  <p:cNvPr id="1795" name="Line"/>
                  <p:cNvSpPr/>
                  <p:nvPr/>
                </p:nvSpPr>
                <p:spPr>
                  <a:xfrm flipH="1" flipV="1">
                    <a:off x="136207" y="189114"/>
                    <a:ext cx="991554" cy="128"/>
                  </a:xfrm>
                  <a:prstGeom prst="line">
                    <a:avLst/>
                  </a:prstGeom>
                  <a:noFill/>
                  <a:ln w="508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796" name="Contract or…"/>
                  <p:cNvSpPr/>
                  <p:nvPr/>
                </p:nvSpPr>
                <p:spPr>
                  <a:xfrm>
                    <a:off x="0" y="0"/>
                    <a:ext cx="103397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lnSpc>
                        <a:spcPct val="110000"/>
                      </a:lnSpc>
                      <a:spcBef>
                        <a:spcPts val="200"/>
                      </a:spcBef>
                      <a:defRPr sz="1100" b="1">
                        <a:solidFill>
                          <a:srgbClr val="FF2600"/>
                        </a:solidFill>
                        <a:latin typeface="Helvetica"/>
                        <a:ea typeface="Helvetica"/>
                        <a:cs typeface="Helvetica"/>
                        <a:sym typeface="Helvetica"/>
                      </a:defRPr>
                    </a:pPr>
                    <a:r>
                      <a:t>Contract or </a:t>
                    </a:r>
                  </a:p>
                  <a:p>
                    <a:pPr defTabSz="457200">
                      <a:lnSpc>
                        <a:spcPct val="110000"/>
                      </a:lnSpc>
                      <a:defRPr sz="1100" b="1">
                        <a:solidFill>
                          <a:srgbClr val="FF2600"/>
                        </a:solidFill>
                        <a:latin typeface="Helvetica"/>
                        <a:ea typeface="Helvetica"/>
                        <a:cs typeface="Helvetica"/>
                        <a:sym typeface="Helvetica"/>
                      </a:defRPr>
                    </a:pPr>
                    <a:r>
                      <a:t>PO or LOI</a:t>
                    </a:r>
                  </a:p>
                </p:txBody>
              </p:sp>
            </p:grpSp>
            <p:sp>
              <p:nvSpPr>
                <p:cNvPr id="1798" name="Line"/>
                <p:cNvSpPr/>
                <p:nvPr/>
              </p:nvSpPr>
              <p:spPr>
                <a:xfrm>
                  <a:off x="3159637" y="1066800"/>
                  <a:ext cx="980560" cy="127"/>
                </a:xfrm>
                <a:prstGeom prst="line">
                  <a:avLst/>
                </a:prstGeom>
                <a:noFill/>
                <a:ln w="508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799" name="Title Transfer"/>
                <p:cNvSpPr/>
                <p:nvPr/>
              </p:nvSpPr>
              <p:spPr>
                <a:xfrm>
                  <a:off x="3248537" y="1092200"/>
                  <a:ext cx="1143001" cy="177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Title Transfer</a:t>
                  </a:r>
                </a:p>
              </p:txBody>
            </p:sp>
            <p:sp>
              <p:nvSpPr>
                <p:cNvPr id="1800" name="Circle"/>
                <p:cNvSpPr/>
                <p:nvPr/>
              </p:nvSpPr>
              <p:spPr>
                <a:xfrm>
                  <a:off x="2232537" y="368300"/>
                  <a:ext cx="876302"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801" name="Circle"/>
                <p:cNvSpPr/>
                <p:nvPr/>
              </p:nvSpPr>
              <p:spPr>
                <a:xfrm>
                  <a:off x="4188338" y="36830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802" name="Circle"/>
                <p:cNvSpPr/>
                <p:nvPr/>
              </p:nvSpPr>
              <p:spPr>
                <a:xfrm>
                  <a:off x="6169538" y="36830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803" name="US Exporter"/>
                <p:cNvSpPr/>
                <p:nvPr/>
              </p:nvSpPr>
              <p:spPr>
                <a:xfrm>
                  <a:off x="6248151" y="573404"/>
                  <a:ext cx="736601"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300" b="1">
                      <a:solidFill>
                        <a:srgbClr val="FFFFFF"/>
                      </a:solidFill>
                      <a:latin typeface="Helvetica"/>
                      <a:ea typeface="Helvetica"/>
                      <a:cs typeface="Helvetica"/>
                      <a:sym typeface="Helvetica"/>
                    </a:defRPr>
                  </a:lvl1pPr>
                </a:lstStyle>
                <a:p>
                  <a:r>
                    <a:t>US Exporter</a:t>
                  </a:r>
                </a:p>
              </p:txBody>
            </p:sp>
            <p:sp>
              <p:nvSpPr>
                <p:cNvPr id="1804" name="Line"/>
                <p:cNvSpPr/>
                <p:nvPr/>
              </p:nvSpPr>
              <p:spPr>
                <a:xfrm>
                  <a:off x="5153538" y="1066800"/>
                  <a:ext cx="980559" cy="127"/>
                </a:xfrm>
                <a:prstGeom prst="line">
                  <a:avLst/>
                </a:prstGeom>
                <a:noFill/>
                <a:ln w="508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805" name="Title Transfer"/>
                <p:cNvSpPr/>
                <p:nvPr/>
              </p:nvSpPr>
              <p:spPr>
                <a:xfrm>
                  <a:off x="5242438" y="1092200"/>
                  <a:ext cx="1143001" cy="177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Title Transfer</a:t>
                  </a:r>
                </a:p>
              </p:txBody>
            </p:sp>
            <p:sp>
              <p:nvSpPr>
                <p:cNvPr id="1806" name="FC"/>
                <p:cNvSpPr/>
                <p:nvPr/>
              </p:nvSpPr>
              <p:spPr>
                <a:xfrm>
                  <a:off x="4186306" y="457200"/>
                  <a:ext cx="889001" cy="660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457200">
                    <a:defRPr sz="1400" b="1">
                      <a:solidFill>
                        <a:srgbClr val="FFFFFF"/>
                      </a:solidFill>
                      <a:latin typeface="Helvetica"/>
                      <a:ea typeface="Helvetica"/>
                      <a:cs typeface="Helvetica"/>
                      <a:sym typeface="Helvetica"/>
                    </a:defRPr>
                  </a:lvl1pPr>
                </a:lstStyle>
                <a:p>
                  <a:r>
                    <a:t>FC</a:t>
                  </a:r>
                </a:p>
              </p:txBody>
            </p:sp>
            <p:grpSp>
              <p:nvGrpSpPr>
                <p:cNvPr id="1809" name="Group"/>
                <p:cNvGrpSpPr/>
                <p:nvPr/>
              </p:nvGrpSpPr>
              <p:grpSpPr>
                <a:xfrm>
                  <a:off x="5007100" y="396240"/>
                  <a:ext cx="1127762" cy="457201"/>
                  <a:chOff x="0" y="0"/>
                  <a:chExt cx="1127760" cy="457200"/>
                </a:xfrm>
              </p:grpSpPr>
              <p:sp>
                <p:nvSpPr>
                  <p:cNvPr id="1807" name="Line"/>
                  <p:cNvSpPr/>
                  <p:nvPr/>
                </p:nvSpPr>
                <p:spPr>
                  <a:xfrm flipH="1" flipV="1">
                    <a:off x="136207" y="189114"/>
                    <a:ext cx="991554" cy="128"/>
                  </a:xfrm>
                  <a:prstGeom prst="line">
                    <a:avLst/>
                  </a:prstGeom>
                  <a:noFill/>
                  <a:ln w="508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808" name="Contract or…"/>
                  <p:cNvSpPr/>
                  <p:nvPr/>
                </p:nvSpPr>
                <p:spPr>
                  <a:xfrm>
                    <a:off x="0" y="0"/>
                    <a:ext cx="103397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lnSpc>
                        <a:spcPct val="110000"/>
                      </a:lnSpc>
                      <a:spcBef>
                        <a:spcPts val="200"/>
                      </a:spcBef>
                      <a:defRPr sz="1100" b="1">
                        <a:solidFill>
                          <a:srgbClr val="FF2600"/>
                        </a:solidFill>
                        <a:latin typeface="Helvetica"/>
                        <a:ea typeface="Helvetica"/>
                        <a:cs typeface="Helvetica"/>
                        <a:sym typeface="Helvetica"/>
                      </a:defRPr>
                    </a:pPr>
                    <a:r>
                      <a:t>Contract or </a:t>
                    </a:r>
                  </a:p>
                  <a:p>
                    <a:pPr defTabSz="457200">
                      <a:lnSpc>
                        <a:spcPct val="110000"/>
                      </a:lnSpc>
                      <a:defRPr sz="1100" b="1">
                        <a:solidFill>
                          <a:srgbClr val="FF2600"/>
                        </a:solidFill>
                        <a:latin typeface="Helvetica"/>
                        <a:ea typeface="Helvetica"/>
                        <a:cs typeface="Helvetica"/>
                        <a:sym typeface="Helvetica"/>
                      </a:defRPr>
                    </a:pPr>
                    <a:r>
                      <a:t>PO or LOI</a:t>
                    </a:r>
                  </a:p>
                </p:txBody>
              </p:sp>
            </p:grpSp>
            <p:grpSp>
              <p:nvGrpSpPr>
                <p:cNvPr id="1812" name="Group"/>
                <p:cNvGrpSpPr/>
                <p:nvPr/>
              </p:nvGrpSpPr>
              <p:grpSpPr>
                <a:xfrm>
                  <a:off x="1064137" y="397574"/>
                  <a:ext cx="1127762" cy="457202"/>
                  <a:chOff x="0" y="0"/>
                  <a:chExt cx="1127760" cy="457200"/>
                </a:xfrm>
              </p:grpSpPr>
              <p:sp>
                <p:nvSpPr>
                  <p:cNvPr id="1810" name="Line"/>
                  <p:cNvSpPr/>
                  <p:nvPr/>
                </p:nvSpPr>
                <p:spPr>
                  <a:xfrm flipH="1" flipV="1">
                    <a:off x="136207" y="189114"/>
                    <a:ext cx="991554" cy="128"/>
                  </a:xfrm>
                  <a:prstGeom prst="line">
                    <a:avLst/>
                  </a:prstGeom>
                  <a:noFill/>
                  <a:ln w="508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811" name="Contract or…"/>
                  <p:cNvSpPr/>
                  <p:nvPr/>
                </p:nvSpPr>
                <p:spPr>
                  <a:xfrm>
                    <a:off x="0" y="0"/>
                    <a:ext cx="1033976"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lnSpc>
                        <a:spcPct val="110000"/>
                      </a:lnSpc>
                      <a:spcBef>
                        <a:spcPts val="200"/>
                      </a:spcBef>
                      <a:defRPr sz="1100" b="1">
                        <a:solidFill>
                          <a:srgbClr val="FF2600"/>
                        </a:solidFill>
                        <a:latin typeface="Helvetica"/>
                        <a:ea typeface="Helvetica"/>
                        <a:cs typeface="Helvetica"/>
                        <a:sym typeface="Helvetica"/>
                      </a:defRPr>
                    </a:pPr>
                    <a:r>
                      <a:t>Contract or </a:t>
                    </a:r>
                  </a:p>
                  <a:p>
                    <a:pPr defTabSz="457200">
                      <a:lnSpc>
                        <a:spcPct val="110000"/>
                      </a:lnSpc>
                      <a:defRPr sz="1100" b="1">
                        <a:solidFill>
                          <a:srgbClr val="FF2600"/>
                        </a:solidFill>
                        <a:latin typeface="Helvetica"/>
                        <a:ea typeface="Helvetica"/>
                        <a:cs typeface="Helvetica"/>
                        <a:sym typeface="Helvetica"/>
                      </a:defRPr>
                    </a:pPr>
                    <a:r>
                      <a:t>PO or LOI</a:t>
                    </a:r>
                  </a:p>
                </p:txBody>
              </p:sp>
            </p:grpSp>
            <p:sp>
              <p:nvSpPr>
                <p:cNvPr id="1813" name="Line"/>
                <p:cNvSpPr/>
                <p:nvPr/>
              </p:nvSpPr>
              <p:spPr>
                <a:xfrm>
                  <a:off x="1163197" y="1068134"/>
                  <a:ext cx="980560" cy="128"/>
                </a:xfrm>
                <a:prstGeom prst="line">
                  <a:avLst/>
                </a:prstGeom>
                <a:noFill/>
                <a:ln w="508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814" name="Title Transfer"/>
                <p:cNvSpPr/>
                <p:nvPr/>
              </p:nvSpPr>
              <p:spPr>
                <a:xfrm>
                  <a:off x="1252097" y="1093534"/>
                  <a:ext cx="1143001"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Title Transfer</a:t>
                  </a:r>
                </a:p>
              </p:txBody>
            </p:sp>
            <p:sp>
              <p:nvSpPr>
                <p:cNvPr id="1815" name="Circle"/>
                <p:cNvSpPr/>
                <p:nvPr/>
              </p:nvSpPr>
              <p:spPr>
                <a:xfrm>
                  <a:off x="236097" y="369634"/>
                  <a:ext cx="876302" cy="876302"/>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816" name="Morocco"/>
                <p:cNvSpPr/>
                <p:nvPr/>
              </p:nvSpPr>
              <p:spPr>
                <a:xfrm>
                  <a:off x="264164" y="676340"/>
                  <a:ext cx="812801" cy="596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400" b="1">
                      <a:solidFill>
                        <a:srgbClr val="FFFFFF"/>
                      </a:solidFill>
                      <a:latin typeface="Helvetica"/>
                      <a:ea typeface="Helvetica"/>
                      <a:cs typeface="Helvetica"/>
                      <a:sym typeface="Helvetica"/>
                    </a:defRPr>
                  </a:lvl1pPr>
                </a:lstStyle>
                <a:p>
                  <a:r>
                    <a:t>Morocco</a:t>
                  </a:r>
                </a:p>
              </p:txBody>
            </p:sp>
            <p:sp>
              <p:nvSpPr>
                <p:cNvPr id="1817" name="Other…"/>
                <p:cNvSpPr/>
                <p:nvPr/>
              </p:nvSpPr>
              <p:spPr>
                <a:xfrm>
                  <a:off x="2270698" y="496147"/>
                  <a:ext cx="812801" cy="7460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defRPr sz="1400" b="1">
                      <a:solidFill>
                        <a:srgbClr val="FFFFFF"/>
                      </a:solidFill>
                      <a:latin typeface="Helvetica"/>
                      <a:ea typeface="Helvetica"/>
                      <a:cs typeface="Helvetica"/>
                      <a:sym typeface="Helvetica"/>
                    </a:defRPr>
                  </a:pPr>
                  <a:r>
                    <a:t>Other </a:t>
                  </a:r>
                </a:p>
                <a:p>
                  <a:pPr defTabSz="457200">
                    <a:defRPr sz="1400" b="1">
                      <a:solidFill>
                        <a:srgbClr val="FFFFFF"/>
                      </a:solidFill>
                      <a:latin typeface="Helvetica"/>
                      <a:ea typeface="Helvetica"/>
                      <a:cs typeface="Helvetica"/>
                      <a:sym typeface="Helvetica"/>
                    </a:defRPr>
                  </a:pPr>
                  <a:r>
                    <a:t>FC</a:t>
                  </a:r>
                </a:p>
                <a:p>
                  <a:pPr defTabSz="457200">
                    <a:defRPr sz="1400" b="1">
                      <a:solidFill>
                        <a:srgbClr val="FFFFFF"/>
                      </a:solidFill>
                      <a:latin typeface="Helvetica"/>
                      <a:ea typeface="Helvetica"/>
                      <a:cs typeface="Helvetica"/>
                      <a:sym typeface="Helvetica"/>
                    </a:defRPr>
                  </a:pPr>
                  <a:r>
                    <a:t>etc.</a:t>
                  </a:r>
                </a:p>
              </p:txBody>
            </p:sp>
          </p:grpSp>
        </p:grpSp>
        <p:grpSp>
          <p:nvGrpSpPr>
            <p:cNvPr id="1855" name="Group"/>
            <p:cNvGrpSpPr/>
            <p:nvPr/>
          </p:nvGrpSpPr>
          <p:grpSpPr>
            <a:xfrm>
              <a:off x="-1" y="5312352"/>
              <a:ext cx="10186672" cy="1950682"/>
              <a:chOff x="0" y="0"/>
              <a:chExt cx="10186670" cy="1950681"/>
            </a:xfrm>
          </p:grpSpPr>
          <p:grpSp>
            <p:nvGrpSpPr>
              <p:cNvPr id="1824" name="Group"/>
              <p:cNvGrpSpPr/>
              <p:nvPr/>
            </p:nvGrpSpPr>
            <p:grpSpPr>
              <a:xfrm>
                <a:off x="9297669" y="417214"/>
                <a:ext cx="889002" cy="963865"/>
                <a:chOff x="0" y="0"/>
                <a:chExt cx="889000" cy="963863"/>
              </a:xfrm>
            </p:grpSpPr>
            <p:sp>
              <p:nvSpPr>
                <p:cNvPr id="1820" name="RSG"/>
                <p:cNvSpPr/>
                <p:nvPr/>
              </p:nvSpPr>
              <p:spPr>
                <a:xfrm>
                  <a:off x="76200" y="332895"/>
                  <a:ext cx="736600" cy="266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400" b="1">
                      <a:solidFill>
                        <a:srgbClr val="FFFFFF"/>
                      </a:solidFill>
                      <a:latin typeface="Helvetica"/>
                      <a:ea typeface="Helvetica"/>
                      <a:cs typeface="Helvetica"/>
                      <a:sym typeface="Helvetica"/>
                    </a:defRPr>
                  </a:lvl1pPr>
                </a:lstStyle>
                <a:p>
                  <a:r>
                    <a:t>RSG</a:t>
                  </a:r>
                </a:p>
              </p:txBody>
            </p:sp>
            <p:grpSp>
              <p:nvGrpSpPr>
                <p:cNvPr id="1823" name="Group"/>
                <p:cNvGrpSpPr/>
                <p:nvPr/>
              </p:nvGrpSpPr>
              <p:grpSpPr>
                <a:xfrm>
                  <a:off x="0" y="0"/>
                  <a:ext cx="889001" cy="963864"/>
                  <a:chOff x="0" y="0"/>
                  <a:chExt cx="889000" cy="963863"/>
                </a:xfrm>
              </p:grpSpPr>
              <p:pic>
                <p:nvPicPr>
                  <p:cNvPr id="1821" name="sad SIC.png" descr="sad SIC.png"/>
                  <p:cNvPicPr>
                    <a:picLocks noChangeAspect="1"/>
                  </p:cNvPicPr>
                  <p:nvPr/>
                </p:nvPicPr>
                <p:blipFill>
                  <a:blip r:embed="rId3"/>
                  <a:stretch>
                    <a:fillRect/>
                  </a:stretch>
                </p:blipFill>
                <p:spPr>
                  <a:xfrm>
                    <a:off x="0" y="0"/>
                    <a:ext cx="889001" cy="963864"/>
                  </a:xfrm>
                  <a:prstGeom prst="rect">
                    <a:avLst/>
                  </a:prstGeom>
                  <a:ln w="12700" cap="flat">
                    <a:noFill/>
                    <a:miter lim="400000"/>
                  </a:ln>
                  <a:effectLst/>
                </p:spPr>
              </p:pic>
              <p:sp>
                <p:nvSpPr>
                  <p:cNvPr id="1822" name="RSG"/>
                  <p:cNvSpPr/>
                  <p:nvPr/>
                </p:nvSpPr>
                <p:spPr>
                  <a:xfrm>
                    <a:off x="76200" y="348581"/>
                    <a:ext cx="736600" cy="266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400" b="1">
                        <a:solidFill>
                          <a:srgbClr val="FFFFFF"/>
                        </a:solidFill>
                        <a:latin typeface="Helvetica"/>
                        <a:ea typeface="Helvetica"/>
                        <a:cs typeface="Helvetica"/>
                        <a:sym typeface="Helvetica"/>
                      </a:defRPr>
                    </a:lvl1pPr>
                  </a:lstStyle>
                  <a:p>
                    <a:r>
                      <a:t>RSG</a:t>
                    </a:r>
                  </a:p>
                </p:txBody>
              </p:sp>
            </p:grpSp>
          </p:grpSp>
          <p:grpSp>
            <p:nvGrpSpPr>
              <p:cNvPr id="1854" name="Group"/>
              <p:cNvGrpSpPr/>
              <p:nvPr/>
            </p:nvGrpSpPr>
            <p:grpSpPr>
              <a:xfrm>
                <a:off x="0" y="0"/>
                <a:ext cx="8135620" cy="1950682"/>
                <a:chOff x="0" y="0"/>
                <a:chExt cx="8135619" cy="1950681"/>
              </a:xfrm>
            </p:grpSpPr>
            <p:sp>
              <p:nvSpPr>
                <p:cNvPr id="1825" name="Rectangle"/>
                <p:cNvSpPr/>
                <p:nvPr/>
              </p:nvSpPr>
              <p:spPr>
                <a:xfrm>
                  <a:off x="5204459" y="591171"/>
                  <a:ext cx="431801" cy="381001"/>
                </a:xfrm>
                <a:prstGeom prst="rect">
                  <a:avLst/>
                </a:prstGeom>
                <a:solidFill>
                  <a:srgbClr val="FDFB00"/>
                </a:solidFill>
                <a:ln w="12700" cap="flat">
                  <a:noFill/>
                  <a:miter lim="400000"/>
                </a:ln>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826" name="Chain of Possession of L-3 Exports Directly to Shintoa"/>
                <p:cNvSpPr/>
                <p:nvPr/>
              </p:nvSpPr>
              <p:spPr>
                <a:xfrm>
                  <a:off x="975359" y="57771"/>
                  <a:ext cx="6337301" cy="406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800" b="1">
                      <a:latin typeface="Helvetica"/>
                      <a:ea typeface="Helvetica"/>
                      <a:cs typeface="Helvetica"/>
                      <a:sym typeface="Helvetica"/>
                    </a:defRPr>
                  </a:lvl1pPr>
                </a:lstStyle>
                <a:p>
                  <a:r>
                    <a:t>Chain of Possession of L-3 Exports Directly to Shintoa</a:t>
                  </a:r>
                </a:p>
              </p:txBody>
            </p:sp>
            <p:sp>
              <p:nvSpPr>
                <p:cNvPr id="1827" name="Rounded Rectangle"/>
                <p:cNvSpPr/>
                <p:nvPr/>
              </p:nvSpPr>
              <p:spPr>
                <a:xfrm>
                  <a:off x="0" y="0"/>
                  <a:ext cx="8135620" cy="1950682"/>
                </a:xfrm>
                <a:prstGeom prst="roundRect">
                  <a:avLst>
                    <a:gd name="adj" fmla="val 9766"/>
                  </a:avLst>
                </a:prstGeom>
                <a:noFill/>
                <a:ln w="12700" cap="flat">
                  <a:solidFill>
                    <a:srgbClr val="000000"/>
                  </a:solidFill>
                  <a:prstDash val="solid"/>
                  <a:miter lim="400000"/>
                </a:ln>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828" name="Circle"/>
                <p:cNvSpPr/>
                <p:nvPr/>
              </p:nvSpPr>
              <p:spPr>
                <a:xfrm>
                  <a:off x="1656925" y="413371"/>
                  <a:ext cx="876302" cy="876302"/>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829" name="Circle"/>
                <p:cNvSpPr/>
                <p:nvPr/>
              </p:nvSpPr>
              <p:spPr>
                <a:xfrm>
                  <a:off x="2986192" y="413371"/>
                  <a:ext cx="876302" cy="876302"/>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830" name="FC"/>
                <p:cNvSpPr/>
                <p:nvPr/>
              </p:nvSpPr>
              <p:spPr>
                <a:xfrm>
                  <a:off x="2980115" y="521321"/>
                  <a:ext cx="889001" cy="660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457200">
                    <a:defRPr sz="1400" b="1">
                      <a:solidFill>
                        <a:srgbClr val="FFFFFF"/>
                      </a:solidFill>
                      <a:latin typeface="Helvetica"/>
                      <a:ea typeface="Helvetica"/>
                      <a:cs typeface="Helvetica"/>
                      <a:sym typeface="Helvetica"/>
                    </a:defRPr>
                  </a:lvl1pPr>
                </a:lstStyle>
                <a:p>
                  <a:r>
                    <a:t>FC</a:t>
                  </a:r>
                </a:p>
              </p:txBody>
            </p:sp>
            <p:sp>
              <p:nvSpPr>
                <p:cNvPr id="1831" name="Circle"/>
                <p:cNvSpPr/>
                <p:nvPr/>
              </p:nvSpPr>
              <p:spPr>
                <a:xfrm>
                  <a:off x="4315459" y="413371"/>
                  <a:ext cx="876301" cy="876302"/>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832" name="Foreign FF"/>
                <p:cNvSpPr/>
                <p:nvPr/>
              </p:nvSpPr>
              <p:spPr>
                <a:xfrm>
                  <a:off x="4381372" y="643876"/>
                  <a:ext cx="736601" cy="419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400" b="1">
                      <a:solidFill>
                        <a:srgbClr val="FFFFFF"/>
                      </a:solidFill>
                      <a:latin typeface="Helvetica"/>
                      <a:ea typeface="Helvetica"/>
                      <a:cs typeface="Helvetica"/>
                      <a:sym typeface="Helvetica"/>
                    </a:defRPr>
                  </a:lvl1pPr>
                </a:lstStyle>
                <a:p>
                  <a:r>
                    <a:t>Foreign FF</a:t>
                  </a:r>
                </a:p>
              </p:txBody>
            </p:sp>
            <p:sp>
              <p:nvSpPr>
                <p:cNvPr id="1833" name="Circle"/>
                <p:cNvSpPr/>
                <p:nvPr/>
              </p:nvSpPr>
              <p:spPr>
                <a:xfrm>
                  <a:off x="5644725" y="413371"/>
                  <a:ext cx="876301" cy="876302"/>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834" name="FF…"/>
                <p:cNvSpPr/>
                <p:nvPr/>
              </p:nvSpPr>
              <p:spPr>
                <a:xfrm>
                  <a:off x="5714872" y="631176"/>
                  <a:ext cx="736601" cy="419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defRPr sz="1400" b="1">
                      <a:solidFill>
                        <a:srgbClr val="FFFFFF"/>
                      </a:solidFill>
                      <a:latin typeface="Helvetica"/>
                      <a:ea typeface="Helvetica"/>
                      <a:cs typeface="Helvetica"/>
                      <a:sym typeface="Helvetica"/>
                    </a:defRPr>
                  </a:pPr>
                  <a:r>
                    <a:t>FF</a:t>
                  </a:r>
                </a:p>
                <a:p>
                  <a:pPr defTabSz="457200">
                    <a:defRPr sz="1400" b="1">
                      <a:solidFill>
                        <a:srgbClr val="FFFFFF"/>
                      </a:solidFill>
                      <a:latin typeface="Helvetica"/>
                      <a:ea typeface="Helvetica"/>
                      <a:cs typeface="Helvetica"/>
                      <a:sym typeface="Helvetica"/>
                    </a:defRPr>
                  </a:pPr>
                  <a:r>
                    <a:t>(US)</a:t>
                  </a:r>
                </a:p>
              </p:txBody>
            </p:sp>
            <p:sp>
              <p:nvSpPr>
                <p:cNvPr id="1835" name="Circle"/>
                <p:cNvSpPr/>
                <p:nvPr/>
              </p:nvSpPr>
              <p:spPr>
                <a:xfrm>
                  <a:off x="6973992" y="413371"/>
                  <a:ext cx="876301" cy="876302"/>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836" name="L-3"/>
                <p:cNvSpPr/>
                <p:nvPr/>
              </p:nvSpPr>
              <p:spPr>
                <a:xfrm>
                  <a:off x="7048372" y="707376"/>
                  <a:ext cx="736601" cy="266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400" b="1">
                      <a:solidFill>
                        <a:srgbClr val="FFFFFF"/>
                      </a:solidFill>
                      <a:latin typeface="Helvetica"/>
                      <a:ea typeface="Helvetica"/>
                      <a:cs typeface="Helvetica"/>
                      <a:sym typeface="Helvetica"/>
                    </a:defRPr>
                  </a:lvl1pPr>
                </a:lstStyle>
                <a:p>
                  <a:r>
                    <a:t>L-3</a:t>
                  </a:r>
                </a:p>
              </p:txBody>
            </p:sp>
            <p:grpSp>
              <p:nvGrpSpPr>
                <p:cNvPr id="1839" name="Group"/>
                <p:cNvGrpSpPr/>
                <p:nvPr/>
              </p:nvGrpSpPr>
              <p:grpSpPr>
                <a:xfrm>
                  <a:off x="2435859" y="667371"/>
                  <a:ext cx="622301" cy="203201"/>
                  <a:chOff x="0" y="0"/>
                  <a:chExt cx="622300" cy="203200"/>
                </a:xfrm>
              </p:grpSpPr>
              <p:sp>
                <p:nvSpPr>
                  <p:cNvPr id="1837" name="Line"/>
                  <p:cNvSpPr/>
                  <p:nvPr/>
                </p:nvSpPr>
                <p:spPr>
                  <a:xfrm>
                    <a:off x="101600" y="190500"/>
                    <a:ext cx="401353" cy="127"/>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838" name="Move"/>
                  <p:cNvSpPr/>
                  <p:nvPr/>
                </p:nvSpPr>
                <p:spPr>
                  <a:xfrm>
                    <a:off x="0" y="0"/>
                    <a:ext cx="622300" cy="20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Move</a:t>
                    </a:r>
                  </a:p>
                </p:txBody>
              </p:sp>
            </p:grpSp>
            <p:grpSp>
              <p:nvGrpSpPr>
                <p:cNvPr id="1842" name="Group"/>
                <p:cNvGrpSpPr/>
                <p:nvPr/>
              </p:nvGrpSpPr>
              <p:grpSpPr>
                <a:xfrm>
                  <a:off x="3756659" y="667371"/>
                  <a:ext cx="622301" cy="203201"/>
                  <a:chOff x="0" y="0"/>
                  <a:chExt cx="622300" cy="203200"/>
                </a:xfrm>
              </p:grpSpPr>
              <p:sp>
                <p:nvSpPr>
                  <p:cNvPr id="1840" name="Line"/>
                  <p:cNvSpPr/>
                  <p:nvPr/>
                </p:nvSpPr>
                <p:spPr>
                  <a:xfrm>
                    <a:off x="101600" y="190500"/>
                    <a:ext cx="401353" cy="127"/>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841" name="Move"/>
                  <p:cNvSpPr/>
                  <p:nvPr/>
                </p:nvSpPr>
                <p:spPr>
                  <a:xfrm>
                    <a:off x="0" y="0"/>
                    <a:ext cx="622300" cy="20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Move</a:t>
                    </a:r>
                  </a:p>
                </p:txBody>
              </p:sp>
            </p:grpSp>
            <p:sp>
              <p:nvSpPr>
                <p:cNvPr id="1843" name="Line"/>
                <p:cNvSpPr/>
                <p:nvPr/>
              </p:nvSpPr>
              <p:spPr>
                <a:xfrm>
                  <a:off x="5204459" y="857871"/>
                  <a:ext cx="401353" cy="128"/>
                </a:xfrm>
                <a:prstGeom prst="line">
                  <a:avLst/>
                </a:prstGeom>
                <a:noFill/>
                <a:ln w="254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844" name="Export"/>
                <p:cNvSpPr/>
                <p:nvPr/>
              </p:nvSpPr>
              <p:spPr>
                <a:xfrm>
                  <a:off x="5090159" y="641971"/>
                  <a:ext cx="622301" cy="203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solidFill>
                        <a:srgbClr val="FF2600"/>
                      </a:solidFill>
                      <a:latin typeface="Helvetica"/>
                      <a:ea typeface="Helvetica"/>
                      <a:cs typeface="Helvetica"/>
                      <a:sym typeface="Helvetica"/>
                    </a:defRPr>
                  </a:lvl1pPr>
                </a:lstStyle>
                <a:p>
                  <a:r>
                    <a:t>Export</a:t>
                  </a:r>
                </a:p>
              </p:txBody>
            </p:sp>
            <p:sp>
              <p:nvSpPr>
                <p:cNvPr id="1845" name="Line"/>
                <p:cNvSpPr/>
                <p:nvPr/>
              </p:nvSpPr>
              <p:spPr>
                <a:xfrm>
                  <a:off x="6537959" y="857871"/>
                  <a:ext cx="401353" cy="128"/>
                </a:xfrm>
                <a:prstGeom prst="line">
                  <a:avLst/>
                </a:prstGeom>
                <a:noFill/>
                <a:ln w="254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846" name="Move"/>
                <p:cNvSpPr/>
                <p:nvPr/>
              </p:nvSpPr>
              <p:spPr>
                <a:xfrm>
                  <a:off x="6423659" y="641971"/>
                  <a:ext cx="622301" cy="203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solidFill>
                        <a:srgbClr val="FF2600"/>
                      </a:solidFill>
                      <a:latin typeface="Helvetica"/>
                      <a:ea typeface="Helvetica"/>
                      <a:cs typeface="Helvetica"/>
                      <a:sym typeface="Helvetica"/>
                    </a:defRPr>
                  </a:lvl1pPr>
                </a:lstStyle>
                <a:p>
                  <a:r>
                    <a:t>Move</a:t>
                  </a:r>
                </a:p>
              </p:txBody>
            </p:sp>
            <p:sp>
              <p:nvSpPr>
                <p:cNvPr id="1847" name="Other…"/>
                <p:cNvSpPr/>
                <p:nvPr/>
              </p:nvSpPr>
              <p:spPr>
                <a:xfrm>
                  <a:off x="1672800" y="526107"/>
                  <a:ext cx="812801" cy="7460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defRPr sz="1400" b="1">
                      <a:solidFill>
                        <a:srgbClr val="FFFFFF"/>
                      </a:solidFill>
                      <a:latin typeface="Helvetica"/>
                      <a:ea typeface="Helvetica"/>
                      <a:cs typeface="Helvetica"/>
                      <a:sym typeface="Helvetica"/>
                    </a:defRPr>
                  </a:pPr>
                  <a:r>
                    <a:t>Other </a:t>
                  </a:r>
                </a:p>
                <a:p>
                  <a:pPr defTabSz="457200">
                    <a:defRPr sz="1400" b="1">
                      <a:solidFill>
                        <a:srgbClr val="FFFFFF"/>
                      </a:solidFill>
                      <a:latin typeface="Helvetica"/>
                      <a:ea typeface="Helvetica"/>
                      <a:cs typeface="Helvetica"/>
                      <a:sym typeface="Helvetica"/>
                    </a:defRPr>
                  </a:pPr>
                  <a:r>
                    <a:t>FC</a:t>
                  </a:r>
                </a:p>
                <a:p>
                  <a:pPr defTabSz="457200">
                    <a:defRPr sz="1400" b="1">
                      <a:solidFill>
                        <a:srgbClr val="FFFFFF"/>
                      </a:solidFill>
                      <a:latin typeface="Helvetica"/>
                      <a:ea typeface="Helvetica"/>
                      <a:cs typeface="Helvetica"/>
                      <a:sym typeface="Helvetica"/>
                    </a:defRPr>
                  </a:pPr>
                  <a:r>
                    <a:t>etc.</a:t>
                  </a:r>
                </a:p>
              </p:txBody>
            </p:sp>
            <p:sp>
              <p:nvSpPr>
                <p:cNvPr id="1848" name="Circle"/>
                <p:cNvSpPr/>
                <p:nvPr/>
              </p:nvSpPr>
              <p:spPr>
                <a:xfrm>
                  <a:off x="327659" y="413371"/>
                  <a:ext cx="876301" cy="876302"/>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849" name="Morocco"/>
                <p:cNvSpPr/>
                <p:nvPr/>
              </p:nvSpPr>
              <p:spPr>
                <a:xfrm>
                  <a:off x="365759" y="730871"/>
                  <a:ext cx="812801" cy="596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400" b="1">
                      <a:solidFill>
                        <a:srgbClr val="FFFFFF"/>
                      </a:solidFill>
                      <a:latin typeface="Helvetica"/>
                      <a:ea typeface="Helvetica"/>
                      <a:cs typeface="Helvetica"/>
                      <a:sym typeface="Helvetica"/>
                    </a:defRPr>
                  </a:lvl1pPr>
                </a:lstStyle>
                <a:p>
                  <a:r>
                    <a:t>Morocco</a:t>
                  </a:r>
                </a:p>
              </p:txBody>
            </p:sp>
            <p:grpSp>
              <p:nvGrpSpPr>
                <p:cNvPr id="1852" name="Group"/>
                <p:cNvGrpSpPr/>
                <p:nvPr/>
              </p:nvGrpSpPr>
              <p:grpSpPr>
                <a:xfrm>
                  <a:off x="1115059" y="641971"/>
                  <a:ext cx="622301" cy="203201"/>
                  <a:chOff x="0" y="0"/>
                  <a:chExt cx="622300" cy="203200"/>
                </a:xfrm>
              </p:grpSpPr>
              <p:sp>
                <p:nvSpPr>
                  <p:cNvPr id="1850" name="Line"/>
                  <p:cNvSpPr/>
                  <p:nvPr/>
                </p:nvSpPr>
                <p:spPr>
                  <a:xfrm>
                    <a:off x="101600" y="190500"/>
                    <a:ext cx="401353" cy="127"/>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851" name="Move"/>
                  <p:cNvSpPr/>
                  <p:nvPr/>
                </p:nvSpPr>
                <p:spPr>
                  <a:xfrm>
                    <a:off x="0" y="0"/>
                    <a:ext cx="622300" cy="20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latin typeface="Helvetica"/>
                        <a:ea typeface="Helvetica"/>
                        <a:cs typeface="Helvetica"/>
                        <a:sym typeface="Helvetica"/>
                      </a:defRPr>
                    </a:lvl1pPr>
                  </a:lstStyle>
                  <a:p>
                    <a:r>
                      <a:t>Move</a:t>
                    </a:r>
                  </a:p>
                </p:txBody>
              </p:sp>
            </p:grpSp>
            <p:sp>
              <p:nvSpPr>
                <p:cNvPr id="1853" name="USPPI…"/>
                <p:cNvSpPr/>
                <p:nvPr/>
              </p:nvSpPr>
              <p:spPr>
                <a:xfrm>
                  <a:off x="6892924" y="1372092"/>
                  <a:ext cx="1143001" cy="511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lnSpc>
                      <a:spcPct val="110000"/>
                    </a:lnSpc>
                    <a:defRPr sz="1100" b="1">
                      <a:latin typeface="Helvetica"/>
                      <a:ea typeface="Helvetica"/>
                      <a:cs typeface="Helvetica"/>
                      <a:sym typeface="Helvetica"/>
                    </a:defRPr>
                  </a:pPr>
                  <a:r>
                    <a:t>USPPI</a:t>
                  </a:r>
                </a:p>
                <a:p>
                  <a:pPr defTabSz="457200">
                    <a:lnSpc>
                      <a:spcPct val="110000"/>
                    </a:lnSpc>
                    <a:defRPr sz="1100" b="1">
                      <a:latin typeface="Helvetica"/>
                      <a:ea typeface="Helvetica"/>
                      <a:cs typeface="Helvetica"/>
                      <a:sym typeface="Helvetica"/>
                    </a:defRPr>
                  </a:pPr>
                  <a:r>
                    <a:t>Exporter-of-Record</a:t>
                  </a:r>
                </a:p>
              </p:txBody>
            </p:sp>
          </p:grpSp>
        </p:grpSp>
      </p:grpSp>
      <p:sp>
        <p:nvSpPr>
          <p:cNvPr id="1857" name="employee"/>
          <p:cNvSpPr txBox="1"/>
          <p:nvPr/>
        </p:nvSpPr>
        <p:spPr>
          <a:xfrm>
            <a:off x="3363242" y="350787"/>
            <a:ext cx="2773116"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5400">
                <a:solidFill>
                  <a:srgbClr val="FF2600"/>
                </a:solidFill>
              </a:defRPr>
            </a:lvl1pPr>
          </a:lstStyle>
          <a:p>
            <a:r>
              <a:t>employee</a:t>
            </a:r>
          </a:p>
        </p:txBody>
      </p:sp>
      <p:sp>
        <p:nvSpPr>
          <p:cNvPr id="1858" name="Oval"/>
          <p:cNvSpPr/>
          <p:nvPr/>
        </p:nvSpPr>
        <p:spPr>
          <a:xfrm>
            <a:off x="55880" y="134887"/>
            <a:ext cx="8646557" cy="1270001"/>
          </a:xfrm>
          <a:prstGeom prst="ellipse">
            <a:avLst/>
          </a:prstGeom>
          <a:ln w="76200">
            <a:solidFill>
              <a:srgbClr val="FF2600"/>
            </a:solidFill>
            <a:prstDash val="sysDot"/>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858"/>
                                        </p:tgtEl>
                                        <p:attrNameLst>
                                          <p:attrName>style.visibility</p:attrName>
                                        </p:attrNameLst>
                                      </p:cBhvr>
                                      <p:to>
                                        <p:strVal val="visible"/>
                                      </p:to>
                                    </p:set>
                                    <p:anim calcmode="lin" valueType="num">
                                      <p:cBhvr>
                                        <p:cTn id="7" dur="499" fill="hold"/>
                                        <p:tgtEl>
                                          <p:spTgt spid="1858"/>
                                        </p:tgtEl>
                                        <p:attrNameLst>
                                          <p:attrName>ppt_w</p:attrName>
                                        </p:attrNameLst>
                                      </p:cBhvr>
                                      <p:tavLst>
                                        <p:tav tm="0">
                                          <p:val>
                                            <p:fltVal val="0"/>
                                          </p:val>
                                        </p:tav>
                                        <p:tav tm="100000">
                                          <p:val>
                                            <p:strVal val="#ppt_w"/>
                                          </p:val>
                                        </p:tav>
                                      </p:tavLst>
                                    </p:anim>
                                    <p:anim calcmode="lin" valueType="num">
                                      <p:cBhvr>
                                        <p:cTn id="8" dur="499" fill="hold"/>
                                        <p:tgtEl>
                                          <p:spTgt spid="1858"/>
                                        </p:tgtEl>
                                        <p:attrNameLst>
                                          <p:attrName>ppt_h</p:attrName>
                                        </p:attrNameLst>
                                      </p:cBhvr>
                                      <p:tavLst>
                                        <p:tav tm="0">
                                          <p:val>
                                            <p:fltVal val="0"/>
                                          </p:val>
                                        </p:tav>
                                        <p:tav tm="100000">
                                          <p:val>
                                            <p:strVal val="#ppt_h"/>
                                          </p:val>
                                        </p:tav>
                                      </p:tavLst>
                                    </p:anim>
                                  </p:childTnLst>
                                </p:cTn>
                              </p:par>
                            </p:childTnLst>
                          </p:cTn>
                        </p:par>
                        <p:par>
                          <p:cTn id="9" fill="hold">
                            <p:stCondLst>
                              <p:cond delay="499"/>
                            </p:stCondLst>
                            <p:childTnLst>
                              <p:par>
                                <p:cTn id="10" presetID="1" presetClass="exit" presetSubtype="0" fill="hold" grpId="2" nodeType="afterEffect">
                                  <p:stCondLst>
                                    <p:cond delay="0"/>
                                  </p:stCondLst>
                                  <p:iterate>
                                    <p:tmAbs val="0"/>
                                  </p:iterate>
                                  <p:childTnLst>
                                    <p:set>
                                      <p:cBhvr>
                                        <p:cTn id="11" fill="hold">
                                          <p:stCondLst>
                                            <p:cond delay="0"/>
                                          </p:stCondLst>
                                        </p:cTn>
                                        <p:tgtEl>
                                          <p:spTgt spid="1736"/>
                                        </p:tgtEl>
                                        <p:attrNameLst>
                                          <p:attrName>style.visibility</p:attrName>
                                        </p:attrNameLst>
                                      </p:cBhvr>
                                      <p:to>
                                        <p:strVal val="hidden"/>
                                      </p:to>
                                    </p:set>
                                  </p:childTnLst>
                                </p:cTn>
                              </p:par>
                            </p:childTnLst>
                          </p:cTn>
                        </p:par>
                        <p:par>
                          <p:cTn id="12" fill="hold">
                            <p:stCondLst>
                              <p:cond delay="499"/>
                            </p:stCondLst>
                            <p:childTnLst>
                              <p:par>
                                <p:cTn id="13" presetID="1" presetClass="entr" presetSubtype="0" fill="hold" grpId="3" nodeType="afterEffect">
                                  <p:stCondLst>
                                    <p:cond delay="0"/>
                                  </p:stCondLst>
                                  <p:iterate type="lt">
                                    <p:tmAbs val="100"/>
                                  </p:iterate>
                                  <p:childTnLst>
                                    <p:set>
                                      <p:cBhvr>
                                        <p:cTn id="14" fill="hold"/>
                                        <p:tgtEl>
                                          <p:spTgt spid="1857"/>
                                        </p:tgtEl>
                                        <p:attrNameLst>
                                          <p:attrName>style.visibility</p:attrName>
                                        </p:attrNameLst>
                                      </p:cBhvr>
                                      <p:to>
                                        <p:strVal val="visible"/>
                                      </p:to>
                                    </p:set>
                                  </p:childTnLst>
                                </p:cTn>
                              </p:par>
                            </p:childTnLst>
                          </p:cTn>
                        </p:par>
                        <p:par>
                          <p:cTn id="15" fill="hold">
                            <p:stCondLst>
                              <p:cond delay="499"/>
                            </p:stCondLst>
                            <p:childTnLst>
                              <p:par>
                                <p:cTn id="16" presetID="23" presetClass="exit" presetSubtype="32" fill="hold" grpId="4" nodeType="afterEffect">
                                  <p:stCondLst>
                                    <p:cond delay="0"/>
                                  </p:stCondLst>
                                  <p:iterate>
                                    <p:tmAbs val="0"/>
                                  </p:iterate>
                                  <p:childTnLst>
                                    <p:anim calcmode="lin" valueType="num">
                                      <p:cBhvr>
                                        <p:cTn id="17" dur="2500" fill="hold"/>
                                        <p:tgtEl>
                                          <p:spTgt spid="1856"/>
                                        </p:tgtEl>
                                        <p:attrNameLst>
                                          <p:attrName>ppt_w</p:attrName>
                                        </p:attrNameLst>
                                      </p:cBhvr>
                                      <p:tavLst>
                                        <p:tav tm="0">
                                          <p:val>
                                            <p:strVal val="ppt_w"/>
                                          </p:val>
                                        </p:tav>
                                        <p:tav tm="100000">
                                          <p:val>
                                            <p:fltVal val="0"/>
                                          </p:val>
                                        </p:tav>
                                      </p:tavLst>
                                    </p:anim>
                                    <p:anim calcmode="lin" valueType="num">
                                      <p:cBhvr>
                                        <p:cTn id="18" dur="2500" fill="hold"/>
                                        <p:tgtEl>
                                          <p:spTgt spid="1856"/>
                                        </p:tgtEl>
                                        <p:attrNameLst>
                                          <p:attrName>ppt_h</p:attrName>
                                        </p:attrNameLst>
                                      </p:cBhvr>
                                      <p:tavLst>
                                        <p:tav tm="0">
                                          <p:val>
                                            <p:strVal val="ppt_h"/>
                                          </p:val>
                                        </p:tav>
                                        <p:tav tm="100000">
                                          <p:val>
                                            <p:fltVal val="0"/>
                                          </p:val>
                                        </p:tav>
                                      </p:tavLst>
                                    </p:anim>
                                    <p:set>
                                      <p:cBhvr>
                                        <p:cTn id="19" fill="hold">
                                          <p:stCondLst>
                                            <p:cond delay="2499"/>
                                          </p:stCondLst>
                                        </p:cTn>
                                        <p:tgtEl>
                                          <p:spTgt spid="1856"/>
                                        </p:tgtEl>
                                        <p:attrNameLst>
                                          <p:attrName>style.visibility</p:attrName>
                                        </p:attrNameLst>
                                      </p:cBhvr>
                                      <p:to>
                                        <p:strVal val="hidden"/>
                                      </p:to>
                                    </p:set>
                                  </p:childTnLst>
                                </p:cTn>
                              </p:par>
                            </p:childTnLst>
                          </p:cTn>
                        </p:par>
                        <p:par>
                          <p:cTn id="20" fill="hold">
                            <p:stCondLst>
                              <p:cond delay="2999"/>
                            </p:stCondLst>
                            <p:childTnLst>
                              <p:par>
                                <p:cTn id="21" presetID="1" presetClass="entr" presetSubtype="0" fill="hold" grpId="5" nodeType="afterEffect">
                                  <p:stCondLst>
                                    <p:cond delay="0"/>
                                  </p:stCondLst>
                                  <p:iterate type="lt">
                                    <p:tmAbs val="100"/>
                                  </p:iterate>
                                  <p:childTnLst>
                                    <p:set>
                                      <p:cBhvr>
                                        <p:cTn id="22" fill="hold"/>
                                        <p:tgtEl>
                                          <p:spTgt spid="1735"/>
                                        </p:tgtEl>
                                        <p:attrNameLst>
                                          <p:attrName>style.visibility</p:attrName>
                                        </p:attrNameLst>
                                      </p:cBhvr>
                                      <p:to>
                                        <p:strVal val="visible"/>
                                      </p:to>
                                    </p:set>
                                  </p:childTnLst>
                                </p:cTn>
                              </p:par>
                            </p:childTnLst>
                          </p:cTn>
                        </p:par>
                        <p:par>
                          <p:cTn id="23" fill="hold">
                            <p:stCondLst>
                              <p:cond delay="2999"/>
                            </p:stCondLst>
                            <p:childTnLst>
                              <p:par>
                                <p:cTn id="24" presetID="9" presetClass="exit" fill="hold" grpId="6" nodeType="afterEffect">
                                  <p:stCondLst>
                                    <p:cond delay="0"/>
                                  </p:stCondLst>
                                  <p:iterate>
                                    <p:tmAbs val="0"/>
                                  </p:iterate>
                                  <p:childTnLst>
                                    <p:animEffect transition="out" filter="dissolve">
                                      <p:cBhvr>
                                        <p:cTn id="25" dur="1000" fill="hold"/>
                                        <p:tgtEl>
                                          <p:spTgt spid="1858"/>
                                        </p:tgtEl>
                                      </p:cBhvr>
                                    </p:animEffect>
                                    <p:set>
                                      <p:cBhvr>
                                        <p:cTn id="26" fill="hold">
                                          <p:stCondLst>
                                            <p:cond delay="999"/>
                                          </p:stCondLst>
                                        </p:cTn>
                                        <p:tgtEl>
                                          <p:spTgt spid="185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9" presetClass="exit" fill="hold" grpId="7" nodeType="clickEffect">
                                  <p:stCondLst>
                                    <p:cond delay="0"/>
                                  </p:stCondLst>
                                  <p:iterate>
                                    <p:tmAbs val="0"/>
                                  </p:iterate>
                                  <p:childTnLst>
                                    <p:animEffect transition="out" filter="dissolve">
                                      <p:cBhvr>
                                        <p:cTn id="30" dur="1000" fill="hold"/>
                                        <p:tgtEl>
                                          <p:spTgt spid="1735"/>
                                        </p:tgtEl>
                                      </p:cBhvr>
                                    </p:animEffect>
                                    <p:set>
                                      <p:cBhvr>
                                        <p:cTn id="31" fill="hold">
                                          <p:stCondLst>
                                            <p:cond delay="999"/>
                                          </p:stCondLst>
                                        </p:cTn>
                                        <p:tgtEl>
                                          <p:spTgt spid="1735"/>
                                        </p:tgtEl>
                                        <p:attrNameLst>
                                          <p:attrName>style.visibility</p:attrName>
                                        </p:attrNameLst>
                                      </p:cBhvr>
                                      <p:to>
                                        <p:strVal val="hidden"/>
                                      </p:to>
                                    </p:set>
                                  </p:childTnLst>
                                </p:cTn>
                              </p:par>
                            </p:childTnLst>
                          </p:cTn>
                        </p:par>
                        <p:par>
                          <p:cTn id="32" fill="hold">
                            <p:stCondLst>
                              <p:cond delay="1000"/>
                            </p:stCondLst>
                            <p:childTnLst>
                              <p:par>
                                <p:cTn id="33" presetID="2" presetClass="exit" presetSubtype="2" fill="hold" grpId="8" nodeType="afterEffect">
                                  <p:stCondLst>
                                    <p:cond delay="0"/>
                                  </p:stCondLst>
                                  <p:iterate>
                                    <p:tmAbs val="0"/>
                                  </p:iterate>
                                  <p:childTnLst>
                                    <p:anim calcmode="lin" valueType="num">
                                      <p:cBhvr>
                                        <p:cTn id="34" dur="1000" fill="hold"/>
                                        <p:tgtEl>
                                          <p:spTgt spid="1762"/>
                                        </p:tgtEl>
                                        <p:attrNameLst>
                                          <p:attrName>ppt_x</p:attrName>
                                        </p:attrNameLst>
                                      </p:cBhvr>
                                      <p:tavLst>
                                        <p:tav tm="0">
                                          <p:val>
                                            <p:strVal val="ppt_x"/>
                                          </p:val>
                                        </p:tav>
                                        <p:tav tm="100000">
                                          <p:val>
                                            <p:strVal val="1+ppt_w/2"/>
                                          </p:val>
                                        </p:tav>
                                      </p:tavLst>
                                    </p:anim>
                                    <p:anim calcmode="lin" valueType="num">
                                      <p:cBhvr>
                                        <p:cTn id="35" dur="1000" fill="hold"/>
                                        <p:tgtEl>
                                          <p:spTgt spid="1762"/>
                                        </p:tgtEl>
                                        <p:attrNameLst>
                                          <p:attrName>ppt_y</p:attrName>
                                        </p:attrNameLst>
                                      </p:cBhvr>
                                      <p:tavLst>
                                        <p:tav tm="0">
                                          <p:val>
                                            <p:strVal val="ppt_y"/>
                                          </p:val>
                                        </p:tav>
                                        <p:tav tm="100000">
                                          <p:val>
                                            <p:strVal val="ppt_y"/>
                                          </p:val>
                                        </p:tav>
                                      </p:tavLst>
                                    </p:anim>
                                    <p:set>
                                      <p:cBhvr>
                                        <p:cTn id="36" fill="hold">
                                          <p:stCondLst>
                                            <p:cond delay="999"/>
                                          </p:stCondLst>
                                        </p:cTn>
                                        <p:tgtEl>
                                          <p:spTgt spid="1762"/>
                                        </p:tgtEl>
                                        <p:attrNameLst>
                                          <p:attrName>style.visibility</p:attrName>
                                        </p:attrNameLst>
                                      </p:cBhvr>
                                      <p:to>
                                        <p:strVal val="hidden"/>
                                      </p:to>
                                    </p:set>
                                  </p:childTnLst>
                                </p:cTn>
                              </p:par>
                            </p:childTnLst>
                          </p:cTn>
                        </p:par>
                        <p:par>
                          <p:cTn id="37" fill="hold">
                            <p:stCondLst>
                              <p:cond delay="2000"/>
                            </p:stCondLst>
                            <p:childTnLst>
                              <p:par>
                                <p:cTn id="38" presetID="1" presetClass="entr" presetSubtype="0" fill="hold" grpId="9" nodeType="afterEffect">
                                  <p:stCondLst>
                                    <p:cond delay="0"/>
                                  </p:stCondLst>
                                  <p:iterate type="lt">
                                    <p:tmAbs val="100"/>
                                  </p:iterate>
                                  <p:childTnLst>
                                    <p:set>
                                      <p:cBhvr>
                                        <p:cTn id="39" fill="hold"/>
                                        <p:tgtEl>
                                          <p:spTgt spid="1734"/>
                                        </p:tgtEl>
                                        <p:attrNameLst>
                                          <p:attrName>style.visibility</p:attrName>
                                        </p:attrNameLst>
                                      </p:cBhvr>
                                      <p:to>
                                        <p:strVal val="visible"/>
                                      </p:to>
                                    </p:set>
                                  </p:childTnLst>
                                </p:cTn>
                              </p:par>
                            </p:childTnLst>
                          </p:cTn>
                        </p:par>
                        <p:par>
                          <p:cTn id="40" fill="hold">
                            <p:stCondLst>
                              <p:cond delay="2000"/>
                            </p:stCondLst>
                            <p:childTnLst>
                              <p:par>
                                <p:cTn id="41" presetID="2" presetClass="exit" presetSubtype="8" fill="hold" grpId="10" nodeType="afterEffect">
                                  <p:stCondLst>
                                    <p:cond delay="0"/>
                                  </p:stCondLst>
                                  <p:iterate>
                                    <p:tmAbs val="0"/>
                                  </p:iterate>
                                  <p:childTnLst>
                                    <p:anim calcmode="lin" valueType="num">
                                      <p:cBhvr>
                                        <p:cTn id="42" dur="1000" fill="hold"/>
                                        <p:tgtEl>
                                          <p:spTgt spid="1754"/>
                                        </p:tgtEl>
                                        <p:attrNameLst>
                                          <p:attrName>ppt_x</p:attrName>
                                        </p:attrNameLst>
                                      </p:cBhvr>
                                      <p:tavLst>
                                        <p:tav tm="0">
                                          <p:val>
                                            <p:strVal val="ppt_x"/>
                                          </p:val>
                                        </p:tav>
                                        <p:tav tm="100000">
                                          <p:val>
                                            <p:strVal val="0-ppt_w/2"/>
                                          </p:val>
                                        </p:tav>
                                      </p:tavLst>
                                    </p:anim>
                                    <p:anim calcmode="lin" valueType="num">
                                      <p:cBhvr>
                                        <p:cTn id="43" dur="1000" fill="hold"/>
                                        <p:tgtEl>
                                          <p:spTgt spid="1754"/>
                                        </p:tgtEl>
                                        <p:attrNameLst>
                                          <p:attrName>ppt_y</p:attrName>
                                        </p:attrNameLst>
                                      </p:cBhvr>
                                      <p:tavLst>
                                        <p:tav tm="0">
                                          <p:val>
                                            <p:strVal val="ppt_y"/>
                                          </p:val>
                                        </p:tav>
                                        <p:tav tm="100000">
                                          <p:val>
                                            <p:strVal val="ppt_y"/>
                                          </p:val>
                                        </p:tav>
                                      </p:tavLst>
                                    </p:anim>
                                    <p:set>
                                      <p:cBhvr>
                                        <p:cTn id="44" fill="hold">
                                          <p:stCondLst>
                                            <p:cond delay="999"/>
                                          </p:stCondLst>
                                        </p:cTn>
                                        <p:tgtEl>
                                          <p:spTgt spid="1754"/>
                                        </p:tgtEl>
                                        <p:attrNameLst>
                                          <p:attrName>style.visibility</p:attrName>
                                        </p:attrNameLst>
                                      </p:cBhvr>
                                      <p:to>
                                        <p:strVal val="hidden"/>
                                      </p:to>
                                    </p:set>
                                  </p:childTnLst>
                                </p:cTn>
                              </p:par>
                            </p:childTnLst>
                          </p:cTn>
                        </p:par>
                        <p:par>
                          <p:cTn id="45" fill="hold">
                            <p:stCondLst>
                              <p:cond delay="3000"/>
                            </p:stCondLst>
                            <p:childTnLst>
                              <p:par>
                                <p:cTn id="46" presetID="2" presetClass="exit" presetSubtype="2" fill="hold" grpId="11" nodeType="afterEffect">
                                  <p:stCondLst>
                                    <p:cond delay="0"/>
                                  </p:stCondLst>
                                  <p:iterate>
                                    <p:tmAbs val="0"/>
                                  </p:iterate>
                                  <p:childTnLst>
                                    <p:anim calcmode="lin" valueType="num">
                                      <p:cBhvr>
                                        <p:cTn id="47" dur="1000" fill="hold"/>
                                        <p:tgtEl>
                                          <p:spTgt spid="1739"/>
                                        </p:tgtEl>
                                        <p:attrNameLst>
                                          <p:attrName>ppt_x</p:attrName>
                                        </p:attrNameLst>
                                      </p:cBhvr>
                                      <p:tavLst>
                                        <p:tav tm="0">
                                          <p:val>
                                            <p:strVal val="ppt_x"/>
                                          </p:val>
                                        </p:tav>
                                        <p:tav tm="100000">
                                          <p:val>
                                            <p:strVal val="1+ppt_w/2"/>
                                          </p:val>
                                        </p:tav>
                                      </p:tavLst>
                                    </p:anim>
                                    <p:anim calcmode="lin" valueType="num">
                                      <p:cBhvr>
                                        <p:cTn id="48" dur="1000" fill="hold"/>
                                        <p:tgtEl>
                                          <p:spTgt spid="1739"/>
                                        </p:tgtEl>
                                        <p:attrNameLst>
                                          <p:attrName>ppt_y</p:attrName>
                                        </p:attrNameLst>
                                      </p:cBhvr>
                                      <p:tavLst>
                                        <p:tav tm="0">
                                          <p:val>
                                            <p:strVal val="ppt_y"/>
                                          </p:val>
                                        </p:tav>
                                        <p:tav tm="100000">
                                          <p:val>
                                            <p:strVal val="ppt_y"/>
                                          </p:val>
                                        </p:tav>
                                      </p:tavLst>
                                    </p:anim>
                                    <p:set>
                                      <p:cBhvr>
                                        <p:cTn id="49" fill="hold">
                                          <p:stCondLst>
                                            <p:cond delay="999"/>
                                          </p:stCondLst>
                                        </p:cTn>
                                        <p:tgtEl>
                                          <p:spTgt spid="1739"/>
                                        </p:tgtEl>
                                        <p:attrNameLst>
                                          <p:attrName>style.visibility</p:attrName>
                                        </p:attrNameLst>
                                      </p:cBhvr>
                                      <p:to>
                                        <p:strVal val="hidden"/>
                                      </p:to>
                                    </p:set>
                                  </p:childTnLst>
                                </p:cTn>
                              </p:par>
                            </p:childTnLst>
                          </p:cTn>
                        </p:par>
                        <p:par>
                          <p:cTn id="50" fill="hold">
                            <p:stCondLst>
                              <p:cond delay="4000"/>
                            </p:stCondLst>
                            <p:childTnLst>
                              <p:par>
                                <p:cTn id="51" presetID="22" presetClass="exit" presetSubtype="8" fill="hold" grpId="12" nodeType="afterEffect">
                                  <p:stCondLst>
                                    <p:cond delay="0"/>
                                  </p:stCondLst>
                                  <p:iterate>
                                    <p:tmAbs val="0"/>
                                  </p:iterate>
                                  <p:childTnLst>
                                    <p:animEffect transition="out" filter="wipe(left)">
                                      <p:cBhvr>
                                        <p:cTn id="52" dur="500" fill="hold"/>
                                        <p:tgtEl>
                                          <p:spTgt spid="1765"/>
                                        </p:tgtEl>
                                      </p:cBhvr>
                                    </p:animEffect>
                                    <p:set>
                                      <p:cBhvr>
                                        <p:cTn id="53" fill="hold">
                                          <p:stCondLst>
                                            <p:cond delay="499"/>
                                          </p:stCondLst>
                                        </p:cTn>
                                        <p:tgtEl>
                                          <p:spTgt spid="17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4" grpId="9" animBg="1" advAuto="0"/>
      <p:bldP spid="1735" grpId="5" animBg="1" advAuto="0"/>
      <p:bldP spid="1735" grpId="7" animBg="1" advAuto="0"/>
      <p:bldP spid="1736" grpId="2" animBg="1" advAuto="0"/>
      <p:bldP spid="1739" grpId="11" animBg="1" advAuto="0"/>
      <p:bldP spid="1754" grpId="10" animBg="1" advAuto="0"/>
      <p:bldP spid="1762" grpId="8" animBg="1" advAuto="0"/>
      <p:bldP spid="1765" grpId="12" animBg="1" advAuto="0"/>
      <p:bldP spid="1856" grpId="4" animBg="1" advAuto="0"/>
      <p:bldP spid="1857" grpId="3" animBg="1" advAuto="0"/>
      <p:bldP spid="1858" grpId="1" animBg="1" advAuto="0"/>
      <p:bldP spid="1858" grpId="6" animBg="1" advAuto="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0" name="Circle"/>
          <p:cNvSpPr/>
          <p:nvPr/>
        </p:nvSpPr>
        <p:spPr>
          <a:xfrm>
            <a:off x="7130626" y="5537200"/>
            <a:ext cx="876302" cy="876301"/>
          </a:xfrm>
          <a:prstGeom prst="ellipse">
            <a:avLst/>
          </a:prstGeom>
          <a:gradFill>
            <a:gsLst>
              <a:gs pos="0">
                <a:srgbClr val="657CC0">
                  <a:alpha val="55000"/>
                </a:srgbClr>
              </a:gs>
              <a:gs pos="100000">
                <a:srgbClr val="58596B">
                  <a:alpha val="55000"/>
                </a:srgbClr>
              </a:gs>
            </a:gsLst>
            <a:lin ang="5400000"/>
          </a:gradFill>
          <a:ln w="12700">
            <a:solidFill>
              <a:srgbClr val="000000">
                <a:alpha val="55000"/>
              </a:srgbClr>
            </a:solidFill>
            <a:miter lim="400000"/>
          </a:ln>
          <a:effectLst>
            <a:outerShdw blurRad="127000" dist="76200" dir="2700000" rotWithShape="0">
              <a:srgbClr val="000000">
                <a:alpha val="75000"/>
              </a:srgbClr>
            </a:outerShdw>
          </a:effectLst>
        </p:spPr>
        <p:txBody>
          <a:bodyPr lIns="101600" tIns="101600" rIns="101600" bIns="101600"/>
          <a:lstStyle/>
          <a:p>
            <a:pPr algn="l" defTabSz="457200">
              <a:defRPr sz="1200">
                <a:latin typeface="Helvetica"/>
                <a:ea typeface="Helvetica"/>
                <a:cs typeface="Helvetica"/>
                <a:sym typeface="Helvetica"/>
              </a:defRPr>
            </a:pPr>
            <a:endParaRPr/>
          </a:p>
        </p:txBody>
      </p:sp>
      <p:pic>
        <p:nvPicPr>
          <p:cNvPr id="1861" name="happy SIC.png" descr="happy SIC.png"/>
          <p:cNvPicPr>
            <a:picLocks noChangeAspect="1"/>
          </p:cNvPicPr>
          <p:nvPr/>
        </p:nvPicPr>
        <p:blipFill>
          <a:blip r:embed="rId2"/>
          <a:stretch>
            <a:fillRect/>
          </a:stretch>
        </p:blipFill>
        <p:spPr>
          <a:xfrm>
            <a:off x="6997276" y="5398065"/>
            <a:ext cx="1143001" cy="1143001"/>
          </a:xfrm>
          <a:prstGeom prst="rect">
            <a:avLst/>
          </a:prstGeom>
          <a:ln w="12700">
            <a:miter lim="400000"/>
          </a:ln>
        </p:spPr>
      </p:pic>
      <p:sp>
        <p:nvSpPr>
          <p:cNvPr id="1862" name="RSG employee license structure"/>
          <p:cNvSpPr txBox="1">
            <a:spLocks noGrp="1"/>
          </p:cNvSpPr>
          <p:nvPr>
            <p:ph type="title"/>
          </p:nvPr>
        </p:nvSpPr>
        <p:spPr>
          <a:prstGeom prst="rect">
            <a:avLst/>
          </a:prstGeom>
        </p:spPr>
        <p:txBody>
          <a:bodyPr>
            <a:normAutofit fontScale="90000"/>
          </a:bodyPr>
          <a:lstStyle>
            <a:lvl1pPr defTabSz="549148">
              <a:defRPr sz="5076"/>
            </a:lvl1pPr>
          </a:lstStyle>
          <a:p>
            <a:r>
              <a:t>RSG employee license structure</a:t>
            </a:r>
          </a:p>
        </p:txBody>
      </p:sp>
      <p:sp>
        <p:nvSpPr>
          <p:cNvPr id="1863"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132</a:t>
            </a:fld>
            <a:endParaRPr/>
          </a:p>
        </p:txBody>
      </p:sp>
      <p:sp>
        <p:nvSpPr>
          <p:cNvPr id="1864" name="Employee licenses are completely different from hardware licenses and from TAAs.…"/>
          <p:cNvSpPr txBox="1">
            <a:spLocks noGrp="1"/>
          </p:cNvSpPr>
          <p:nvPr>
            <p:ph type="body" idx="1"/>
          </p:nvPr>
        </p:nvSpPr>
        <p:spPr>
          <a:prstGeom prst="rect">
            <a:avLst/>
          </a:prstGeom>
        </p:spPr>
        <p:txBody>
          <a:bodyPr/>
          <a:lstStyle/>
          <a:p>
            <a:pPr marL="698500">
              <a:spcBef>
                <a:spcPts val="1800"/>
              </a:spcBef>
              <a:buSzPct val="100000"/>
              <a:defRPr sz="4000"/>
            </a:pPr>
            <a:r>
              <a:t>Employee licenses are </a:t>
            </a:r>
            <a:r>
              <a:rPr u="sng"/>
              <a:t>completely different</a:t>
            </a:r>
            <a:r>
              <a:t> from hardware licenses and from TAAs.</a:t>
            </a:r>
          </a:p>
          <a:p>
            <a:pPr marL="698500">
              <a:spcBef>
                <a:spcPts val="1800"/>
              </a:spcBef>
              <a:buSzPct val="100000"/>
              <a:defRPr sz="4000"/>
            </a:pPr>
            <a:r>
              <a:t>Hardware licenses &amp; TAAs can have </a:t>
            </a:r>
            <a:r>
              <a:rPr u="sng"/>
              <a:t>many</a:t>
            </a:r>
            <a:r>
              <a:t> parties.</a:t>
            </a:r>
          </a:p>
          <a:p>
            <a:pPr marL="698500">
              <a:spcBef>
                <a:spcPts val="1800"/>
              </a:spcBef>
              <a:buSzPct val="100000"/>
              <a:defRPr sz="4000"/>
            </a:pPr>
            <a:r>
              <a:t>There are </a:t>
            </a:r>
            <a:r>
              <a:rPr u="sng"/>
              <a:t>only 2 parties</a:t>
            </a:r>
            <a:r>
              <a:t> to an employee license:</a:t>
            </a:r>
          </a:p>
          <a:p>
            <a:pPr marL="1358900" lvl="1">
              <a:spcBef>
                <a:spcPts val="1800"/>
              </a:spcBef>
              <a:buSzPct val="100000"/>
              <a:buChar char="-"/>
              <a:defRPr sz="4000"/>
            </a:pPr>
            <a:r>
              <a:t>The employer</a:t>
            </a:r>
          </a:p>
          <a:p>
            <a:pPr marL="1358900" lvl="1">
              <a:spcBef>
                <a:spcPts val="1800"/>
              </a:spcBef>
              <a:buSzPct val="100000"/>
              <a:buChar char="-"/>
              <a:defRPr sz="4000"/>
            </a:pPr>
            <a:r>
              <a:t>The employee</a:t>
            </a:r>
          </a:p>
          <a:p>
            <a:pPr marL="698500">
              <a:spcBef>
                <a:spcPts val="1800"/>
              </a:spcBef>
              <a:buSzPct val="100000"/>
              <a:defRPr sz="4000"/>
            </a:pPr>
            <a:r>
              <a:t>There is </a:t>
            </a:r>
            <a:r>
              <a:rPr i="1" u="sng"/>
              <a:t>only one purpose</a:t>
            </a:r>
            <a:r>
              <a:t> to an employee license:  so that the </a:t>
            </a:r>
            <a:r>
              <a:rPr i="1" u="sng"/>
              <a:t>U.S. employer can disclose</a:t>
            </a:r>
            <a:r>
              <a:t> controlled tech-data to the foreign-person employee.</a:t>
            </a:r>
          </a:p>
        </p:txBody>
      </p:sp>
      <p:sp>
        <p:nvSpPr>
          <p:cNvPr id="1865" name="RSG Employee Licensing"/>
          <p:cNvSpPr txBox="1"/>
          <p:nvPr/>
        </p:nvSpPr>
        <p:spPr>
          <a:xfrm>
            <a:off x="10039350" y="1638300"/>
            <a:ext cx="2781300" cy="55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RSG Employee Licensing</a:t>
            </a:r>
          </a:p>
        </p:txBody>
      </p:sp>
      <p:pic>
        <p:nvPicPr>
          <p:cNvPr id="1866" name="happy SIC.png" descr="happy SIC.png"/>
          <p:cNvPicPr>
            <a:picLocks noChangeAspect="1"/>
          </p:cNvPicPr>
          <p:nvPr/>
        </p:nvPicPr>
        <p:blipFill>
          <a:blip r:embed="rId2"/>
          <a:stretch>
            <a:fillRect/>
          </a:stretch>
        </p:blipFill>
        <p:spPr>
          <a:xfrm>
            <a:off x="8326543" y="5403850"/>
            <a:ext cx="1143001" cy="1143001"/>
          </a:xfrm>
          <a:prstGeom prst="rect">
            <a:avLst/>
          </a:prstGeom>
          <a:ln w="12700">
            <a:miter lim="400000"/>
          </a:ln>
        </p:spPr>
      </p:pic>
      <p:sp>
        <p:nvSpPr>
          <p:cNvPr id="1867" name="RSG"/>
          <p:cNvSpPr/>
          <p:nvPr/>
        </p:nvSpPr>
        <p:spPr>
          <a:xfrm>
            <a:off x="8545153" y="5925115"/>
            <a:ext cx="736601" cy="266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defTabSz="457200">
              <a:defRPr sz="1400" b="1">
                <a:solidFill>
                  <a:srgbClr val="FFFFFF"/>
                </a:solidFill>
                <a:latin typeface="Helvetica"/>
                <a:ea typeface="Helvetica"/>
                <a:cs typeface="Helvetica"/>
                <a:sym typeface="Helvetica"/>
              </a:defRPr>
            </a:lvl1pPr>
          </a:lstStyle>
          <a:p>
            <a:r>
              <a:t>RSG</a:t>
            </a:r>
          </a:p>
        </p:txBody>
      </p:sp>
      <p:sp>
        <p:nvSpPr>
          <p:cNvPr id="1868" name="Rounded Rectangle"/>
          <p:cNvSpPr/>
          <p:nvPr/>
        </p:nvSpPr>
        <p:spPr>
          <a:xfrm>
            <a:off x="6852919" y="5276228"/>
            <a:ext cx="2768601" cy="1898374"/>
          </a:xfrm>
          <a:prstGeom prst="roundRect">
            <a:avLst>
              <a:gd name="adj" fmla="val 10035"/>
            </a:avLst>
          </a:prstGeom>
          <a:ln w="12700">
            <a:solidFill>
              <a:srgbClr val="000000"/>
            </a:solidFill>
            <a:miter lim="400000"/>
          </a:ln>
        </p:spPr>
        <p:txBody>
          <a:bodyPr lIns="101600" tIns="101600" rIns="101600" bIns="101600"/>
          <a:lstStyle/>
          <a:p>
            <a:pPr algn="l" defTabSz="457200">
              <a:defRPr sz="1200">
                <a:latin typeface="Helvetica"/>
                <a:ea typeface="Helvetica"/>
                <a:cs typeface="Helvetica"/>
                <a:sym typeface="Helvetica"/>
              </a:defRPr>
            </a:pPr>
            <a:endParaRPr/>
          </a:p>
        </p:txBody>
      </p:sp>
      <p:sp>
        <p:nvSpPr>
          <p:cNvPr id="1869" name="Abhilash…"/>
          <p:cNvSpPr/>
          <p:nvPr/>
        </p:nvSpPr>
        <p:spPr>
          <a:xfrm>
            <a:off x="7213176" y="5640139"/>
            <a:ext cx="736601" cy="606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defTabSz="457200">
              <a:defRPr sz="1200" b="1">
                <a:solidFill>
                  <a:srgbClr val="FFFFFF"/>
                </a:solidFill>
                <a:latin typeface="Helvetica"/>
                <a:ea typeface="Helvetica"/>
                <a:cs typeface="Helvetica"/>
                <a:sym typeface="Helvetica"/>
              </a:defRPr>
            </a:pPr>
            <a:r>
              <a:t>Abhilash</a:t>
            </a:r>
          </a:p>
          <a:p>
            <a:pPr defTabSz="457200">
              <a:defRPr sz="1200" b="1">
                <a:solidFill>
                  <a:srgbClr val="FFFFFF"/>
                </a:solidFill>
                <a:latin typeface="Helvetica"/>
                <a:ea typeface="Helvetica"/>
                <a:cs typeface="Helvetica"/>
                <a:sym typeface="Helvetica"/>
              </a:defRPr>
            </a:pPr>
            <a:endParaRPr/>
          </a:p>
          <a:p>
            <a:pPr defTabSz="457200">
              <a:defRPr sz="1200" b="1">
                <a:solidFill>
                  <a:srgbClr val="FFFFFF"/>
                </a:solidFill>
                <a:latin typeface="Helvetica"/>
                <a:ea typeface="Helvetica"/>
                <a:cs typeface="Helvetica"/>
                <a:sym typeface="Helvetica"/>
              </a:defRPr>
            </a:pPr>
            <a:r>
              <a:t>(India)</a:t>
            </a:r>
          </a:p>
        </p:txBody>
      </p:sp>
      <p:grpSp>
        <p:nvGrpSpPr>
          <p:cNvPr id="1873" name="Group"/>
          <p:cNvGrpSpPr/>
          <p:nvPr/>
        </p:nvGrpSpPr>
        <p:grpSpPr>
          <a:xfrm>
            <a:off x="7909559" y="5715000"/>
            <a:ext cx="622301" cy="381000"/>
            <a:chOff x="0" y="0"/>
            <a:chExt cx="622300" cy="381000"/>
          </a:xfrm>
        </p:grpSpPr>
        <p:sp>
          <p:nvSpPr>
            <p:cNvPr id="1870" name="Rectangle"/>
            <p:cNvSpPr/>
            <p:nvPr/>
          </p:nvSpPr>
          <p:spPr>
            <a:xfrm>
              <a:off x="114300" y="0"/>
              <a:ext cx="431800" cy="381000"/>
            </a:xfrm>
            <a:prstGeom prst="rect">
              <a:avLst/>
            </a:prstGeom>
            <a:solidFill>
              <a:srgbClr val="FDFB00"/>
            </a:solidFill>
            <a:ln w="12700" cap="flat">
              <a:noFill/>
              <a:miter lim="400000"/>
            </a:ln>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871" name="Line"/>
            <p:cNvSpPr/>
            <p:nvPr/>
          </p:nvSpPr>
          <p:spPr>
            <a:xfrm>
              <a:off x="114300" y="266700"/>
              <a:ext cx="401353" cy="127"/>
            </a:xfrm>
            <a:prstGeom prst="line">
              <a:avLst/>
            </a:prstGeom>
            <a:noFill/>
            <a:ln w="254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872" name="Export"/>
            <p:cNvSpPr/>
            <p:nvPr/>
          </p:nvSpPr>
          <p:spPr>
            <a:xfrm>
              <a:off x="0" y="50800"/>
              <a:ext cx="622300" cy="20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solidFill>
                    <a:srgbClr val="FF2600"/>
                  </a:solidFill>
                  <a:latin typeface="Helvetica"/>
                  <a:ea typeface="Helvetica"/>
                  <a:cs typeface="Helvetica"/>
                  <a:sym typeface="Helvetica"/>
                </a:defRPr>
              </a:lvl1pPr>
            </a:lstStyle>
            <a:p>
              <a:r>
                <a:t>Export</a:t>
              </a:r>
            </a:p>
          </p:txBody>
        </p:sp>
      </p:grpSp>
      <p:sp>
        <p:nvSpPr>
          <p:cNvPr id="1874" name="USPPI…"/>
          <p:cNvSpPr/>
          <p:nvPr/>
        </p:nvSpPr>
        <p:spPr>
          <a:xfrm>
            <a:off x="8363584" y="6455354"/>
            <a:ext cx="1143001" cy="5119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defTabSz="457200">
              <a:lnSpc>
                <a:spcPct val="110000"/>
              </a:lnSpc>
              <a:defRPr sz="1100" b="1">
                <a:latin typeface="Helvetica"/>
                <a:ea typeface="Helvetica"/>
                <a:cs typeface="Helvetica"/>
                <a:sym typeface="Helvetica"/>
              </a:defRPr>
            </a:pPr>
            <a:r>
              <a:t>USPPI</a:t>
            </a:r>
          </a:p>
          <a:p>
            <a:pPr defTabSz="457200">
              <a:lnSpc>
                <a:spcPct val="110000"/>
              </a:lnSpc>
              <a:defRPr sz="1100" b="1">
                <a:latin typeface="Helvetica"/>
                <a:ea typeface="Helvetica"/>
                <a:cs typeface="Helvetica"/>
                <a:sym typeface="Helvetica"/>
              </a:defRPr>
            </a:pPr>
            <a:r>
              <a:t>Exporter-of-Record</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8" fill="hold" grpId="1" nodeType="clickEffect">
                                  <p:stCondLst>
                                    <p:cond delay="0"/>
                                  </p:stCondLst>
                                  <p:iterate>
                                    <p:tmAbs val="0"/>
                                  </p:iterate>
                                  <p:childTnLst>
                                    <p:set>
                                      <p:cBhvr>
                                        <p:cTn id="6" fill="hold"/>
                                        <p:tgtEl>
                                          <p:spTgt spid="1861"/>
                                        </p:tgtEl>
                                        <p:attrNameLst>
                                          <p:attrName>style.visibility</p:attrName>
                                        </p:attrNameLst>
                                      </p:cBhvr>
                                      <p:to>
                                        <p:strVal val="visible"/>
                                      </p:to>
                                    </p:set>
                                    <p:anim calcmode="lin" valueType="num">
                                      <p:cBhvr>
                                        <p:cTn id="7" dur="500" fill="hold"/>
                                        <p:tgtEl>
                                          <p:spTgt spid="1861"/>
                                        </p:tgtEl>
                                        <p:attrNameLst>
                                          <p:attrName>ppt_w</p:attrName>
                                        </p:attrNameLst>
                                      </p:cBhvr>
                                      <p:tavLst>
                                        <p:tav tm="0">
                                          <p:val>
                                            <p:fltVal val="0"/>
                                          </p:val>
                                        </p:tav>
                                        <p:tav tm="100000">
                                          <p:val>
                                            <p:strVal val="#ppt_w"/>
                                          </p:val>
                                        </p:tav>
                                      </p:tavLst>
                                    </p:anim>
                                    <p:anim calcmode="lin" valueType="num">
                                      <p:cBhvr>
                                        <p:cTn id="8" dur="500" fill="hold"/>
                                        <p:tgtEl>
                                          <p:spTgt spid="1861"/>
                                        </p:tgtEl>
                                        <p:attrNameLst>
                                          <p:attrName>ppt_h</p:attrName>
                                        </p:attrNameLst>
                                      </p:cBhvr>
                                      <p:tavLst>
                                        <p:tav tm="0">
                                          <p:val>
                                            <p:fltVal val="0"/>
                                          </p:val>
                                        </p:tav>
                                        <p:tav tm="100000">
                                          <p:val>
                                            <p:strVal val="#ppt_h"/>
                                          </p:val>
                                        </p:tav>
                                      </p:tavLst>
                                    </p:anim>
                                    <p:anim calcmode="lin" valueType="num">
                                      <p:cBhvr>
                                        <p:cTn id="9" dur="500" fill="hold"/>
                                        <p:tgtEl>
                                          <p:spTgt spid="186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86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 grpId="1" animBg="1" advAuto="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6" name="Abhilash has an employee license for, say, 9E619 (engines).…"/>
          <p:cNvSpPr txBox="1">
            <a:spLocks noGrp="1"/>
          </p:cNvSpPr>
          <p:nvPr>
            <p:ph type="body" idx="4294967295"/>
          </p:nvPr>
        </p:nvSpPr>
        <p:spPr>
          <a:xfrm>
            <a:off x="228600" y="1997108"/>
            <a:ext cx="10464800" cy="6434327"/>
          </a:xfrm>
          <a:prstGeom prst="rect">
            <a:avLst/>
          </a:prstGeom>
        </p:spPr>
        <p:txBody>
          <a:bodyPr>
            <a:normAutofit lnSpcReduction="10000"/>
          </a:bodyPr>
          <a:lstStyle/>
          <a:p>
            <a:pPr marL="628650" indent="-514350" defTabSz="525779">
              <a:lnSpc>
                <a:spcPct val="90000"/>
              </a:lnSpc>
              <a:spcBef>
                <a:spcPts val="1600"/>
              </a:spcBef>
              <a:buSzPct val="100000"/>
              <a:defRPr sz="3239"/>
            </a:pPr>
            <a:r>
              <a:t>Abhilash has an employee license for, say, 9E619 (engines).</a:t>
            </a:r>
          </a:p>
          <a:p>
            <a:pPr marL="628650" indent="-514350" defTabSz="525779">
              <a:lnSpc>
                <a:spcPct val="90000"/>
              </a:lnSpc>
              <a:spcBef>
                <a:spcPts val="400"/>
              </a:spcBef>
              <a:buSzPct val="100000"/>
              <a:defRPr sz="3239"/>
            </a:pPr>
            <a:r>
              <a:t>Only 2 parties:</a:t>
            </a:r>
          </a:p>
          <a:p>
            <a:pPr marL="1200150" lvl="1" indent="-514350" defTabSz="525779">
              <a:lnSpc>
                <a:spcPct val="90000"/>
              </a:lnSpc>
              <a:spcBef>
                <a:spcPts val="400"/>
              </a:spcBef>
              <a:buSzPct val="100000"/>
              <a:buChar char="-"/>
              <a:defRPr sz="3239"/>
            </a:pPr>
            <a:r>
              <a:t>RSG</a:t>
            </a:r>
          </a:p>
          <a:p>
            <a:pPr marL="1200150" lvl="1" indent="-514350" defTabSz="525779">
              <a:lnSpc>
                <a:spcPct val="90000"/>
              </a:lnSpc>
              <a:spcBef>
                <a:spcPts val="1600"/>
              </a:spcBef>
              <a:buSzPct val="100000"/>
              <a:buChar char="-"/>
              <a:defRPr sz="3239"/>
            </a:pPr>
            <a:r>
              <a:t>Abhilash</a:t>
            </a:r>
          </a:p>
          <a:p>
            <a:pPr marL="628650" indent="-514350" defTabSz="525779">
              <a:lnSpc>
                <a:spcPct val="90000"/>
              </a:lnSpc>
              <a:spcBef>
                <a:spcPts val="1600"/>
              </a:spcBef>
              <a:buSzPct val="100000"/>
              <a:defRPr sz="3239"/>
            </a:pPr>
            <a:r>
              <a:t>License allows RSG</a:t>
            </a:r>
            <a:br/>
            <a:r>
              <a:t>to disclose 9E619.a</a:t>
            </a:r>
            <a:br/>
            <a:r>
              <a:t>tech-data to Abhilash,</a:t>
            </a:r>
            <a:br/>
            <a:r>
              <a:t>but only for the </a:t>
            </a:r>
            <a:br/>
            <a:r>
              <a:t>AE 2100J.</a:t>
            </a:r>
          </a:p>
          <a:p>
            <a:pPr marL="628650" indent="-514350" defTabSz="525779">
              <a:lnSpc>
                <a:spcPct val="90000"/>
              </a:lnSpc>
              <a:spcBef>
                <a:spcPts val="1600"/>
              </a:spcBef>
              <a:buSzPct val="100000"/>
              <a:defRPr sz="3239"/>
            </a:pPr>
            <a:r>
              <a:t>Does not authorize</a:t>
            </a:r>
            <a:br/>
            <a:r>
              <a:t>Abhilash to export </a:t>
            </a:r>
            <a:br/>
            <a:r>
              <a:t>any controlled info </a:t>
            </a:r>
            <a:br/>
            <a:r>
              <a:t>to anyone. </a:t>
            </a:r>
          </a:p>
        </p:txBody>
      </p:sp>
      <p:pic>
        <p:nvPicPr>
          <p:cNvPr id="1877" name="Untitled-2.jpg" descr="Untitled-2.jpg"/>
          <p:cNvPicPr>
            <a:picLocks noChangeAspect="1"/>
          </p:cNvPicPr>
          <p:nvPr/>
        </p:nvPicPr>
        <p:blipFill>
          <a:blip r:embed="rId2"/>
          <a:stretch>
            <a:fillRect/>
          </a:stretch>
        </p:blipFill>
        <p:spPr>
          <a:xfrm>
            <a:off x="5166439" y="2635171"/>
            <a:ext cx="7480301" cy="6108701"/>
          </a:xfrm>
          <a:prstGeom prst="rect">
            <a:avLst/>
          </a:prstGeom>
          <a:ln w="12700">
            <a:miter lim="400000"/>
          </a:ln>
        </p:spPr>
      </p:pic>
      <p:sp>
        <p:nvSpPr>
          <p:cNvPr id="1878" name="Rectangle"/>
          <p:cNvSpPr/>
          <p:nvPr/>
        </p:nvSpPr>
        <p:spPr>
          <a:xfrm>
            <a:off x="5006339" y="5212079"/>
            <a:ext cx="1819713" cy="368301"/>
          </a:xfrm>
          <a:prstGeom prst="rect">
            <a:avLst/>
          </a:prstGeom>
          <a:solidFill>
            <a:srgbClr val="FDFB00">
              <a:alpha val="37346"/>
            </a:srgbClr>
          </a:solidFill>
          <a:ln w="12700">
            <a:miter lim="400000"/>
          </a:ln>
        </p:spPr>
        <p:txBody>
          <a:bodyPr lIns="101600" tIns="101600" rIns="101600" bIns="101600"/>
          <a:lstStyle/>
          <a:p>
            <a:pPr algn="l" defTabSz="457200">
              <a:defRPr sz="1200">
                <a:latin typeface="Helvetica"/>
                <a:ea typeface="Helvetica"/>
                <a:cs typeface="Helvetica"/>
                <a:sym typeface="Helvetica"/>
              </a:defRPr>
            </a:pPr>
            <a:endParaRPr/>
          </a:p>
        </p:txBody>
      </p:sp>
      <p:sp>
        <p:nvSpPr>
          <p:cNvPr id="1879" name="Rectangle"/>
          <p:cNvSpPr/>
          <p:nvPr/>
        </p:nvSpPr>
        <p:spPr>
          <a:xfrm>
            <a:off x="5006339" y="4099559"/>
            <a:ext cx="1819713" cy="368301"/>
          </a:xfrm>
          <a:prstGeom prst="rect">
            <a:avLst/>
          </a:prstGeom>
          <a:solidFill>
            <a:srgbClr val="FDFB00">
              <a:alpha val="37346"/>
            </a:srgbClr>
          </a:solidFill>
          <a:ln w="12700">
            <a:miter lim="400000"/>
          </a:ln>
        </p:spPr>
        <p:txBody>
          <a:bodyPr lIns="101600" tIns="101600" rIns="101600" bIns="101600"/>
          <a:lstStyle/>
          <a:p>
            <a:pPr algn="l" defTabSz="457200">
              <a:defRPr sz="1200">
                <a:latin typeface="Helvetica"/>
                <a:ea typeface="Helvetica"/>
                <a:cs typeface="Helvetica"/>
                <a:sym typeface="Helvetica"/>
              </a:defRPr>
            </a:pPr>
            <a:endParaRPr/>
          </a:p>
        </p:txBody>
      </p:sp>
      <p:sp>
        <p:nvSpPr>
          <p:cNvPr id="1880" name="Line"/>
          <p:cNvSpPr/>
          <p:nvPr/>
        </p:nvSpPr>
        <p:spPr>
          <a:xfrm>
            <a:off x="3007075" y="3975395"/>
            <a:ext cx="1972002" cy="1268771"/>
          </a:xfrm>
          <a:prstGeom prst="line">
            <a:avLst/>
          </a:prstGeom>
          <a:ln w="63500">
            <a:solidFill>
              <a:srgbClr val="083BFF"/>
            </a:solidFill>
            <a:miter lim="400000"/>
            <a:tailEnd type="triangle"/>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881" name="What employee licenses allow"/>
          <p:cNvSpPr txBox="1">
            <a:spLocks noGrp="1"/>
          </p:cNvSpPr>
          <p:nvPr>
            <p:ph type="title"/>
          </p:nvPr>
        </p:nvSpPr>
        <p:spPr>
          <a:prstGeom prst="rect">
            <a:avLst/>
          </a:prstGeom>
        </p:spPr>
        <p:txBody>
          <a:bodyPr/>
          <a:lstStyle>
            <a:lvl1pPr defTabSz="578358">
              <a:buClr>
                <a:srgbClr val="000000"/>
              </a:buClr>
              <a:defRPr sz="5346"/>
            </a:lvl1pPr>
          </a:lstStyle>
          <a:p>
            <a:r>
              <a:t>What employee licenses allow </a:t>
            </a:r>
          </a:p>
        </p:txBody>
      </p:sp>
      <p:sp>
        <p:nvSpPr>
          <p:cNvPr id="1882"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133</a:t>
            </a:fld>
            <a:endParaRPr/>
          </a:p>
        </p:txBody>
      </p:sp>
      <p:sp>
        <p:nvSpPr>
          <p:cNvPr id="1883" name="RSG Employee Licensing"/>
          <p:cNvSpPr txBox="1"/>
          <p:nvPr/>
        </p:nvSpPr>
        <p:spPr>
          <a:xfrm>
            <a:off x="10039350" y="1638300"/>
            <a:ext cx="2781300" cy="55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RSG Employee Licensing</a:t>
            </a:r>
          </a:p>
        </p:txBody>
      </p:sp>
      <p:sp>
        <p:nvSpPr>
          <p:cNvPr id="1884" name="Abhilash  Markkassery as an example, but also applies to all foreign employees at RSG"/>
          <p:cNvSpPr txBox="1"/>
          <p:nvPr/>
        </p:nvSpPr>
        <p:spPr>
          <a:xfrm>
            <a:off x="773269" y="1094556"/>
            <a:ext cx="11821369"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600"/>
            </a:lvl1pPr>
          </a:lstStyle>
          <a:p>
            <a:r>
              <a:t>Abhilash  Markkassery as an example, but also applies to all foreign employees at RSG</a:t>
            </a:r>
          </a:p>
        </p:txBody>
      </p:sp>
      <p:sp>
        <p:nvSpPr>
          <p:cNvPr id="1885" name="Line"/>
          <p:cNvSpPr/>
          <p:nvPr/>
        </p:nvSpPr>
        <p:spPr>
          <a:xfrm>
            <a:off x="2725597" y="3610082"/>
            <a:ext cx="2304596" cy="539419"/>
          </a:xfrm>
          <a:prstGeom prst="line">
            <a:avLst/>
          </a:prstGeom>
          <a:ln w="63500">
            <a:solidFill>
              <a:srgbClr val="083BFF"/>
            </a:solidFill>
            <a:miter lim="400000"/>
            <a:tailEnd type="triangle"/>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grpSp>
        <p:nvGrpSpPr>
          <p:cNvPr id="1896" name="Group"/>
          <p:cNvGrpSpPr/>
          <p:nvPr/>
        </p:nvGrpSpPr>
        <p:grpSpPr>
          <a:xfrm>
            <a:off x="8895080" y="4065770"/>
            <a:ext cx="3606377" cy="1945833"/>
            <a:chOff x="0" y="0"/>
            <a:chExt cx="3606375" cy="1945831"/>
          </a:xfrm>
        </p:grpSpPr>
        <p:grpSp>
          <p:nvGrpSpPr>
            <p:cNvPr id="1890" name="Group"/>
            <p:cNvGrpSpPr/>
            <p:nvPr/>
          </p:nvGrpSpPr>
          <p:grpSpPr>
            <a:xfrm>
              <a:off x="0" y="0"/>
              <a:ext cx="2201975" cy="1674832"/>
              <a:chOff x="0" y="0"/>
              <a:chExt cx="2201974" cy="1674831"/>
            </a:xfrm>
          </p:grpSpPr>
          <p:grpSp>
            <p:nvGrpSpPr>
              <p:cNvPr id="1888" name="Group"/>
              <p:cNvGrpSpPr/>
              <p:nvPr/>
            </p:nvGrpSpPr>
            <p:grpSpPr>
              <a:xfrm>
                <a:off x="0" y="0"/>
                <a:ext cx="802124" cy="809664"/>
                <a:chOff x="0" y="0"/>
                <a:chExt cx="802123" cy="809663"/>
              </a:xfrm>
            </p:grpSpPr>
            <p:sp>
              <p:nvSpPr>
                <p:cNvPr id="1886" name="Oval"/>
                <p:cNvSpPr/>
                <p:nvPr/>
              </p:nvSpPr>
              <p:spPr>
                <a:xfrm>
                  <a:off x="0" y="0"/>
                  <a:ext cx="802124" cy="809664"/>
                </a:xfrm>
                <a:prstGeom prst="ellipse">
                  <a:avLst/>
                </a:prstGeom>
                <a:noFill/>
                <a:ln w="63500" cap="flat">
                  <a:solidFill>
                    <a:srgbClr val="FF26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887" name="Line"/>
                <p:cNvSpPr/>
                <p:nvPr/>
              </p:nvSpPr>
              <p:spPr>
                <a:xfrm flipV="1">
                  <a:off x="135064" y="129464"/>
                  <a:ext cx="550736" cy="550736"/>
                </a:xfrm>
                <a:prstGeom prst="line">
                  <a:avLst/>
                </a:prstGeom>
                <a:noFill/>
                <a:ln w="76200" cap="flat">
                  <a:solidFill>
                    <a:srgbClr val="FF2600"/>
                  </a:solidFill>
                  <a:prstDash val="solid"/>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grpSp>
          <p:sp>
            <p:nvSpPr>
              <p:cNvPr id="1889" name="No &quot;Purchaser&quot;"/>
              <p:cNvSpPr/>
              <p:nvPr/>
            </p:nvSpPr>
            <p:spPr>
              <a:xfrm>
                <a:off x="931974" y="404831"/>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2400" b="1">
                    <a:solidFill>
                      <a:srgbClr val="FF2600"/>
                    </a:solidFill>
                  </a:defRPr>
                </a:lvl1pPr>
              </a:lstStyle>
              <a:p>
                <a:r>
                  <a:t>No "Purchaser"</a:t>
                </a:r>
              </a:p>
            </p:txBody>
          </p:sp>
        </p:grpSp>
        <p:grpSp>
          <p:nvGrpSpPr>
            <p:cNvPr id="1895" name="Group"/>
            <p:cNvGrpSpPr/>
            <p:nvPr/>
          </p:nvGrpSpPr>
          <p:grpSpPr>
            <a:xfrm>
              <a:off x="-1" y="1136167"/>
              <a:ext cx="3606377" cy="809665"/>
              <a:chOff x="0" y="179368"/>
              <a:chExt cx="3606375" cy="809663"/>
            </a:xfrm>
          </p:grpSpPr>
          <p:grpSp>
            <p:nvGrpSpPr>
              <p:cNvPr id="1893" name="Group"/>
              <p:cNvGrpSpPr/>
              <p:nvPr/>
            </p:nvGrpSpPr>
            <p:grpSpPr>
              <a:xfrm>
                <a:off x="0" y="179368"/>
                <a:ext cx="802124" cy="809665"/>
                <a:chOff x="0" y="0"/>
                <a:chExt cx="802123" cy="809663"/>
              </a:xfrm>
            </p:grpSpPr>
            <p:sp>
              <p:nvSpPr>
                <p:cNvPr id="1891" name="Oval"/>
                <p:cNvSpPr/>
                <p:nvPr/>
              </p:nvSpPr>
              <p:spPr>
                <a:xfrm>
                  <a:off x="0" y="0"/>
                  <a:ext cx="802124" cy="809664"/>
                </a:xfrm>
                <a:prstGeom prst="ellipse">
                  <a:avLst/>
                </a:prstGeom>
                <a:noFill/>
                <a:ln w="63500" cap="flat">
                  <a:solidFill>
                    <a:srgbClr val="FF26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892" name="Line"/>
                <p:cNvSpPr/>
                <p:nvPr/>
              </p:nvSpPr>
              <p:spPr>
                <a:xfrm flipV="1">
                  <a:off x="135064" y="129464"/>
                  <a:ext cx="550736" cy="550736"/>
                </a:xfrm>
                <a:prstGeom prst="line">
                  <a:avLst/>
                </a:prstGeom>
                <a:noFill/>
                <a:ln w="76200" cap="flat">
                  <a:solidFill>
                    <a:srgbClr val="FF2600"/>
                  </a:solidFill>
                  <a:prstDash val="solid"/>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grpSp>
          <p:sp>
            <p:nvSpPr>
              <p:cNvPr id="1894" name="No &quot;Intermediate Consignee&quot;"/>
              <p:cNvSpPr/>
              <p:nvPr/>
            </p:nvSpPr>
            <p:spPr>
              <a:xfrm>
                <a:off x="931974" y="584200"/>
                <a:ext cx="267440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a:defRPr sz="2400" b="1">
                    <a:solidFill>
                      <a:srgbClr val="FF2600"/>
                    </a:solidFill>
                  </a:defRPr>
                </a:lvl1pPr>
              </a:lstStyle>
              <a:p>
                <a:r>
                  <a:t>No "Intermediate Consignee"</a:t>
                </a:r>
              </a:p>
            </p:txBody>
          </p:sp>
        </p:grpSp>
      </p:grpSp>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1885"/>
                                        </p:tgtEl>
                                        <p:attrNameLst>
                                          <p:attrName>style.visibility</p:attrName>
                                        </p:attrNameLst>
                                      </p:cBhvr>
                                      <p:to>
                                        <p:strVal val="visible"/>
                                      </p:to>
                                    </p:set>
                                    <p:animEffect transition="in" filter="wipe(left)">
                                      <p:cBhvr>
                                        <p:cTn id="7" dur="499"/>
                                        <p:tgtEl>
                                          <p:spTgt spid="1885"/>
                                        </p:tgtEl>
                                      </p:cBhvr>
                                    </p:animEffect>
                                  </p:childTnLst>
                                </p:cTn>
                              </p:par>
                            </p:childTnLst>
                          </p:cTn>
                        </p:par>
                        <p:par>
                          <p:cTn id="8" fill="hold">
                            <p:stCondLst>
                              <p:cond delay="499"/>
                            </p:stCondLst>
                            <p:childTnLst>
                              <p:par>
                                <p:cTn id="9" presetID="22" presetClass="entr" presetSubtype="8" fill="hold" grpId="2" nodeType="afterEffect">
                                  <p:stCondLst>
                                    <p:cond delay="0"/>
                                  </p:stCondLst>
                                  <p:iterate>
                                    <p:tmAbs val="0"/>
                                  </p:iterate>
                                  <p:childTnLst>
                                    <p:set>
                                      <p:cBhvr>
                                        <p:cTn id="10" fill="hold"/>
                                        <p:tgtEl>
                                          <p:spTgt spid="1879"/>
                                        </p:tgtEl>
                                        <p:attrNameLst>
                                          <p:attrName>style.visibility</p:attrName>
                                        </p:attrNameLst>
                                      </p:cBhvr>
                                      <p:to>
                                        <p:strVal val="visible"/>
                                      </p:to>
                                    </p:set>
                                    <p:animEffect transition="in" filter="wipe(left)">
                                      <p:cBhvr>
                                        <p:cTn id="11" dur="1000"/>
                                        <p:tgtEl>
                                          <p:spTgt spid="1879"/>
                                        </p:tgtEl>
                                      </p:cBhvr>
                                    </p:animEffect>
                                  </p:childTnLst>
                                </p:cTn>
                              </p:par>
                            </p:childTnLst>
                          </p:cTn>
                        </p:par>
                        <p:par>
                          <p:cTn id="12" fill="hold">
                            <p:stCondLst>
                              <p:cond delay="1499"/>
                            </p:stCondLst>
                            <p:childTnLst>
                              <p:par>
                                <p:cTn id="13" presetID="22" presetClass="entr" presetSubtype="8" fill="hold" grpId="3" nodeType="afterEffect">
                                  <p:stCondLst>
                                    <p:cond delay="0"/>
                                  </p:stCondLst>
                                  <p:iterate>
                                    <p:tmAbs val="0"/>
                                  </p:iterate>
                                  <p:childTnLst>
                                    <p:set>
                                      <p:cBhvr>
                                        <p:cTn id="14" fill="hold"/>
                                        <p:tgtEl>
                                          <p:spTgt spid="1880"/>
                                        </p:tgtEl>
                                        <p:attrNameLst>
                                          <p:attrName>style.visibility</p:attrName>
                                        </p:attrNameLst>
                                      </p:cBhvr>
                                      <p:to>
                                        <p:strVal val="visible"/>
                                      </p:to>
                                    </p:set>
                                    <p:animEffect transition="in" filter="wipe(left)">
                                      <p:cBhvr>
                                        <p:cTn id="15" dur="499"/>
                                        <p:tgtEl>
                                          <p:spTgt spid="1880"/>
                                        </p:tgtEl>
                                      </p:cBhvr>
                                    </p:animEffect>
                                  </p:childTnLst>
                                </p:cTn>
                              </p:par>
                            </p:childTnLst>
                          </p:cTn>
                        </p:par>
                        <p:par>
                          <p:cTn id="16" fill="hold">
                            <p:stCondLst>
                              <p:cond delay="1998"/>
                            </p:stCondLst>
                            <p:childTnLst>
                              <p:par>
                                <p:cTn id="17" presetID="22" presetClass="entr" presetSubtype="8" fill="hold" grpId="4" nodeType="afterEffect">
                                  <p:stCondLst>
                                    <p:cond delay="0"/>
                                  </p:stCondLst>
                                  <p:iterate>
                                    <p:tmAbs val="0"/>
                                  </p:iterate>
                                  <p:childTnLst>
                                    <p:set>
                                      <p:cBhvr>
                                        <p:cTn id="18" fill="hold"/>
                                        <p:tgtEl>
                                          <p:spTgt spid="1878"/>
                                        </p:tgtEl>
                                        <p:attrNameLst>
                                          <p:attrName>style.visibility</p:attrName>
                                        </p:attrNameLst>
                                      </p:cBhvr>
                                      <p:to>
                                        <p:strVal val="visible"/>
                                      </p:to>
                                    </p:set>
                                    <p:animEffect transition="in" filter="wipe(left)">
                                      <p:cBhvr>
                                        <p:cTn id="19" dur="499"/>
                                        <p:tgtEl>
                                          <p:spTgt spid="1878"/>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5" nodeType="clickEffect">
                                  <p:stCondLst>
                                    <p:cond delay="0"/>
                                  </p:stCondLst>
                                  <p:iterate>
                                    <p:tmAbs val="0"/>
                                  </p:iterate>
                                  <p:childTnLst>
                                    <p:set>
                                      <p:cBhvr>
                                        <p:cTn id="23" fill="hold"/>
                                        <p:tgtEl>
                                          <p:spTgt spid="1896"/>
                                        </p:tgtEl>
                                        <p:attrNameLst>
                                          <p:attrName>style.visibility</p:attrName>
                                        </p:attrNameLst>
                                      </p:cBhvr>
                                      <p:to>
                                        <p:strVal val="visible"/>
                                      </p:to>
                                    </p:set>
                                    <p:anim calcmode="lin" valueType="num">
                                      <p:cBhvr>
                                        <p:cTn id="24" dur="2500" fill="hold"/>
                                        <p:tgtEl>
                                          <p:spTgt spid="1896"/>
                                        </p:tgtEl>
                                        <p:attrNameLst>
                                          <p:attrName>ppt_w</p:attrName>
                                        </p:attrNameLst>
                                      </p:cBhvr>
                                      <p:tavLst>
                                        <p:tav tm="0">
                                          <p:val>
                                            <p:fltVal val="0"/>
                                          </p:val>
                                        </p:tav>
                                        <p:tav tm="100000">
                                          <p:val>
                                            <p:strVal val="#ppt_w"/>
                                          </p:val>
                                        </p:tav>
                                      </p:tavLst>
                                    </p:anim>
                                    <p:anim calcmode="lin" valueType="num">
                                      <p:cBhvr>
                                        <p:cTn id="25" dur="2500" fill="hold"/>
                                        <p:tgtEl>
                                          <p:spTgt spid="18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8" grpId="4" animBg="1" advAuto="0"/>
      <p:bldP spid="1879" grpId="2" animBg="1" advAuto="0"/>
      <p:bldP spid="1880" grpId="3" animBg="1" advAuto="0"/>
      <p:bldP spid="1885" grpId="1" animBg="1" advAuto="0"/>
      <p:bldP spid="1896" grpId="5" animBg="1" advAuto="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8" name="As a &quot;person,&quot; Abhilash will never be able to export or disclose controlled tech-data to anyone!"/>
          <p:cNvSpPr txBox="1"/>
          <p:nvPr/>
        </p:nvSpPr>
        <p:spPr>
          <a:xfrm>
            <a:off x="153516" y="1834005"/>
            <a:ext cx="11601897" cy="1270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508000" indent="-381000" algn="l">
              <a:spcBef>
                <a:spcPts val="1800"/>
              </a:spcBef>
              <a:buSzPct val="100000"/>
              <a:buChar char="•"/>
              <a:defRPr sz="4000"/>
            </a:pPr>
            <a:r>
              <a:t>As a "person," Abhilash will </a:t>
            </a:r>
            <a:r>
              <a:rPr u="sng"/>
              <a:t>never</a:t>
            </a:r>
            <a:r>
              <a:t> be able to export or disclose controlled tech-data </a:t>
            </a:r>
            <a:r>
              <a:rPr u="sng"/>
              <a:t>to anyone</a:t>
            </a:r>
            <a:r>
              <a:t>!</a:t>
            </a:r>
          </a:p>
        </p:txBody>
      </p:sp>
      <p:sp>
        <p:nvSpPr>
          <p:cNvPr id="1899" name="."/>
          <p:cNvSpPr txBox="1"/>
          <p:nvPr/>
        </p:nvSpPr>
        <p:spPr>
          <a:xfrm>
            <a:off x="5686822" y="8389266"/>
            <a:ext cx="955428"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indent="127000" algn="l">
              <a:spcBef>
                <a:spcPts val="2300"/>
              </a:spcBef>
              <a:defRPr sz="4000" b="1"/>
            </a:lvl1pPr>
          </a:lstStyle>
          <a:p>
            <a:r>
              <a:t>.</a:t>
            </a:r>
          </a:p>
        </p:txBody>
      </p:sp>
      <p:sp>
        <p:nvSpPr>
          <p:cNvPr id="1900" name="How can Abhilash send any docs or attend L-3 technical meetings?"/>
          <p:cNvSpPr txBox="1">
            <a:spLocks noGrp="1"/>
          </p:cNvSpPr>
          <p:nvPr>
            <p:ph type="title"/>
          </p:nvPr>
        </p:nvSpPr>
        <p:spPr>
          <a:prstGeom prst="rect">
            <a:avLst/>
          </a:prstGeom>
        </p:spPr>
        <p:txBody>
          <a:bodyPr>
            <a:normAutofit fontScale="90000"/>
          </a:bodyPr>
          <a:lstStyle>
            <a:lvl1pPr defTabSz="397256">
              <a:defRPr sz="3672"/>
            </a:lvl1pPr>
          </a:lstStyle>
          <a:p>
            <a:r>
              <a:t>How can Abhilash send any docs or attend L-3 technical meetings?</a:t>
            </a:r>
          </a:p>
        </p:txBody>
      </p:sp>
      <p:sp>
        <p:nvSpPr>
          <p:cNvPr id="1901"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134</a:t>
            </a:fld>
            <a:endParaRPr/>
          </a:p>
        </p:txBody>
      </p:sp>
      <p:sp>
        <p:nvSpPr>
          <p:cNvPr id="1902" name="RSG Employee Licensing"/>
          <p:cNvSpPr txBox="1"/>
          <p:nvPr/>
        </p:nvSpPr>
        <p:spPr>
          <a:xfrm>
            <a:off x="10039350" y="1638300"/>
            <a:ext cx="2781300" cy="55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RSG Employee Licensing</a:t>
            </a:r>
          </a:p>
        </p:txBody>
      </p:sp>
      <p:grpSp>
        <p:nvGrpSpPr>
          <p:cNvPr id="1905" name="Group"/>
          <p:cNvGrpSpPr/>
          <p:nvPr/>
        </p:nvGrpSpPr>
        <p:grpSpPr>
          <a:xfrm>
            <a:off x="11632352" y="2265131"/>
            <a:ext cx="889002" cy="963865"/>
            <a:chOff x="0" y="0"/>
            <a:chExt cx="889000" cy="963863"/>
          </a:xfrm>
        </p:grpSpPr>
        <p:pic>
          <p:nvPicPr>
            <p:cNvPr id="1903" name="sad SIC.png" descr="sad SIC.png"/>
            <p:cNvPicPr>
              <a:picLocks noChangeAspect="1"/>
            </p:cNvPicPr>
            <p:nvPr/>
          </p:nvPicPr>
          <p:blipFill>
            <a:blip r:embed="rId2"/>
            <a:stretch>
              <a:fillRect/>
            </a:stretch>
          </p:blipFill>
          <p:spPr>
            <a:xfrm>
              <a:off x="0" y="0"/>
              <a:ext cx="889001" cy="963864"/>
            </a:xfrm>
            <a:prstGeom prst="rect">
              <a:avLst/>
            </a:prstGeom>
            <a:ln w="12700" cap="flat">
              <a:noFill/>
              <a:miter lim="400000"/>
            </a:ln>
            <a:effectLst/>
          </p:spPr>
        </p:pic>
        <p:sp>
          <p:nvSpPr>
            <p:cNvPr id="1904" name="Abhilash"/>
            <p:cNvSpPr/>
            <p:nvPr/>
          </p:nvSpPr>
          <p:spPr>
            <a:xfrm>
              <a:off x="88900" y="335881"/>
              <a:ext cx="736600"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300" b="1">
                  <a:solidFill>
                    <a:srgbClr val="FFFFFF"/>
                  </a:solidFill>
                  <a:latin typeface="Helvetica"/>
                  <a:ea typeface="Helvetica"/>
                  <a:cs typeface="Helvetica"/>
                  <a:sym typeface="Helvetica"/>
                </a:defRPr>
              </a:lvl1pPr>
            </a:lstStyle>
            <a:p>
              <a:r>
                <a:t>Abhilash</a:t>
              </a:r>
            </a:p>
          </p:txBody>
        </p:sp>
      </p:grpSp>
      <p:grpSp>
        <p:nvGrpSpPr>
          <p:cNvPr id="1914" name="Group"/>
          <p:cNvGrpSpPr/>
          <p:nvPr/>
        </p:nvGrpSpPr>
        <p:grpSpPr>
          <a:xfrm>
            <a:off x="3854370" y="6404609"/>
            <a:ext cx="2457451" cy="1143001"/>
            <a:chOff x="0" y="0"/>
            <a:chExt cx="2457449" cy="1142999"/>
          </a:xfrm>
        </p:grpSpPr>
        <p:grpSp>
          <p:nvGrpSpPr>
            <p:cNvPr id="1909" name="Group"/>
            <p:cNvGrpSpPr/>
            <p:nvPr/>
          </p:nvGrpSpPr>
          <p:grpSpPr>
            <a:xfrm>
              <a:off x="828463" y="350520"/>
              <a:ext cx="706157" cy="381001"/>
              <a:chOff x="0" y="0"/>
              <a:chExt cx="706156" cy="381000"/>
            </a:xfrm>
          </p:grpSpPr>
          <p:sp>
            <p:nvSpPr>
              <p:cNvPr id="1906" name="Rectangle"/>
              <p:cNvSpPr/>
              <p:nvPr/>
            </p:nvSpPr>
            <p:spPr>
              <a:xfrm>
                <a:off x="0" y="0"/>
                <a:ext cx="706157" cy="381000"/>
              </a:xfrm>
              <a:prstGeom prst="rect">
                <a:avLst/>
              </a:prstGeom>
              <a:solidFill>
                <a:srgbClr val="FDFB00"/>
              </a:solidFill>
              <a:ln w="12700" cap="flat">
                <a:noFill/>
                <a:miter lim="400000"/>
              </a:ln>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907" name="Line"/>
              <p:cNvSpPr/>
              <p:nvPr/>
            </p:nvSpPr>
            <p:spPr>
              <a:xfrm flipH="1">
                <a:off x="152400" y="266700"/>
                <a:ext cx="401353" cy="127"/>
              </a:xfrm>
              <a:prstGeom prst="line">
                <a:avLst/>
              </a:prstGeom>
              <a:noFill/>
              <a:ln w="254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908" name="Export"/>
              <p:cNvSpPr/>
              <p:nvPr/>
            </p:nvSpPr>
            <p:spPr>
              <a:xfrm>
                <a:off x="38100" y="50800"/>
                <a:ext cx="622300" cy="20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solidFill>
                      <a:srgbClr val="FF2600"/>
                    </a:solidFill>
                    <a:latin typeface="Helvetica"/>
                    <a:ea typeface="Helvetica"/>
                    <a:cs typeface="Helvetica"/>
                    <a:sym typeface="Helvetica"/>
                  </a:defRPr>
                </a:lvl1pPr>
              </a:lstStyle>
              <a:p>
                <a:r>
                  <a:t>Export</a:t>
                </a:r>
              </a:p>
            </p:txBody>
          </p:sp>
        </p:grpSp>
        <p:pic>
          <p:nvPicPr>
            <p:cNvPr id="1910" name="happy SIC.png" descr="happy SIC.png"/>
            <p:cNvPicPr>
              <a:picLocks noChangeAspect="1"/>
            </p:cNvPicPr>
            <p:nvPr/>
          </p:nvPicPr>
          <p:blipFill>
            <a:blip r:embed="rId3"/>
            <a:stretch>
              <a:fillRect/>
            </a:stretch>
          </p:blipFill>
          <p:spPr>
            <a:xfrm>
              <a:off x="1314450" y="0"/>
              <a:ext cx="1143000" cy="1143000"/>
            </a:xfrm>
            <a:prstGeom prst="rect">
              <a:avLst/>
            </a:prstGeom>
            <a:ln w="12700" cap="flat">
              <a:noFill/>
              <a:miter lim="400000"/>
            </a:ln>
            <a:effectLst/>
          </p:spPr>
        </p:pic>
        <p:sp>
          <p:nvSpPr>
            <p:cNvPr id="1911" name="Abhilash"/>
            <p:cNvSpPr/>
            <p:nvPr/>
          </p:nvSpPr>
          <p:spPr>
            <a:xfrm>
              <a:off x="1517650" y="463619"/>
              <a:ext cx="736600"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300" b="1">
                  <a:solidFill>
                    <a:srgbClr val="FFFFFF"/>
                  </a:solidFill>
                  <a:latin typeface="Helvetica"/>
                  <a:ea typeface="Helvetica"/>
                  <a:cs typeface="Helvetica"/>
                  <a:sym typeface="Helvetica"/>
                </a:defRPr>
              </a:lvl1pPr>
            </a:lstStyle>
            <a:p>
              <a:r>
                <a:t>Abhilash</a:t>
              </a:r>
            </a:p>
          </p:txBody>
        </p:sp>
        <p:sp>
          <p:nvSpPr>
            <p:cNvPr id="1912" name="Circle"/>
            <p:cNvSpPr/>
            <p:nvPr/>
          </p:nvSpPr>
          <p:spPr>
            <a:xfrm>
              <a:off x="0" y="13335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913" name="John Doe…"/>
            <p:cNvSpPr/>
            <p:nvPr/>
          </p:nvSpPr>
          <p:spPr>
            <a:xfrm>
              <a:off x="69850" y="237559"/>
              <a:ext cx="736601" cy="6069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defRPr sz="1400" b="1">
                  <a:solidFill>
                    <a:srgbClr val="FFFFFF"/>
                  </a:solidFill>
                  <a:latin typeface="Helvetica"/>
                  <a:ea typeface="Helvetica"/>
                  <a:cs typeface="Helvetica"/>
                  <a:sym typeface="Helvetica"/>
                </a:defRPr>
              </a:pPr>
              <a:r>
                <a:t>John Doe</a:t>
              </a:r>
            </a:p>
            <a:p>
              <a:pPr defTabSz="457200">
                <a:defRPr sz="1400" b="1">
                  <a:solidFill>
                    <a:srgbClr val="FFFFFF"/>
                  </a:solidFill>
                  <a:latin typeface="Helvetica"/>
                  <a:ea typeface="Helvetica"/>
                  <a:cs typeface="Helvetica"/>
                  <a:sym typeface="Helvetica"/>
                </a:defRPr>
              </a:pPr>
              <a:r>
                <a:t>(L-3)</a:t>
              </a:r>
            </a:p>
          </p:txBody>
        </p:sp>
      </p:grpSp>
      <p:grpSp>
        <p:nvGrpSpPr>
          <p:cNvPr id="1922" name="Group"/>
          <p:cNvGrpSpPr/>
          <p:nvPr/>
        </p:nvGrpSpPr>
        <p:grpSpPr>
          <a:xfrm>
            <a:off x="9381449" y="6404609"/>
            <a:ext cx="2457451" cy="1143001"/>
            <a:chOff x="0" y="0"/>
            <a:chExt cx="2457449" cy="1142999"/>
          </a:xfrm>
        </p:grpSpPr>
        <p:sp>
          <p:nvSpPr>
            <p:cNvPr id="1915" name="Rectangle"/>
            <p:cNvSpPr/>
            <p:nvPr/>
          </p:nvSpPr>
          <p:spPr>
            <a:xfrm>
              <a:off x="812146" y="395455"/>
              <a:ext cx="706157" cy="381001"/>
            </a:xfrm>
            <a:prstGeom prst="rect">
              <a:avLst/>
            </a:prstGeom>
            <a:solidFill>
              <a:schemeClr val="accent2">
                <a:hueOff val="-2473792"/>
                <a:satOff val="-50209"/>
                <a:lumOff val="23543"/>
                <a:alpha val="69024"/>
              </a:schemeClr>
            </a:solidFill>
            <a:ln w="12700" cap="flat">
              <a:noFill/>
              <a:miter lim="400000"/>
            </a:ln>
            <a:effectLst>
              <a:outerShdw blurRad="50800" dist="12700" rotWithShape="0">
                <a:srgbClr val="000000">
                  <a:alpha val="50000"/>
                </a:srgbClr>
              </a:outerShdw>
            </a:effectLst>
          </p:spPr>
          <p:txBody>
            <a:bodyPr wrap="square" lIns="101600" tIns="101600" rIns="101600" bIns="101600" numCol="1" anchor="t">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916" name="Line"/>
            <p:cNvSpPr/>
            <p:nvPr/>
          </p:nvSpPr>
          <p:spPr>
            <a:xfrm flipH="1">
              <a:off x="964546" y="598655"/>
              <a:ext cx="401353" cy="128"/>
            </a:xfrm>
            <a:prstGeom prst="line">
              <a:avLst/>
            </a:prstGeom>
            <a:noFill/>
            <a:ln w="254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917" name="No…"/>
            <p:cNvSpPr/>
            <p:nvPr/>
          </p:nvSpPr>
          <p:spPr>
            <a:xfrm>
              <a:off x="854075" y="393661"/>
              <a:ext cx="622300" cy="3845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defTabSz="457200">
                <a:lnSpc>
                  <a:spcPct val="130000"/>
                </a:lnSpc>
                <a:defRPr sz="1100" b="1">
                  <a:solidFill>
                    <a:srgbClr val="FF2600"/>
                  </a:solidFill>
                  <a:latin typeface="Helvetica"/>
                  <a:ea typeface="Helvetica"/>
                  <a:cs typeface="Helvetica"/>
                  <a:sym typeface="Helvetica"/>
                </a:defRPr>
              </a:pPr>
              <a:r>
                <a:t>No</a:t>
              </a:r>
            </a:p>
            <a:p>
              <a:pPr defTabSz="457200">
                <a:lnSpc>
                  <a:spcPct val="110000"/>
                </a:lnSpc>
                <a:defRPr sz="1100" b="1">
                  <a:solidFill>
                    <a:srgbClr val="FF2600"/>
                  </a:solidFill>
                  <a:latin typeface="Helvetica"/>
                  <a:ea typeface="Helvetica"/>
                  <a:cs typeface="Helvetica"/>
                  <a:sym typeface="Helvetica"/>
                </a:defRPr>
              </a:pPr>
              <a:r>
                <a:t>Export</a:t>
              </a:r>
            </a:p>
          </p:txBody>
        </p:sp>
        <p:pic>
          <p:nvPicPr>
            <p:cNvPr id="1918" name="happy SIC.png" descr="happy SIC.png"/>
            <p:cNvPicPr>
              <a:picLocks noChangeAspect="1"/>
            </p:cNvPicPr>
            <p:nvPr/>
          </p:nvPicPr>
          <p:blipFill>
            <a:blip r:embed="rId3"/>
            <a:stretch>
              <a:fillRect/>
            </a:stretch>
          </p:blipFill>
          <p:spPr>
            <a:xfrm>
              <a:off x="1314450" y="0"/>
              <a:ext cx="1143000" cy="1143000"/>
            </a:xfrm>
            <a:prstGeom prst="rect">
              <a:avLst/>
            </a:prstGeom>
            <a:ln w="12700" cap="flat">
              <a:noFill/>
              <a:miter lim="400000"/>
            </a:ln>
            <a:effectLst/>
          </p:spPr>
        </p:pic>
        <p:sp>
          <p:nvSpPr>
            <p:cNvPr id="1919" name="RSG"/>
            <p:cNvSpPr/>
            <p:nvPr/>
          </p:nvSpPr>
          <p:spPr>
            <a:xfrm>
              <a:off x="1517650" y="463618"/>
              <a:ext cx="736600"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400" b="1">
                  <a:solidFill>
                    <a:srgbClr val="FFFFFF"/>
                  </a:solidFill>
                  <a:latin typeface="Helvetica"/>
                  <a:ea typeface="Helvetica"/>
                  <a:cs typeface="Helvetica"/>
                  <a:sym typeface="Helvetica"/>
                </a:defRPr>
              </a:lvl1pPr>
            </a:lstStyle>
            <a:p>
              <a:r>
                <a:t>RSG</a:t>
              </a:r>
            </a:p>
          </p:txBody>
        </p:sp>
        <p:sp>
          <p:nvSpPr>
            <p:cNvPr id="1920" name="Circle"/>
            <p:cNvSpPr/>
            <p:nvPr/>
          </p:nvSpPr>
          <p:spPr>
            <a:xfrm>
              <a:off x="0" y="13335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921" name="L-3"/>
            <p:cNvSpPr/>
            <p:nvPr/>
          </p:nvSpPr>
          <p:spPr>
            <a:xfrm>
              <a:off x="69850" y="237559"/>
              <a:ext cx="736600" cy="6069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457200">
                <a:defRPr sz="1400" b="1">
                  <a:solidFill>
                    <a:srgbClr val="FFFFFF"/>
                  </a:solidFill>
                  <a:latin typeface="Helvetica"/>
                  <a:ea typeface="Helvetica"/>
                  <a:cs typeface="Helvetica"/>
                  <a:sym typeface="Helvetica"/>
                </a:defRPr>
              </a:lvl1pPr>
            </a:lstStyle>
            <a:p>
              <a:r>
                <a:t>L-3</a:t>
              </a:r>
            </a:p>
          </p:txBody>
        </p:sp>
      </p:grpSp>
      <p:sp>
        <p:nvSpPr>
          <p:cNvPr id="1923" name="is really this:"/>
          <p:cNvSpPr txBox="1"/>
          <p:nvPr/>
        </p:nvSpPr>
        <p:spPr>
          <a:xfrm>
            <a:off x="5646304" y="6540499"/>
            <a:ext cx="5683201"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indent="127000" algn="l">
              <a:spcBef>
                <a:spcPts val="2300"/>
              </a:spcBef>
              <a:defRPr sz="4000"/>
            </a:lvl1pPr>
          </a:lstStyle>
          <a:p>
            <a:r>
              <a:t>is really this:                 </a:t>
            </a:r>
          </a:p>
        </p:txBody>
      </p:sp>
      <p:sp>
        <p:nvSpPr>
          <p:cNvPr id="1924" name="Likewise, what feels like this to Abhilash:"/>
          <p:cNvSpPr txBox="1"/>
          <p:nvPr/>
        </p:nvSpPr>
        <p:spPr>
          <a:xfrm>
            <a:off x="216336" y="7617994"/>
            <a:ext cx="11548588"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08000" indent="-381000" algn="l">
              <a:spcBef>
                <a:spcPts val="1800"/>
              </a:spcBef>
              <a:buSzPct val="100000"/>
              <a:buChar char="•"/>
              <a:defRPr sz="4000"/>
            </a:lvl1pPr>
          </a:lstStyle>
          <a:p>
            <a:r>
              <a:t>Likewise, what feels like this to Abhilash:</a:t>
            </a:r>
          </a:p>
        </p:txBody>
      </p:sp>
      <p:sp>
        <p:nvSpPr>
          <p:cNvPr id="1925" name="is really this:"/>
          <p:cNvSpPr txBox="1"/>
          <p:nvPr/>
        </p:nvSpPr>
        <p:spPr>
          <a:xfrm>
            <a:off x="254574" y="8353706"/>
            <a:ext cx="5683201"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indent="127000" algn="l">
              <a:spcBef>
                <a:spcPts val="2300"/>
              </a:spcBef>
              <a:defRPr sz="4000"/>
            </a:lvl1pPr>
          </a:lstStyle>
          <a:p>
            <a:r>
              <a:t>is really this:                 </a:t>
            </a:r>
          </a:p>
        </p:txBody>
      </p:sp>
      <p:grpSp>
        <p:nvGrpSpPr>
          <p:cNvPr id="1933" name="Group"/>
          <p:cNvGrpSpPr/>
          <p:nvPr/>
        </p:nvGrpSpPr>
        <p:grpSpPr>
          <a:xfrm>
            <a:off x="9286199" y="7449397"/>
            <a:ext cx="2372401" cy="1143001"/>
            <a:chOff x="0" y="0"/>
            <a:chExt cx="2372400" cy="1142999"/>
          </a:xfrm>
        </p:grpSpPr>
        <p:sp>
          <p:nvSpPr>
            <p:cNvPr id="1926" name="Rectangle"/>
            <p:cNvSpPr/>
            <p:nvPr/>
          </p:nvSpPr>
          <p:spPr>
            <a:xfrm>
              <a:off x="896642" y="381000"/>
              <a:ext cx="706157" cy="381000"/>
            </a:xfrm>
            <a:prstGeom prst="rect">
              <a:avLst/>
            </a:prstGeom>
            <a:solidFill>
              <a:srgbClr val="FDFB00"/>
            </a:solidFill>
            <a:ln w="12700" cap="flat">
              <a:noFill/>
              <a:miter lim="400000"/>
            </a:ln>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927" name="Line"/>
            <p:cNvSpPr/>
            <p:nvPr/>
          </p:nvSpPr>
          <p:spPr>
            <a:xfrm flipH="1">
              <a:off x="1049042" y="647700"/>
              <a:ext cx="401353" cy="127"/>
            </a:xfrm>
            <a:prstGeom prst="line">
              <a:avLst/>
            </a:prstGeom>
            <a:noFill/>
            <a:ln w="254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928" name="Export"/>
            <p:cNvSpPr/>
            <p:nvPr/>
          </p:nvSpPr>
          <p:spPr>
            <a:xfrm>
              <a:off x="934742" y="431800"/>
              <a:ext cx="622301" cy="20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solidFill>
                    <a:srgbClr val="FF2600"/>
                  </a:solidFill>
                  <a:latin typeface="Helvetica"/>
                  <a:ea typeface="Helvetica"/>
                  <a:cs typeface="Helvetica"/>
                  <a:sym typeface="Helvetica"/>
                </a:defRPr>
              </a:lvl1pPr>
            </a:lstStyle>
            <a:p>
              <a:r>
                <a:t>Export</a:t>
              </a:r>
            </a:p>
          </p:txBody>
        </p:sp>
        <p:pic>
          <p:nvPicPr>
            <p:cNvPr id="1929" name="happy SIC.png" descr="happy SIC.png"/>
            <p:cNvPicPr>
              <a:picLocks noChangeAspect="1"/>
            </p:cNvPicPr>
            <p:nvPr/>
          </p:nvPicPr>
          <p:blipFill>
            <a:blip r:embed="rId3"/>
            <a:stretch>
              <a:fillRect/>
            </a:stretch>
          </p:blipFill>
          <p:spPr>
            <a:xfrm>
              <a:off x="0" y="0"/>
              <a:ext cx="1143000" cy="1143000"/>
            </a:xfrm>
            <a:prstGeom prst="rect">
              <a:avLst/>
            </a:prstGeom>
            <a:ln w="12700" cap="flat">
              <a:noFill/>
              <a:miter lim="400000"/>
            </a:ln>
            <a:effectLst/>
          </p:spPr>
        </p:pic>
        <p:sp>
          <p:nvSpPr>
            <p:cNvPr id="1930" name="Abhilash"/>
            <p:cNvSpPr/>
            <p:nvPr/>
          </p:nvSpPr>
          <p:spPr>
            <a:xfrm>
              <a:off x="196882" y="463588"/>
              <a:ext cx="736601"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300" b="1">
                  <a:solidFill>
                    <a:srgbClr val="FFFFFF"/>
                  </a:solidFill>
                  <a:latin typeface="Helvetica"/>
                  <a:ea typeface="Helvetica"/>
                  <a:cs typeface="Helvetica"/>
                  <a:sym typeface="Helvetica"/>
                </a:defRPr>
              </a:lvl1pPr>
            </a:lstStyle>
            <a:p>
              <a:r>
                <a:t>Abhilash</a:t>
              </a:r>
            </a:p>
          </p:txBody>
        </p:sp>
        <p:sp>
          <p:nvSpPr>
            <p:cNvPr id="1931" name="Circle"/>
            <p:cNvSpPr/>
            <p:nvPr/>
          </p:nvSpPr>
          <p:spPr>
            <a:xfrm>
              <a:off x="1496100" y="13335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932" name="Morocco Rep"/>
            <p:cNvSpPr/>
            <p:nvPr/>
          </p:nvSpPr>
          <p:spPr>
            <a:xfrm>
              <a:off x="1527850" y="288359"/>
              <a:ext cx="810072" cy="6069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457200">
                <a:defRPr sz="1300" b="1">
                  <a:solidFill>
                    <a:srgbClr val="FFFFFF"/>
                  </a:solidFill>
                  <a:latin typeface="Helvetica"/>
                  <a:ea typeface="Helvetica"/>
                  <a:cs typeface="Helvetica"/>
                  <a:sym typeface="Helvetica"/>
                </a:defRPr>
              </a:lvl1pPr>
            </a:lstStyle>
            <a:p>
              <a:r>
                <a:t>Morocco Rep</a:t>
              </a:r>
            </a:p>
          </p:txBody>
        </p:sp>
      </p:grpSp>
      <p:grpSp>
        <p:nvGrpSpPr>
          <p:cNvPr id="1941" name="Group"/>
          <p:cNvGrpSpPr/>
          <p:nvPr/>
        </p:nvGrpSpPr>
        <p:grpSpPr>
          <a:xfrm>
            <a:off x="4010619" y="8160666"/>
            <a:ext cx="2372402" cy="1143001"/>
            <a:chOff x="0" y="0"/>
            <a:chExt cx="2372400" cy="1142999"/>
          </a:xfrm>
        </p:grpSpPr>
        <p:sp>
          <p:nvSpPr>
            <p:cNvPr id="1934" name="Rectangle"/>
            <p:cNvSpPr/>
            <p:nvPr/>
          </p:nvSpPr>
          <p:spPr>
            <a:xfrm>
              <a:off x="896642" y="381000"/>
              <a:ext cx="706157" cy="381000"/>
            </a:xfrm>
            <a:prstGeom prst="rect">
              <a:avLst/>
            </a:prstGeom>
            <a:solidFill>
              <a:srgbClr val="FDFB00"/>
            </a:solidFill>
            <a:ln w="12700" cap="flat">
              <a:noFill/>
              <a:miter lim="400000"/>
            </a:ln>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935" name="Line"/>
            <p:cNvSpPr/>
            <p:nvPr/>
          </p:nvSpPr>
          <p:spPr>
            <a:xfrm flipH="1">
              <a:off x="1049042" y="647700"/>
              <a:ext cx="401353" cy="127"/>
            </a:xfrm>
            <a:prstGeom prst="line">
              <a:avLst/>
            </a:prstGeom>
            <a:noFill/>
            <a:ln w="25400" cap="flat">
              <a:solidFill>
                <a:srgbClr val="FF2600"/>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936" name="Export"/>
            <p:cNvSpPr/>
            <p:nvPr/>
          </p:nvSpPr>
          <p:spPr>
            <a:xfrm>
              <a:off x="934742" y="431800"/>
              <a:ext cx="622301" cy="20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lnSpc>
                  <a:spcPct val="110000"/>
                </a:lnSpc>
                <a:defRPr sz="1100" b="1">
                  <a:solidFill>
                    <a:srgbClr val="FF2600"/>
                  </a:solidFill>
                  <a:latin typeface="Helvetica"/>
                  <a:ea typeface="Helvetica"/>
                  <a:cs typeface="Helvetica"/>
                  <a:sym typeface="Helvetica"/>
                </a:defRPr>
              </a:lvl1pPr>
            </a:lstStyle>
            <a:p>
              <a:r>
                <a:t>Export</a:t>
              </a:r>
            </a:p>
          </p:txBody>
        </p:sp>
        <p:pic>
          <p:nvPicPr>
            <p:cNvPr id="1937" name="happy SIC.png" descr="happy SIC.png"/>
            <p:cNvPicPr>
              <a:picLocks noChangeAspect="1"/>
            </p:cNvPicPr>
            <p:nvPr/>
          </p:nvPicPr>
          <p:blipFill>
            <a:blip r:embed="rId3"/>
            <a:stretch>
              <a:fillRect/>
            </a:stretch>
          </p:blipFill>
          <p:spPr>
            <a:xfrm>
              <a:off x="0" y="0"/>
              <a:ext cx="1143000" cy="1143000"/>
            </a:xfrm>
            <a:prstGeom prst="rect">
              <a:avLst/>
            </a:prstGeom>
            <a:ln w="12700" cap="flat">
              <a:noFill/>
              <a:miter lim="400000"/>
            </a:ln>
            <a:effectLst/>
          </p:spPr>
        </p:pic>
        <p:sp>
          <p:nvSpPr>
            <p:cNvPr id="1938" name="RSG"/>
            <p:cNvSpPr/>
            <p:nvPr/>
          </p:nvSpPr>
          <p:spPr>
            <a:xfrm>
              <a:off x="203200" y="463618"/>
              <a:ext cx="736600"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457200">
                <a:defRPr sz="1400" b="1">
                  <a:solidFill>
                    <a:srgbClr val="FFFFFF"/>
                  </a:solidFill>
                  <a:latin typeface="Helvetica"/>
                  <a:ea typeface="Helvetica"/>
                  <a:cs typeface="Helvetica"/>
                  <a:sym typeface="Helvetica"/>
                </a:defRPr>
              </a:lvl1pPr>
            </a:lstStyle>
            <a:p>
              <a:r>
                <a:t>RSG</a:t>
              </a:r>
            </a:p>
          </p:txBody>
        </p:sp>
        <p:sp>
          <p:nvSpPr>
            <p:cNvPr id="1939" name="Circle"/>
            <p:cNvSpPr/>
            <p:nvPr/>
          </p:nvSpPr>
          <p:spPr>
            <a:xfrm>
              <a:off x="1496100" y="133350"/>
              <a:ext cx="876301" cy="876301"/>
            </a:xfrm>
            <a:prstGeom prst="ellipse">
              <a:avLst/>
            </a:prstGeom>
            <a:gradFill flip="none" rotWithShape="1">
              <a:gsLst>
                <a:gs pos="0">
                  <a:srgbClr val="657CC0">
                    <a:alpha val="55000"/>
                  </a:srgbClr>
                </a:gs>
                <a:gs pos="100000">
                  <a:srgbClr val="58596B">
                    <a:alpha val="55000"/>
                  </a:srgbClr>
                </a:gs>
              </a:gsLst>
              <a:lin ang="5400000" scaled="0"/>
            </a:gradFill>
            <a:ln w="12700" cap="flat">
              <a:solidFill>
                <a:srgbClr val="000000">
                  <a:alpha val="55000"/>
                </a:srgbClr>
              </a:solidFill>
              <a:prstDash val="solid"/>
              <a:miter lim="400000"/>
            </a:ln>
            <a:effectLst>
              <a:outerShdw blurRad="127000" dist="76200" dir="2700000" rotWithShape="0">
                <a:srgbClr val="000000">
                  <a:alpha val="75000"/>
                </a:srgbClr>
              </a:outerShdw>
            </a:effectLst>
          </p:spPr>
          <p:txBody>
            <a:bodyPr wrap="square" lIns="101600" tIns="101600" rIns="101600" bIns="101600" numCol="1" anchor="t">
              <a:noAutofit/>
            </a:bodyPr>
            <a:lstStyle/>
            <a:p>
              <a:pPr algn="l" defTabSz="457200">
                <a:defRPr sz="1200">
                  <a:latin typeface="Helvetica"/>
                  <a:ea typeface="Helvetica"/>
                  <a:cs typeface="Helvetica"/>
                  <a:sym typeface="Helvetica"/>
                </a:defRPr>
              </a:pPr>
              <a:endParaRPr/>
            </a:p>
          </p:txBody>
        </p:sp>
        <p:sp>
          <p:nvSpPr>
            <p:cNvPr id="1940" name="Morocco Rep"/>
            <p:cNvSpPr/>
            <p:nvPr/>
          </p:nvSpPr>
          <p:spPr>
            <a:xfrm>
              <a:off x="1537177" y="331539"/>
              <a:ext cx="816174" cy="6069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457200">
                <a:defRPr sz="1300" b="1">
                  <a:solidFill>
                    <a:srgbClr val="FFFFFF"/>
                  </a:solidFill>
                  <a:latin typeface="Helvetica"/>
                  <a:ea typeface="Helvetica"/>
                  <a:cs typeface="Helvetica"/>
                  <a:sym typeface="Helvetica"/>
                </a:defRPr>
              </a:lvl1pPr>
            </a:lstStyle>
            <a:p>
              <a:r>
                <a:t>Morocco Rep</a:t>
              </a:r>
            </a:p>
          </p:txBody>
        </p:sp>
      </p:grpSp>
      <p:sp>
        <p:nvSpPr>
          <p:cNvPr id="1942" name="."/>
          <p:cNvSpPr txBox="1"/>
          <p:nvPr/>
        </p:nvSpPr>
        <p:spPr>
          <a:xfrm>
            <a:off x="11435225" y="6633209"/>
            <a:ext cx="572056"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indent="127000" algn="l">
              <a:spcBef>
                <a:spcPts val="2300"/>
              </a:spcBef>
              <a:defRPr sz="4000" b="1"/>
            </a:lvl1pPr>
          </a:lstStyle>
          <a:p>
            <a:r>
              <a:t>.</a:t>
            </a:r>
          </a:p>
        </p:txBody>
      </p:sp>
      <p:sp>
        <p:nvSpPr>
          <p:cNvPr id="1943" name="So what feels like  this to Abhilash:"/>
          <p:cNvSpPr txBox="1"/>
          <p:nvPr/>
        </p:nvSpPr>
        <p:spPr>
          <a:xfrm>
            <a:off x="-181055" y="5870664"/>
            <a:ext cx="11187296" cy="1270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indent="127000" algn="l">
              <a:spcBef>
                <a:spcPts val="1600"/>
              </a:spcBef>
              <a:defRPr sz="4000"/>
            </a:pPr>
            <a:r>
              <a:t>                                              So what feels like </a:t>
            </a:r>
            <a:br/>
            <a:r>
              <a:t>this to Abhilash:                   </a:t>
            </a:r>
          </a:p>
        </p:txBody>
      </p:sp>
      <p:sp>
        <p:nvSpPr>
          <p:cNvPr id="1944" name="But Abhilash will always attend technical meetings at L-3 as an employee of RSG."/>
          <p:cNvSpPr txBox="1"/>
          <p:nvPr/>
        </p:nvSpPr>
        <p:spPr>
          <a:xfrm>
            <a:off x="60877" y="5259494"/>
            <a:ext cx="11884906" cy="1270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508000" indent="-381000" algn="l">
              <a:spcBef>
                <a:spcPts val="1600"/>
              </a:spcBef>
              <a:buSzPct val="100000"/>
              <a:buChar char="•"/>
              <a:defRPr sz="4000"/>
            </a:pPr>
            <a:r>
              <a:t>But Abhilash will always attend technical meetings at L-3 </a:t>
            </a:r>
            <a:r>
              <a:rPr>
                <a:solidFill>
                  <a:srgbClr val="FF2600"/>
                </a:solidFill>
              </a:rPr>
              <a:t>as an employee of RSG</a:t>
            </a:r>
            <a:r>
              <a:t>. </a:t>
            </a:r>
          </a:p>
        </p:txBody>
      </p:sp>
      <p:sp>
        <p:nvSpPr>
          <p:cNvPr id="1945" name="For example, L-3 can only disclose controlled data to Abhilash — if L-3 has an approved license listing the ultimate consignee as “Abhilash Markkassery.&quot;"/>
          <p:cNvSpPr txBox="1"/>
          <p:nvPr/>
        </p:nvSpPr>
        <p:spPr>
          <a:xfrm>
            <a:off x="182835" y="3190373"/>
            <a:ext cx="12651830"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508000" indent="-381000" algn="l">
              <a:spcBef>
                <a:spcPts val="1800"/>
              </a:spcBef>
              <a:buSzPct val="100000"/>
              <a:buChar char="•"/>
              <a:defRPr sz="4000"/>
            </a:pPr>
            <a:r>
              <a:t>For example, L-3 can only disclose controlled data to Abhilash — if L-3 has an approved license listing the ultimate consignee as </a:t>
            </a:r>
            <a:r>
              <a:rPr>
                <a:solidFill>
                  <a:srgbClr val="FF2600"/>
                </a:solidFill>
              </a:rPr>
              <a:t>“Abhilash Markkassery."</a:t>
            </a:r>
            <a:r>
              <a:t> </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898"/>
                                        </p:tgtEl>
                                        <p:attrNameLst>
                                          <p:attrName>style.visibility</p:attrName>
                                        </p:attrNameLst>
                                      </p:cBhvr>
                                      <p:to>
                                        <p:strVal val="visible"/>
                                      </p:to>
                                    </p:set>
                                    <p:anim calcmode="lin" valueType="num">
                                      <p:cBhvr>
                                        <p:cTn id="7" dur="500" fill="hold"/>
                                        <p:tgtEl>
                                          <p:spTgt spid="1898"/>
                                        </p:tgtEl>
                                        <p:attrNameLst>
                                          <p:attrName>ppt_w</p:attrName>
                                        </p:attrNameLst>
                                      </p:cBhvr>
                                      <p:tavLst>
                                        <p:tav tm="0">
                                          <p:val>
                                            <p:fltVal val="0"/>
                                          </p:val>
                                        </p:tav>
                                        <p:tav tm="100000">
                                          <p:val>
                                            <p:strVal val="#ppt_w"/>
                                          </p:val>
                                        </p:tav>
                                      </p:tavLst>
                                    </p:anim>
                                    <p:anim calcmode="lin" valueType="num">
                                      <p:cBhvr>
                                        <p:cTn id="8" dur="500" fill="hold"/>
                                        <p:tgtEl>
                                          <p:spTgt spid="189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2" nodeType="clickEffect">
                                  <p:stCondLst>
                                    <p:cond delay="0"/>
                                  </p:stCondLst>
                                  <p:iterate>
                                    <p:tmAbs val="0"/>
                                  </p:iterate>
                                  <p:childTnLst>
                                    <p:set>
                                      <p:cBhvr>
                                        <p:cTn id="12" fill="hold"/>
                                        <p:tgtEl>
                                          <p:spTgt spid="1905"/>
                                        </p:tgtEl>
                                        <p:attrNameLst>
                                          <p:attrName>style.visibility</p:attrName>
                                        </p:attrNameLst>
                                      </p:cBhvr>
                                      <p:to>
                                        <p:strVal val="visible"/>
                                      </p:to>
                                    </p:set>
                                    <p:anim calcmode="lin" valueType="num">
                                      <p:cBhvr>
                                        <p:cTn id="13" dur="1000" fill="hold"/>
                                        <p:tgtEl>
                                          <p:spTgt spid="1905"/>
                                        </p:tgtEl>
                                        <p:attrNameLst>
                                          <p:attrName>ppt_w</p:attrName>
                                        </p:attrNameLst>
                                      </p:cBhvr>
                                      <p:tavLst>
                                        <p:tav tm="0">
                                          <p:val>
                                            <p:strVal val="4*#ppt_w"/>
                                          </p:val>
                                        </p:tav>
                                        <p:tav tm="100000">
                                          <p:val>
                                            <p:strVal val="#ppt_w"/>
                                          </p:val>
                                        </p:tav>
                                      </p:tavLst>
                                    </p:anim>
                                    <p:anim calcmode="lin" valueType="num">
                                      <p:cBhvr>
                                        <p:cTn id="14" dur="1000" fill="hold"/>
                                        <p:tgtEl>
                                          <p:spTgt spid="1905"/>
                                        </p:tgtEl>
                                        <p:attrNameLst>
                                          <p:attrName>ppt_h</p:attrName>
                                        </p:attrNameLst>
                                      </p:cBhvr>
                                      <p:tavLst>
                                        <p:tav tm="0">
                                          <p:val>
                                            <p:strVal val="4*#ppt_h"/>
                                          </p:val>
                                        </p:tav>
                                        <p:tav tm="100000">
                                          <p:val>
                                            <p:strVal val="#ppt_h"/>
                                          </p:val>
                                        </p:tav>
                                      </p:tavLst>
                                    </p:anim>
                                  </p:childTnLst>
                                </p:cTn>
                              </p:par>
                            </p:childTnLst>
                          </p:cTn>
                        </p:par>
                        <p:par>
                          <p:cTn id="15" fill="hold">
                            <p:stCondLst>
                              <p:cond delay="0"/>
                            </p:stCondLst>
                            <p:childTnLst>
                              <p:par>
                                <p:cTn id="16" presetID="32" presetClass="emph" presetSubtype="0" repeatCount="3000" fill="hold" grpId="3" nodeType="afterEffect">
                                  <p:stCondLst>
                                    <p:cond delay="0"/>
                                  </p:stCondLst>
                                  <p:childTnLst>
                                    <p:animRot by="300000">
                                      <p:cBhvr>
                                        <p:cTn id="17" dur="50" fill="hold">
                                          <p:stCondLst>
                                            <p:cond delay="0"/>
                                          </p:stCondLst>
                                        </p:cTn>
                                        <p:tgtEl>
                                          <p:spTgt spid="1905"/>
                                        </p:tgtEl>
                                        <p:attrNameLst>
                                          <p:attrName>r</p:attrName>
                                        </p:attrNameLst>
                                      </p:cBhvr>
                                    </p:animRot>
                                    <p:animRot by="-600000">
                                      <p:cBhvr>
                                        <p:cTn id="18" dur="100" fill="hold">
                                          <p:stCondLst>
                                            <p:cond delay="100"/>
                                          </p:stCondLst>
                                        </p:cTn>
                                        <p:tgtEl>
                                          <p:spTgt spid="1905"/>
                                        </p:tgtEl>
                                        <p:attrNameLst>
                                          <p:attrName>r</p:attrName>
                                        </p:attrNameLst>
                                      </p:cBhvr>
                                    </p:animRot>
                                    <p:animRot by="600000">
                                      <p:cBhvr>
                                        <p:cTn id="19" dur="100" fill="hold">
                                          <p:stCondLst>
                                            <p:cond delay="200"/>
                                          </p:stCondLst>
                                        </p:cTn>
                                        <p:tgtEl>
                                          <p:spTgt spid="1905"/>
                                        </p:tgtEl>
                                        <p:attrNameLst>
                                          <p:attrName>r</p:attrName>
                                        </p:attrNameLst>
                                      </p:cBhvr>
                                    </p:animRot>
                                    <p:animRot by="-600000">
                                      <p:cBhvr>
                                        <p:cTn id="20" dur="100" fill="hold">
                                          <p:stCondLst>
                                            <p:cond delay="300"/>
                                          </p:stCondLst>
                                        </p:cTn>
                                        <p:tgtEl>
                                          <p:spTgt spid="1905"/>
                                        </p:tgtEl>
                                        <p:attrNameLst>
                                          <p:attrName>r</p:attrName>
                                        </p:attrNameLst>
                                      </p:cBhvr>
                                    </p:animRot>
                                    <p:animRot by="300000">
                                      <p:cBhvr>
                                        <p:cTn id="21" dur="100" fill="hold">
                                          <p:stCondLst>
                                            <p:cond delay="400"/>
                                          </p:stCondLst>
                                        </p:cTn>
                                        <p:tgtEl>
                                          <p:spTgt spid="1905"/>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4" nodeType="clickEffect">
                                  <p:stCondLst>
                                    <p:cond delay="0"/>
                                  </p:stCondLst>
                                  <p:iterate>
                                    <p:tmAbs val="0"/>
                                  </p:iterate>
                                  <p:childTnLst>
                                    <p:set>
                                      <p:cBhvr>
                                        <p:cTn id="25" fill="hold"/>
                                        <p:tgtEl>
                                          <p:spTgt spid="1945"/>
                                        </p:tgtEl>
                                        <p:attrNameLst>
                                          <p:attrName>style.visibility</p:attrName>
                                        </p:attrNameLst>
                                      </p:cBhvr>
                                      <p:to>
                                        <p:strVal val="visible"/>
                                      </p:to>
                                    </p:set>
                                    <p:anim calcmode="lin" valueType="num">
                                      <p:cBhvr>
                                        <p:cTn id="26" dur="2500" fill="hold"/>
                                        <p:tgtEl>
                                          <p:spTgt spid="1945"/>
                                        </p:tgtEl>
                                        <p:attrNameLst>
                                          <p:attrName>ppt_w</p:attrName>
                                        </p:attrNameLst>
                                      </p:cBhvr>
                                      <p:tavLst>
                                        <p:tav tm="0">
                                          <p:val>
                                            <p:fltVal val="0"/>
                                          </p:val>
                                        </p:tav>
                                        <p:tav tm="100000">
                                          <p:val>
                                            <p:strVal val="#ppt_w"/>
                                          </p:val>
                                        </p:tav>
                                      </p:tavLst>
                                    </p:anim>
                                    <p:anim calcmode="lin" valueType="num">
                                      <p:cBhvr>
                                        <p:cTn id="27" dur="2500" fill="hold"/>
                                        <p:tgtEl>
                                          <p:spTgt spid="1945"/>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5" nodeType="clickEffect">
                                  <p:stCondLst>
                                    <p:cond delay="0"/>
                                  </p:stCondLst>
                                  <p:iterate>
                                    <p:tmAbs val="0"/>
                                  </p:iterate>
                                  <p:childTnLst>
                                    <p:set>
                                      <p:cBhvr>
                                        <p:cTn id="31" fill="hold"/>
                                        <p:tgtEl>
                                          <p:spTgt spid="1944"/>
                                        </p:tgtEl>
                                        <p:attrNameLst>
                                          <p:attrName>style.visibility</p:attrName>
                                        </p:attrNameLst>
                                      </p:cBhvr>
                                      <p:to>
                                        <p:strVal val="visible"/>
                                      </p:to>
                                    </p:set>
                                    <p:anim calcmode="lin" valueType="num">
                                      <p:cBhvr>
                                        <p:cTn id="32" dur="500" fill="hold"/>
                                        <p:tgtEl>
                                          <p:spTgt spid="1944"/>
                                        </p:tgtEl>
                                        <p:attrNameLst>
                                          <p:attrName>ppt_w</p:attrName>
                                        </p:attrNameLst>
                                      </p:cBhvr>
                                      <p:tavLst>
                                        <p:tav tm="0">
                                          <p:val>
                                            <p:fltVal val="0"/>
                                          </p:val>
                                        </p:tav>
                                        <p:tav tm="100000">
                                          <p:val>
                                            <p:strVal val="#ppt_w"/>
                                          </p:val>
                                        </p:tav>
                                      </p:tavLst>
                                    </p:anim>
                                    <p:anim calcmode="lin" valueType="num">
                                      <p:cBhvr>
                                        <p:cTn id="33" dur="500" fill="hold"/>
                                        <p:tgtEl>
                                          <p:spTgt spid="1944"/>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6" nodeType="clickEffect">
                                  <p:stCondLst>
                                    <p:cond delay="0"/>
                                  </p:stCondLst>
                                  <p:iterate>
                                    <p:tmAbs val="0"/>
                                  </p:iterate>
                                  <p:childTnLst>
                                    <p:set>
                                      <p:cBhvr>
                                        <p:cTn id="37" fill="hold"/>
                                        <p:tgtEl>
                                          <p:spTgt spid="1943"/>
                                        </p:tgtEl>
                                        <p:attrNameLst>
                                          <p:attrName>style.visibility</p:attrName>
                                        </p:attrNameLst>
                                      </p:cBhvr>
                                      <p:to>
                                        <p:strVal val="visible"/>
                                      </p:to>
                                    </p:set>
                                    <p:anim calcmode="lin" valueType="num">
                                      <p:cBhvr>
                                        <p:cTn id="38" dur="1000" fill="hold"/>
                                        <p:tgtEl>
                                          <p:spTgt spid="1943"/>
                                        </p:tgtEl>
                                        <p:attrNameLst>
                                          <p:attrName>ppt_w</p:attrName>
                                        </p:attrNameLst>
                                      </p:cBhvr>
                                      <p:tavLst>
                                        <p:tav tm="0">
                                          <p:val>
                                            <p:fltVal val="0"/>
                                          </p:val>
                                        </p:tav>
                                        <p:tav tm="100000">
                                          <p:val>
                                            <p:strVal val="#ppt_w"/>
                                          </p:val>
                                        </p:tav>
                                      </p:tavLst>
                                    </p:anim>
                                    <p:anim calcmode="lin" valueType="num">
                                      <p:cBhvr>
                                        <p:cTn id="39" dur="1000" fill="hold"/>
                                        <p:tgtEl>
                                          <p:spTgt spid="1943"/>
                                        </p:tgtEl>
                                        <p:attrNameLst>
                                          <p:attrName>ppt_h</p:attrName>
                                        </p:attrNameLst>
                                      </p:cBhvr>
                                      <p:tavLst>
                                        <p:tav tm="0">
                                          <p:val>
                                            <p:fltVal val="0"/>
                                          </p:val>
                                        </p:tav>
                                        <p:tav tm="100000">
                                          <p:val>
                                            <p:strVal val="#ppt_h"/>
                                          </p:val>
                                        </p:tav>
                                      </p:tavLst>
                                    </p:anim>
                                  </p:childTnLst>
                                </p:cTn>
                              </p:par>
                            </p:childTnLst>
                          </p:cTn>
                        </p:par>
                        <p:par>
                          <p:cTn id="40" fill="hold">
                            <p:stCondLst>
                              <p:cond delay="1000"/>
                            </p:stCondLst>
                            <p:childTnLst>
                              <p:par>
                                <p:cTn id="41" presetID="22" presetClass="entr" presetSubtype="8" fill="hold" grpId="7" nodeType="afterEffect">
                                  <p:stCondLst>
                                    <p:cond delay="0"/>
                                  </p:stCondLst>
                                  <p:iterate>
                                    <p:tmAbs val="0"/>
                                  </p:iterate>
                                  <p:childTnLst>
                                    <p:set>
                                      <p:cBhvr>
                                        <p:cTn id="42" fill="hold"/>
                                        <p:tgtEl>
                                          <p:spTgt spid="1914"/>
                                        </p:tgtEl>
                                        <p:attrNameLst>
                                          <p:attrName>style.visibility</p:attrName>
                                        </p:attrNameLst>
                                      </p:cBhvr>
                                      <p:to>
                                        <p:strVal val="visible"/>
                                      </p:to>
                                    </p:set>
                                    <p:animEffect transition="in" filter="wipe(left)">
                                      <p:cBhvr>
                                        <p:cTn id="43" dur="1000"/>
                                        <p:tgtEl>
                                          <p:spTgt spid="1914"/>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8" nodeType="clickEffect">
                                  <p:stCondLst>
                                    <p:cond delay="0"/>
                                  </p:stCondLst>
                                  <p:iterate>
                                    <p:tmAbs val="0"/>
                                  </p:iterate>
                                  <p:childTnLst>
                                    <p:set>
                                      <p:cBhvr>
                                        <p:cTn id="47" fill="hold"/>
                                        <p:tgtEl>
                                          <p:spTgt spid="1923"/>
                                        </p:tgtEl>
                                        <p:attrNameLst>
                                          <p:attrName>style.visibility</p:attrName>
                                        </p:attrNameLst>
                                      </p:cBhvr>
                                      <p:to>
                                        <p:strVal val="visible"/>
                                      </p:to>
                                    </p:set>
                                    <p:anim calcmode="lin" valueType="num">
                                      <p:cBhvr>
                                        <p:cTn id="48" dur="1000" fill="hold"/>
                                        <p:tgtEl>
                                          <p:spTgt spid="1923"/>
                                        </p:tgtEl>
                                        <p:attrNameLst>
                                          <p:attrName>ppt_w</p:attrName>
                                        </p:attrNameLst>
                                      </p:cBhvr>
                                      <p:tavLst>
                                        <p:tav tm="0">
                                          <p:val>
                                            <p:fltVal val="0"/>
                                          </p:val>
                                        </p:tav>
                                        <p:tav tm="100000">
                                          <p:val>
                                            <p:strVal val="#ppt_w"/>
                                          </p:val>
                                        </p:tav>
                                      </p:tavLst>
                                    </p:anim>
                                    <p:anim calcmode="lin" valueType="num">
                                      <p:cBhvr>
                                        <p:cTn id="49" dur="1000" fill="hold"/>
                                        <p:tgtEl>
                                          <p:spTgt spid="1923"/>
                                        </p:tgtEl>
                                        <p:attrNameLst>
                                          <p:attrName>ppt_h</p:attrName>
                                        </p:attrNameLst>
                                      </p:cBhvr>
                                      <p:tavLst>
                                        <p:tav tm="0">
                                          <p:val>
                                            <p:fltVal val="0"/>
                                          </p:val>
                                        </p:tav>
                                        <p:tav tm="100000">
                                          <p:val>
                                            <p:strVal val="#ppt_h"/>
                                          </p:val>
                                        </p:tav>
                                      </p:tavLst>
                                    </p:anim>
                                  </p:childTnLst>
                                </p:cTn>
                              </p:par>
                            </p:childTnLst>
                          </p:cTn>
                        </p:par>
                        <p:par>
                          <p:cTn id="50" fill="hold">
                            <p:stCondLst>
                              <p:cond delay="1000"/>
                            </p:stCondLst>
                            <p:childTnLst>
                              <p:par>
                                <p:cTn id="51" presetID="22" presetClass="entr" presetSubtype="8" fill="hold" grpId="9" nodeType="afterEffect">
                                  <p:stCondLst>
                                    <p:cond delay="0"/>
                                  </p:stCondLst>
                                  <p:iterate>
                                    <p:tmAbs val="0"/>
                                  </p:iterate>
                                  <p:childTnLst>
                                    <p:set>
                                      <p:cBhvr>
                                        <p:cTn id="52" fill="hold"/>
                                        <p:tgtEl>
                                          <p:spTgt spid="1922"/>
                                        </p:tgtEl>
                                        <p:attrNameLst>
                                          <p:attrName>style.visibility</p:attrName>
                                        </p:attrNameLst>
                                      </p:cBhvr>
                                      <p:to>
                                        <p:strVal val="visible"/>
                                      </p:to>
                                    </p:set>
                                    <p:animEffect transition="in" filter="wipe(left)">
                                      <p:cBhvr>
                                        <p:cTn id="53" dur="1000"/>
                                        <p:tgtEl>
                                          <p:spTgt spid="1922"/>
                                        </p:tgtEl>
                                      </p:cBhvr>
                                    </p:animEffect>
                                  </p:childTnLst>
                                </p:cTn>
                              </p:par>
                            </p:childTnLst>
                          </p:cTn>
                        </p:par>
                        <p:par>
                          <p:cTn id="54" fill="hold">
                            <p:stCondLst>
                              <p:cond delay="2000"/>
                            </p:stCondLst>
                            <p:childTnLst>
                              <p:par>
                                <p:cTn id="55" presetID="22" presetClass="entr" presetSubtype="8" fill="hold" grpId="10" nodeType="afterEffect">
                                  <p:stCondLst>
                                    <p:cond delay="0"/>
                                  </p:stCondLst>
                                  <p:iterate>
                                    <p:tmAbs val="0"/>
                                  </p:iterate>
                                  <p:childTnLst>
                                    <p:set>
                                      <p:cBhvr>
                                        <p:cTn id="56" fill="hold"/>
                                        <p:tgtEl>
                                          <p:spTgt spid="1942"/>
                                        </p:tgtEl>
                                        <p:attrNameLst>
                                          <p:attrName>style.visibility</p:attrName>
                                        </p:attrNameLst>
                                      </p:cBhvr>
                                      <p:to>
                                        <p:strVal val="visible"/>
                                      </p:to>
                                    </p:set>
                                    <p:animEffect transition="in" filter="wipe(left)">
                                      <p:cBhvr>
                                        <p:cTn id="57" dur="1000"/>
                                        <p:tgtEl>
                                          <p:spTgt spid="194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11" nodeType="clickEffect">
                                  <p:stCondLst>
                                    <p:cond delay="0"/>
                                  </p:stCondLst>
                                  <p:iterate>
                                    <p:tmAbs val="0"/>
                                  </p:iterate>
                                  <p:childTnLst>
                                    <p:set>
                                      <p:cBhvr>
                                        <p:cTn id="61" fill="hold"/>
                                        <p:tgtEl>
                                          <p:spTgt spid="1924">
                                            <p:bg/>
                                          </p:spTgt>
                                        </p:tgtEl>
                                        <p:attrNameLst>
                                          <p:attrName>style.visibility</p:attrName>
                                        </p:attrNameLst>
                                      </p:cBhvr>
                                      <p:to>
                                        <p:strVal val="visible"/>
                                      </p:to>
                                    </p:set>
                                    <p:animEffect transition="in" filter="wipe(left)">
                                      <p:cBhvr>
                                        <p:cTn id="62" dur="1000"/>
                                        <p:tgtEl>
                                          <p:spTgt spid="1924">
                                            <p:bg/>
                                          </p:spTgt>
                                        </p:tgtEl>
                                      </p:cBhvr>
                                    </p:animEffect>
                                  </p:childTnLst>
                                </p:cTn>
                              </p:par>
                              <p:par>
                                <p:cTn id="63" presetID="22" presetClass="entr" presetSubtype="8" fill="hold" grpId="11" nodeType="withEffect">
                                  <p:stCondLst>
                                    <p:cond delay="0"/>
                                  </p:stCondLst>
                                  <p:iterate>
                                    <p:tmAbs val="0"/>
                                  </p:iterate>
                                  <p:childTnLst>
                                    <p:set>
                                      <p:cBhvr>
                                        <p:cTn id="64" fill="hold"/>
                                        <p:tgtEl>
                                          <p:spTgt spid="1924">
                                            <p:txEl>
                                              <p:pRg st="0" end="0"/>
                                            </p:txEl>
                                          </p:spTgt>
                                        </p:tgtEl>
                                        <p:attrNameLst>
                                          <p:attrName>style.visibility</p:attrName>
                                        </p:attrNameLst>
                                      </p:cBhvr>
                                      <p:to>
                                        <p:strVal val="visible"/>
                                      </p:to>
                                    </p:set>
                                    <p:animEffect transition="in" filter="wipe(left)">
                                      <p:cBhvr>
                                        <p:cTn id="65" dur="1000"/>
                                        <p:tgtEl>
                                          <p:spTgt spid="1924">
                                            <p:txEl>
                                              <p:pRg st="0" end="0"/>
                                            </p:txEl>
                                          </p:spTgt>
                                        </p:tgtEl>
                                      </p:cBhvr>
                                    </p:animEffect>
                                  </p:childTnLst>
                                </p:cTn>
                              </p:par>
                            </p:childTnLst>
                          </p:cTn>
                        </p:par>
                        <p:par>
                          <p:cTn id="66" fill="hold">
                            <p:stCondLst>
                              <p:cond delay="1000"/>
                            </p:stCondLst>
                            <p:childTnLst>
                              <p:par>
                                <p:cTn id="67" presetID="22" presetClass="entr" presetSubtype="8" fill="hold" grpId="12" nodeType="afterEffect">
                                  <p:stCondLst>
                                    <p:cond delay="0"/>
                                  </p:stCondLst>
                                  <p:iterate>
                                    <p:tmAbs val="0"/>
                                  </p:iterate>
                                  <p:childTnLst>
                                    <p:set>
                                      <p:cBhvr>
                                        <p:cTn id="68" fill="hold"/>
                                        <p:tgtEl>
                                          <p:spTgt spid="1933"/>
                                        </p:tgtEl>
                                        <p:attrNameLst>
                                          <p:attrName>style.visibility</p:attrName>
                                        </p:attrNameLst>
                                      </p:cBhvr>
                                      <p:to>
                                        <p:strVal val="visible"/>
                                      </p:to>
                                    </p:set>
                                    <p:animEffect transition="in" filter="wipe(left)">
                                      <p:cBhvr>
                                        <p:cTn id="69" dur="1000"/>
                                        <p:tgtEl>
                                          <p:spTgt spid="193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13" nodeType="clickEffect">
                                  <p:stCondLst>
                                    <p:cond delay="0"/>
                                  </p:stCondLst>
                                  <p:iterate>
                                    <p:tmAbs val="0"/>
                                  </p:iterate>
                                  <p:childTnLst>
                                    <p:set>
                                      <p:cBhvr>
                                        <p:cTn id="73" fill="hold"/>
                                        <p:tgtEl>
                                          <p:spTgt spid="1925"/>
                                        </p:tgtEl>
                                        <p:attrNameLst>
                                          <p:attrName>style.visibility</p:attrName>
                                        </p:attrNameLst>
                                      </p:cBhvr>
                                      <p:to>
                                        <p:strVal val="visible"/>
                                      </p:to>
                                    </p:set>
                                    <p:animEffect transition="in" filter="wipe(left)">
                                      <p:cBhvr>
                                        <p:cTn id="74" dur="1000"/>
                                        <p:tgtEl>
                                          <p:spTgt spid="1925"/>
                                        </p:tgtEl>
                                      </p:cBhvr>
                                    </p:animEffect>
                                  </p:childTnLst>
                                </p:cTn>
                              </p:par>
                            </p:childTnLst>
                          </p:cTn>
                        </p:par>
                        <p:par>
                          <p:cTn id="75" fill="hold">
                            <p:stCondLst>
                              <p:cond delay="1000"/>
                            </p:stCondLst>
                            <p:childTnLst>
                              <p:par>
                                <p:cTn id="76" presetID="22" presetClass="entr" presetSubtype="8" fill="hold" grpId="14" nodeType="afterEffect">
                                  <p:stCondLst>
                                    <p:cond delay="0"/>
                                  </p:stCondLst>
                                  <p:iterate>
                                    <p:tmAbs val="0"/>
                                  </p:iterate>
                                  <p:childTnLst>
                                    <p:set>
                                      <p:cBhvr>
                                        <p:cTn id="77" fill="hold"/>
                                        <p:tgtEl>
                                          <p:spTgt spid="1941"/>
                                        </p:tgtEl>
                                        <p:attrNameLst>
                                          <p:attrName>style.visibility</p:attrName>
                                        </p:attrNameLst>
                                      </p:cBhvr>
                                      <p:to>
                                        <p:strVal val="visible"/>
                                      </p:to>
                                    </p:set>
                                    <p:animEffect transition="in" filter="wipe(left)">
                                      <p:cBhvr>
                                        <p:cTn id="78" dur="1000"/>
                                        <p:tgtEl>
                                          <p:spTgt spid="1941"/>
                                        </p:tgtEl>
                                      </p:cBhvr>
                                    </p:animEffect>
                                  </p:childTnLst>
                                </p:cTn>
                              </p:par>
                            </p:childTnLst>
                          </p:cTn>
                        </p:par>
                        <p:par>
                          <p:cTn id="79" fill="hold">
                            <p:stCondLst>
                              <p:cond delay="2000"/>
                            </p:stCondLst>
                            <p:childTnLst>
                              <p:par>
                                <p:cTn id="80" presetID="22" presetClass="entr" presetSubtype="8" fill="hold" grpId="15" nodeType="afterEffect">
                                  <p:stCondLst>
                                    <p:cond delay="0"/>
                                  </p:stCondLst>
                                  <p:iterate>
                                    <p:tmAbs val="0"/>
                                  </p:iterate>
                                  <p:childTnLst>
                                    <p:set>
                                      <p:cBhvr>
                                        <p:cTn id="81" fill="hold"/>
                                        <p:tgtEl>
                                          <p:spTgt spid="1899"/>
                                        </p:tgtEl>
                                        <p:attrNameLst>
                                          <p:attrName>style.visibility</p:attrName>
                                        </p:attrNameLst>
                                      </p:cBhvr>
                                      <p:to>
                                        <p:strVal val="visible"/>
                                      </p:to>
                                    </p:set>
                                    <p:animEffect transition="in" filter="wipe(left)">
                                      <p:cBhvr>
                                        <p:cTn id="82" dur="1000"/>
                                        <p:tgtEl>
                                          <p:spTgt spid="1899"/>
                                        </p:tgtEl>
                                      </p:cBhvr>
                                    </p:animEffect>
                                  </p:childTnLst>
                                </p:cTn>
                              </p:par>
                            </p:childTnLst>
                          </p:cTn>
                        </p:par>
                      </p:childTnLst>
                    </p:cTn>
                  </p:par>
                  <p:par>
                    <p:cTn id="83" fill="hold">
                      <p:stCondLst>
                        <p:cond delay="indefinite"/>
                      </p:stCondLst>
                      <p:childTnLst>
                        <p:par>
                          <p:cTn id="84" fill="hold">
                            <p:stCondLst>
                              <p:cond delay="0"/>
                            </p:stCondLst>
                            <p:childTnLst>
                              <p:par>
                                <p:cTn id="85" presetID="23" presetClass="exit" presetSubtype="32" fill="hold" grpId="16" nodeType="clickEffect">
                                  <p:stCondLst>
                                    <p:cond delay="0"/>
                                  </p:stCondLst>
                                  <p:iterate>
                                    <p:tmAbs val="0"/>
                                  </p:iterate>
                                  <p:childTnLst>
                                    <p:anim calcmode="lin" valueType="num">
                                      <p:cBhvr>
                                        <p:cTn id="86" dur="499" fill="hold"/>
                                        <p:tgtEl>
                                          <p:spTgt spid="1905"/>
                                        </p:tgtEl>
                                        <p:attrNameLst>
                                          <p:attrName>ppt_w</p:attrName>
                                        </p:attrNameLst>
                                      </p:cBhvr>
                                      <p:tavLst>
                                        <p:tav tm="0">
                                          <p:val>
                                            <p:strVal val="ppt_w"/>
                                          </p:val>
                                        </p:tav>
                                        <p:tav tm="100000">
                                          <p:val>
                                            <p:fltVal val="0"/>
                                          </p:val>
                                        </p:tav>
                                      </p:tavLst>
                                    </p:anim>
                                    <p:anim calcmode="lin" valueType="num">
                                      <p:cBhvr>
                                        <p:cTn id="87" dur="499" fill="hold"/>
                                        <p:tgtEl>
                                          <p:spTgt spid="1905"/>
                                        </p:tgtEl>
                                        <p:attrNameLst>
                                          <p:attrName>ppt_h</p:attrName>
                                        </p:attrNameLst>
                                      </p:cBhvr>
                                      <p:tavLst>
                                        <p:tav tm="0">
                                          <p:val>
                                            <p:strVal val="ppt_h"/>
                                          </p:val>
                                        </p:tav>
                                        <p:tav tm="100000">
                                          <p:val>
                                            <p:fltVal val="0"/>
                                          </p:val>
                                        </p:tav>
                                      </p:tavLst>
                                    </p:anim>
                                    <p:set>
                                      <p:cBhvr>
                                        <p:cTn id="88" fill="hold">
                                          <p:stCondLst>
                                            <p:cond delay="498"/>
                                          </p:stCondLst>
                                        </p:cTn>
                                        <p:tgtEl>
                                          <p:spTgt spid="19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8" grpId="1" animBg="1" advAuto="0"/>
      <p:bldP spid="1899" grpId="15" animBg="1" advAuto="0"/>
      <p:bldP spid="1905" grpId="2" animBg="1" advAuto="0"/>
      <p:bldP spid="1905" grpId="3" animBg="1" advAuto="0"/>
      <p:bldP spid="1905" grpId="16" animBg="1" advAuto="0"/>
      <p:bldP spid="1914" grpId="7" animBg="1" advAuto="0"/>
      <p:bldP spid="1922" grpId="9" animBg="1" advAuto="0"/>
      <p:bldP spid="1923" grpId="8" animBg="1" advAuto="0"/>
      <p:bldP spid="1924" grpId="11" build="p" bldLvl="5" animBg="1" advAuto="0"/>
      <p:bldP spid="1925" grpId="13" animBg="1" advAuto="0"/>
      <p:bldP spid="1933" grpId="12" animBg="1" advAuto="0"/>
      <p:bldP spid="1941" grpId="14" animBg="1" advAuto="0"/>
      <p:bldP spid="1942" grpId="10" animBg="1" advAuto="0"/>
      <p:bldP spid="1943" grpId="6" animBg="1" advAuto="0"/>
      <p:bldP spid="1944" grpId="5" animBg="1" advAuto="0"/>
      <p:bldP spid="1945" grpId="4" animBg="1" advAuto="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 name="Export Compliance Some overarching advice"/>
          <p:cNvSpPr txBox="1">
            <a:spLocks noGrp="1"/>
          </p:cNvSpPr>
          <p:nvPr>
            <p:ph type="title"/>
          </p:nvPr>
        </p:nvSpPr>
        <p:spPr>
          <a:prstGeom prst="rect">
            <a:avLst/>
          </a:prstGeom>
        </p:spPr>
        <p:txBody>
          <a:bodyPr/>
          <a:lstStyle/>
          <a:p>
            <a:r>
              <a:t>Export Compliance</a:t>
            </a:r>
          </a:p>
          <a:p>
            <a:pPr>
              <a:defRPr sz="6200"/>
            </a:pPr>
            <a:r>
              <a:t>Some overarching advice</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9" name="Foreign entities’ advice re…"/>
          <p:cNvSpPr txBox="1">
            <a:spLocks noGrp="1"/>
          </p:cNvSpPr>
          <p:nvPr>
            <p:ph type="title"/>
          </p:nvPr>
        </p:nvSpPr>
        <p:spPr>
          <a:prstGeom prst="rect">
            <a:avLst/>
          </a:prstGeom>
        </p:spPr>
        <p:txBody>
          <a:bodyPr>
            <a:normAutofit fontScale="90000"/>
          </a:bodyPr>
          <a:lstStyle/>
          <a:p>
            <a:pPr defTabSz="397256">
              <a:defRPr sz="3672"/>
            </a:pPr>
            <a:r>
              <a:t>Foreign entities’ advice re </a:t>
            </a:r>
          </a:p>
          <a:p>
            <a:pPr defTabSz="397256">
              <a:defRPr sz="3672"/>
            </a:pPr>
            <a:r>
              <a:t>ITAR/EAR policy or procedure</a:t>
            </a:r>
          </a:p>
        </p:txBody>
      </p:sp>
      <p:sp>
        <p:nvSpPr>
          <p:cNvPr id="1950"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136</a:t>
            </a:fld>
            <a:endParaRPr/>
          </a:p>
        </p:txBody>
      </p:sp>
      <p:sp>
        <p:nvSpPr>
          <p:cNvPr id="1951" name="Foreign opinions about USML and CCL export USML and CCL classifications should be taken with a grain of salt.…"/>
          <p:cNvSpPr txBox="1">
            <a:spLocks noGrp="1"/>
          </p:cNvSpPr>
          <p:nvPr>
            <p:ph type="body" idx="1"/>
          </p:nvPr>
        </p:nvSpPr>
        <p:spPr>
          <a:prstGeom prst="rect">
            <a:avLst/>
          </a:prstGeom>
        </p:spPr>
        <p:txBody>
          <a:bodyPr/>
          <a:lstStyle/>
          <a:p>
            <a:r>
              <a:t>Foreign opinions about USML and CCL export USML and CCL classifications should be taken with a grain of salt.</a:t>
            </a:r>
          </a:p>
          <a:p>
            <a:pPr marL="1282353" lvl="2" indent="-327313">
              <a:buSzPct val="100000"/>
              <a:buChar char="–"/>
            </a:pPr>
            <a:r>
              <a:t>Same skepticism should greet foreign views on USG export </a:t>
            </a:r>
            <a:r>
              <a:rPr i="1"/>
              <a:t>procedures</a:t>
            </a:r>
            <a:r>
              <a:t>.</a:t>
            </a:r>
          </a:p>
        </p:txBody>
      </p:sp>
      <p:sp>
        <p:nvSpPr>
          <p:cNvPr id="1952" name="Solving Export Problems"/>
          <p:cNvSpPr txBox="1"/>
          <p:nvPr/>
        </p:nvSpPr>
        <p:spPr>
          <a:xfrm>
            <a:off x="9886950" y="1638300"/>
            <a:ext cx="2933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Solving Export Problems</a:t>
            </a:r>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xmlns:m="http://schemas.openxmlformats.org/officeDocument/2006/math" xmlns:a14="http://schemas.microsoft.com/office/drawing/2010/main">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4" name="Transactional Approach…"/>
          <p:cNvSpPr txBox="1">
            <a:spLocks noGrp="1"/>
          </p:cNvSpPr>
          <p:nvPr>
            <p:ph type="title"/>
          </p:nvPr>
        </p:nvSpPr>
        <p:spPr>
          <a:prstGeom prst="rect">
            <a:avLst/>
          </a:prstGeom>
        </p:spPr>
        <p:txBody>
          <a:bodyPr>
            <a:normAutofit fontScale="90000"/>
          </a:bodyPr>
          <a:lstStyle/>
          <a:p>
            <a:pPr defTabSz="397256">
              <a:defRPr sz="3672"/>
            </a:pPr>
            <a:r>
              <a:rPr u="sng"/>
              <a:t>Transactional</a:t>
            </a:r>
            <a:r>
              <a:t> Approach </a:t>
            </a:r>
          </a:p>
          <a:p>
            <a:pPr defTabSz="397256">
              <a:defRPr sz="3672"/>
            </a:pPr>
            <a:r>
              <a:t>to Export Compliance</a:t>
            </a:r>
          </a:p>
        </p:txBody>
      </p:sp>
      <p:sp>
        <p:nvSpPr>
          <p:cNvPr id="1955" name="Slide Number"/>
          <p:cNvSpPr txBox="1">
            <a:spLocks noGrp="1"/>
          </p:cNvSpPr>
          <p:nvPr>
            <p:ph type="sldNum" sz="quarter" idx="2"/>
          </p:nvPr>
        </p:nvSpPr>
        <p:spPr>
          <a:xfrm>
            <a:off x="12492990" y="9439683"/>
            <a:ext cx="4572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137</a:t>
            </a:fld>
            <a:endParaRPr/>
          </a:p>
        </p:txBody>
      </p:sp>
      <p:sp>
        <p:nvSpPr>
          <p:cNvPr id="1956" name="Do not assume that all is well just because you “successfully” export from Point A to Point B, with no Customs seizure.…"/>
          <p:cNvSpPr txBox="1">
            <a:spLocks noGrp="1"/>
          </p:cNvSpPr>
          <p:nvPr>
            <p:ph type="body" idx="1"/>
          </p:nvPr>
        </p:nvSpPr>
        <p:spPr>
          <a:prstGeom prst="rect">
            <a:avLst/>
          </a:prstGeom>
        </p:spPr>
        <p:txBody>
          <a:bodyPr/>
          <a:lstStyle/>
          <a:p>
            <a:r>
              <a:rPr b="1" u="sng"/>
              <a:t>Do not assume</a:t>
            </a:r>
            <a:r>
              <a:t> that all is well just because you “successfully” export from Point A to Point B, with no Customs seizure.</a:t>
            </a:r>
          </a:p>
          <a:p>
            <a:pPr marL="1282353" lvl="2" indent="-327313">
              <a:buSzPct val="100000"/>
              <a:buChar char="–"/>
            </a:pPr>
            <a:r>
              <a:t>Especially in urgent exports situations, this is a very common source of violations.</a:t>
            </a:r>
          </a:p>
          <a:p>
            <a:pPr marL="1282353" lvl="2" indent="-327313">
              <a:buSzPct val="100000"/>
              <a:buChar char="–"/>
            </a:pPr>
            <a:r>
              <a:rPr>
                <a:solidFill>
                  <a:srgbClr val="FF2600"/>
                </a:solidFill>
              </a:rPr>
              <a:t>Transactional</a:t>
            </a:r>
            <a:r>
              <a:t> approach, which virtually guarantees violations, is the opposite of </a:t>
            </a:r>
            <a:r>
              <a:rPr>
                <a:solidFill>
                  <a:srgbClr val="FF2600"/>
                </a:solidFill>
              </a:rPr>
              <a:t>systematic</a:t>
            </a:r>
            <a:r>
              <a:t> approach.</a:t>
            </a:r>
          </a:p>
        </p:txBody>
      </p:sp>
      <p:sp>
        <p:nvSpPr>
          <p:cNvPr id="1957" name="WARNING !"/>
          <p:cNvSpPr txBox="1"/>
          <p:nvPr/>
        </p:nvSpPr>
        <p:spPr>
          <a:xfrm>
            <a:off x="4539028" y="2101850"/>
            <a:ext cx="4432698" cy="901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5400" b="1">
                <a:solidFill>
                  <a:srgbClr val="FF2600"/>
                </a:solidFill>
              </a:defRPr>
            </a:pPr>
            <a:r>
              <a:rPr u="sng"/>
              <a:t>WARNING</a:t>
            </a:r>
            <a:r>
              <a:t> !</a:t>
            </a:r>
          </a:p>
        </p:txBody>
      </p:sp>
      <p:sp>
        <p:nvSpPr>
          <p:cNvPr id="1958" name="Solving Export Problems"/>
          <p:cNvSpPr txBox="1"/>
          <p:nvPr/>
        </p:nvSpPr>
        <p:spPr>
          <a:xfrm>
            <a:off x="9886950" y="1638300"/>
            <a:ext cx="2933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Solving Export Problems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Paragraph (b) of “Specially Designed”"/>
          <p:cNvSpPr txBox="1">
            <a:spLocks noGrp="1"/>
          </p:cNvSpPr>
          <p:nvPr>
            <p:ph type="title"/>
          </p:nvPr>
        </p:nvSpPr>
        <p:spPr>
          <a:prstGeom prst="rect">
            <a:avLst/>
          </a:prstGeom>
        </p:spPr>
        <p:txBody>
          <a:bodyPr/>
          <a:lstStyle>
            <a:lvl1pPr>
              <a:defRPr sz="4200"/>
            </a:lvl1pPr>
          </a:lstStyle>
          <a:p>
            <a:r>
              <a:t>Paragraph (b) of “Specially Designed”</a:t>
            </a:r>
          </a:p>
        </p:txBody>
      </p:sp>
      <p:sp>
        <p:nvSpPr>
          <p:cNvPr id="36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sp>
        <p:nvSpPr>
          <p:cNvPr id="369" name="Now we start to see the “release” paragraphs of the “Specially Designed” definition, in a number of exclusions from the “capture”.…"/>
          <p:cNvSpPr txBox="1">
            <a:spLocks noGrp="1"/>
          </p:cNvSpPr>
          <p:nvPr>
            <p:ph type="body" idx="1"/>
          </p:nvPr>
        </p:nvSpPr>
        <p:spPr>
          <a:prstGeom prst="rect">
            <a:avLst/>
          </a:prstGeom>
        </p:spPr>
        <p:txBody>
          <a:bodyPr/>
          <a:lstStyle/>
          <a:p>
            <a:pPr marL="977900" lvl="1" indent="-660400">
              <a:lnSpc>
                <a:spcPct val="80000"/>
              </a:lnSpc>
              <a:buSzPct val="125000"/>
            </a:pPr>
            <a:r>
              <a:t>Now we start to see the “release” paragraphs of the “Specially Designed” definition, in a number of exclusions from the “capture”.</a:t>
            </a:r>
          </a:p>
          <a:p>
            <a:pPr marL="977900" lvl="1" indent="-660400">
              <a:lnSpc>
                <a:spcPct val="80000"/>
              </a:lnSpc>
              <a:buSzPct val="125000"/>
            </a:pPr>
            <a:r>
              <a:t>Only one exclusion is needed to effect “release”.</a:t>
            </a:r>
          </a:p>
          <a:p>
            <a:pPr marL="977900" lvl="1" indent="-660400">
              <a:lnSpc>
                <a:spcPct val="80000"/>
              </a:lnSpc>
              <a:buSzPct val="125000"/>
            </a:pPr>
            <a:r>
              <a:t>Notes regarding the definition of a “catch-all”</a:t>
            </a:r>
          </a:p>
          <a:p>
            <a:pPr marL="1778000" lvl="3">
              <a:lnSpc>
                <a:spcPct val="80000"/>
              </a:lnSpc>
              <a:buSzPct val="50000"/>
              <a:buFont typeface="Zapf Dingbats"/>
              <a:buChar char="✦"/>
            </a:pPr>
            <a:r>
              <a:t>Note to Paragraph (b) in the ITAR definition</a:t>
            </a:r>
          </a:p>
          <a:p>
            <a:pPr marL="1778000" lvl="3">
              <a:lnSpc>
                <a:spcPct val="80000"/>
              </a:lnSpc>
              <a:buSzPct val="50000"/>
              <a:buFont typeface="Zapf Dingbats"/>
              <a:buChar char="✦"/>
            </a:pPr>
            <a:r>
              <a:t>Note 2 in the EAR definition</a:t>
            </a:r>
          </a:p>
        </p:txBody>
      </p:sp>
      <p:sp>
        <p:nvSpPr>
          <p:cNvPr id="370" name="“Specially Designed”"/>
          <p:cNvSpPr txBox="1"/>
          <p:nvPr/>
        </p:nvSpPr>
        <p:spPr>
          <a:xfrm>
            <a:off x="9569450" y="16383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39" marR="40639" lvl="1"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pPr>
            <a:r>
              <a:t>“Specially Designed”</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Paragraph (b)(1) of  “Specially Designed”"/>
          <p:cNvSpPr txBox="1">
            <a:spLocks noGrp="1"/>
          </p:cNvSpPr>
          <p:nvPr>
            <p:ph type="title"/>
          </p:nvPr>
        </p:nvSpPr>
        <p:spPr>
          <a:prstGeom prst="rect">
            <a:avLst/>
          </a:prstGeom>
        </p:spPr>
        <p:txBody>
          <a:bodyPr/>
          <a:lstStyle>
            <a:lvl1pPr defTabSz="554990">
              <a:defRPr sz="3989"/>
            </a:lvl1pPr>
          </a:lstStyle>
          <a:p>
            <a:r>
              <a:t>Paragraph (b)(1) of  “Specially Designed”</a:t>
            </a:r>
          </a:p>
        </p:txBody>
      </p:sp>
      <p:sp>
        <p:nvSpPr>
          <p:cNvPr id="37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
        <p:nvSpPr>
          <p:cNvPr id="374" name="“Specially Designed”"/>
          <p:cNvSpPr txBox="1"/>
          <p:nvPr/>
        </p:nvSpPr>
        <p:spPr>
          <a:xfrm>
            <a:off x="9569450" y="16383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39" marR="40639" lvl="1"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pPr>
            <a:r>
              <a:t>“Specially Designed”</a:t>
            </a:r>
          </a:p>
        </p:txBody>
      </p:sp>
      <p:sp>
        <p:nvSpPr>
          <p:cNvPr id="375" name="Rectangle"/>
          <p:cNvSpPr txBox="1"/>
          <p:nvPr/>
        </p:nvSpPr>
        <p:spPr>
          <a:xfrm>
            <a:off x="317500" y="63500"/>
            <a:ext cx="10401300" cy="1549401"/>
          </a:xfrm>
          <a:prstGeom prst="rect">
            <a:avLst/>
          </a:prstGeom>
          <a:ln w="12700">
            <a:miter lim="400000"/>
          </a:ln>
        </p:spPr>
        <p:txBody>
          <a:bodyPr lIns="50800" tIns="50800" rIns="50800" bIns="50800" anchor="ctr"/>
          <a:lstStyle/>
          <a:p>
            <a:pPr algn="l">
              <a:lnSpc>
                <a:spcPct val="90000"/>
              </a:lnSpc>
              <a:defRPr sz="5400"/>
            </a:pPr>
            <a:endParaRPr/>
          </a:p>
        </p:txBody>
      </p:sp>
      <p:sp>
        <p:nvSpPr>
          <p:cNvPr id="376" name="Is subject to the EAR pursuant to a commodity jurisdiction determination (ITAR)"/>
          <p:cNvSpPr txBox="1">
            <a:spLocks noGrp="1"/>
          </p:cNvSpPr>
          <p:nvPr>
            <p:ph type="body" idx="1"/>
          </p:nvPr>
        </p:nvSpPr>
        <p:spPr>
          <a:prstGeom prst="rect">
            <a:avLst/>
          </a:prstGeom>
        </p:spPr>
        <p:txBody>
          <a:bodyPr/>
          <a:lstStyle/>
          <a:p>
            <a:pPr marL="977900" lvl="1" indent="-660400">
              <a:lnSpc>
                <a:spcPct val="80000"/>
              </a:lnSpc>
              <a:buSzPct val="125000"/>
              <a:defRPr sz="4600"/>
            </a:pPr>
            <a:r>
              <a:t>Is subject to the EAR pursuant to a commodity jurisdiction determination (ITAR)</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Paragraph (b)(2) of “Specially Designed”"/>
          <p:cNvSpPr txBox="1">
            <a:spLocks noGrp="1"/>
          </p:cNvSpPr>
          <p:nvPr>
            <p:ph type="title"/>
          </p:nvPr>
        </p:nvSpPr>
        <p:spPr>
          <a:prstGeom prst="rect">
            <a:avLst/>
          </a:prstGeom>
        </p:spPr>
        <p:txBody>
          <a:bodyPr>
            <a:normAutofit fontScale="90000"/>
          </a:bodyPr>
          <a:lstStyle>
            <a:lvl1pPr defTabSz="566674">
              <a:defRPr sz="4074"/>
            </a:lvl1pPr>
          </a:lstStyle>
          <a:p>
            <a:r>
              <a:t>Paragraph (b)(2) of “Specially Designed”</a:t>
            </a:r>
          </a:p>
        </p:txBody>
      </p:sp>
      <p:sp>
        <p:nvSpPr>
          <p:cNvPr id="37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380" name="“Specially Designed”"/>
          <p:cNvSpPr txBox="1"/>
          <p:nvPr/>
        </p:nvSpPr>
        <p:spPr>
          <a:xfrm>
            <a:off x="9569450" y="16383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39" marR="40639" lvl="1"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pPr>
            <a:r>
              <a:t>“Specially Designed”</a:t>
            </a:r>
          </a:p>
        </p:txBody>
      </p:sp>
      <p:sp>
        <p:nvSpPr>
          <p:cNvPr id="381" name="is, regardless of form or fit, a fastener (e.g., screws, bolts, nuts, nut plates, studs, inserts, clips, rivets, pins), washer, spacer, insulator, grommet, bushing, spring, wire, or solder"/>
          <p:cNvSpPr txBox="1">
            <a:spLocks noGrp="1"/>
          </p:cNvSpPr>
          <p:nvPr>
            <p:ph type="body" idx="1"/>
          </p:nvPr>
        </p:nvSpPr>
        <p:spPr>
          <a:prstGeom prst="rect">
            <a:avLst/>
          </a:prstGeom>
        </p:spPr>
        <p:txBody>
          <a:bodyPr/>
          <a:lstStyle/>
          <a:p>
            <a:pPr marL="977900" lvl="1" indent="-660400">
              <a:lnSpc>
                <a:spcPct val="80000"/>
              </a:lnSpc>
              <a:buSzPct val="125000"/>
              <a:defRPr sz="4600"/>
            </a:pPr>
            <a:r>
              <a:t>is, regardless of form or fit, a fastener (e.g., screws, bolts, nuts, nut plates, studs, inserts, clips, rivets, pins), washer, spacer, insulator, grommet, bushing, spring, wire, or solder</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Paragraph (b)(3) of “Specially Designed”"/>
          <p:cNvSpPr txBox="1">
            <a:spLocks noGrp="1"/>
          </p:cNvSpPr>
          <p:nvPr>
            <p:ph type="title"/>
          </p:nvPr>
        </p:nvSpPr>
        <p:spPr>
          <a:prstGeom prst="rect">
            <a:avLst/>
          </a:prstGeom>
        </p:spPr>
        <p:txBody>
          <a:bodyPr>
            <a:normAutofit fontScale="90000"/>
          </a:bodyPr>
          <a:lstStyle>
            <a:lvl1pPr defTabSz="566674">
              <a:defRPr sz="4074"/>
            </a:lvl1pPr>
          </a:lstStyle>
          <a:p>
            <a:r>
              <a:t>Paragraph (b)(3) of “Specially Designed”</a:t>
            </a:r>
          </a:p>
        </p:txBody>
      </p:sp>
      <p:sp>
        <p:nvSpPr>
          <p:cNvPr id="384" name="“Specially Designed”"/>
          <p:cNvSpPr txBox="1"/>
          <p:nvPr/>
        </p:nvSpPr>
        <p:spPr>
          <a:xfrm>
            <a:off x="9569450" y="16383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39" marR="40639" lvl="1"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pPr>
            <a:r>
              <a:t>“Specially Designed”</a:t>
            </a:r>
          </a:p>
        </p:txBody>
      </p:sp>
      <p:sp>
        <p:nvSpPr>
          <p:cNvPr id="38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
        <p:nvSpPr>
          <p:cNvPr id="386" name="Has the same function, performance capabilities, and the same or “equivalent” form and fit as a commodity or software used in or with a commodity that:…"/>
          <p:cNvSpPr txBox="1">
            <a:spLocks noGrp="1"/>
          </p:cNvSpPr>
          <p:nvPr>
            <p:ph type="body" idx="1"/>
          </p:nvPr>
        </p:nvSpPr>
        <p:spPr>
          <a:prstGeom prst="rect">
            <a:avLst/>
          </a:prstGeom>
        </p:spPr>
        <p:txBody>
          <a:bodyPr/>
          <a:lstStyle/>
          <a:p>
            <a:pPr marL="977900" lvl="1" indent="-660400">
              <a:lnSpc>
                <a:spcPct val="80000"/>
              </a:lnSpc>
              <a:buSzPct val="125000"/>
              <a:defRPr sz="4600"/>
            </a:pPr>
            <a:r>
              <a:t>Has the same function, performance capabilities, and the same or “equivalent” form and fit as a commodity or software used in or with a commodity that:</a:t>
            </a:r>
          </a:p>
          <a:p>
            <a:pPr marL="1770726" lvl="3" indent="-358486">
              <a:lnSpc>
                <a:spcPct val="80000"/>
              </a:lnSpc>
              <a:buSzPct val="100000"/>
              <a:buChar char="–"/>
              <a:defRPr sz="4600"/>
            </a:pPr>
            <a:r>
              <a:t>(i) is or was in production (i.e., not in development); and</a:t>
            </a:r>
          </a:p>
          <a:p>
            <a:pPr marL="1770726" lvl="3" indent="-358486">
              <a:lnSpc>
                <a:spcPct val="80000"/>
              </a:lnSpc>
              <a:buSzPct val="100000"/>
              <a:buChar char="–"/>
              <a:defRPr sz="4600"/>
            </a:pPr>
            <a:r>
              <a:t>(ii) is not enumerated on the U.S. Munitions List</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ITAR Notes to (b)(3) of…"/>
          <p:cNvSpPr txBox="1">
            <a:spLocks noGrp="1"/>
          </p:cNvSpPr>
          <p:nvPr>
            <p:ph type="title"/>
          </p:nvPr>
        </p:nvSpPr>
        <p:spPr>
          <a:prstGeom prst="rect">
            <a:avLst/>
          </a:prstGeom>
        </p:spPr>
        <p:txBody>
          <a:bodyPr>
            <a:normAutofit fontScale="90000"/>
          </a:bodyPr>
          <a:lstStyle/>
          <a:p>
            <a:pPr defTabSz="508254">
              <a:defRPr sz="3654"/>
            </a:pPr>
            <a:r>
              <a:t>ITAR Notes to (b)(3) of  </a:t>
            </a:r>
          </a:p>
          <a:p>
            <a:pPr defTabSz="508254">
              <a:defRPr sz="3654"/>
            </a:pPr>
            <a:r>
              <a:t>“Specially Designed”</a:t>
            </a:r>
          </a:p>
        </p:txBody>
      </p:sp>
      <p:sp>
        <p:nvSpPr>
          <p:cNvPr id="38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
        <p:nvSpPr>
          <p:cNvPr id="390" name="Note 1:  Definitions of “production”…"/>
          <p:cNvSpPr txBox="1">
            <a:spLocks noGrp="1"/>
          </p:cNvSpPr>
          <p:nvPr>
            <p:ph type="body" idx="1"/>
          </p:nvPr>
        </p:nvSpPr>
        <p:spPr>
          <a:prstGeom prst="rect">
            <a:avLst/>
          </a:prstGeom>
        </p:spPr>
        <p:txBody>
          <a:bodyPr/>
          <a:lstStyle/>
          <a:p>
            <a:pPr marL="977900" lvl="1" indent="-660400">
              <a:lnSpc>
                <a:spcPct val="80000"/>
              </a:lnSpc>
              <a:buSzPct val="125000"/>
              <a:defRPr sz="4600"/>
            </a:pPr>
            <a:r>
              <a:t>Note 1:  Definitions of “production”</a:t>
            </a:r>
          </a:p>
          <a:p>
            <a:pPr marL="977900" lvl="1" indent="-660400">
              <a:lnSpc>
                <a:spcPct val="80000"/>
              </a:lnSpc>
              <a:buSzPct val="125000"/>
              <a:defRPr sz="4600"/>
            </a:pPr>
            <a:r>
              <a:t>Note 2:  Definition of “development”</a:t>
            </a:r>
          </a:p>
          <a:p>
            <a:pPr marL="977900" lvl="1" indent="-660400">
              <a:lnSpc>
                <a:spcPct val="80000"/>
              </a:lnSpc>
              <a:buSzPct val="125000"/>
              <a:defRPr sz="4600"/>
            </a:pPr>
            <a:r>
              <a:t>Note 3:  When an item is “production” reverts to “development”</a:t>
            </a:r>
          </a:p>
          <a:p>
            <a:pPr marL="977900" lvl="1" indent="-660400">
              <a:lnSpc>
                <a:spcPct val="80000"/>
              </a:lnSpc>
              <a:buSzPct val="125000"/>
              <a:defRPr sz="4600"/>
            </a:pPr>
            <a:r>
              <a:t>Note 4:  Clarification of “equivalent”</a:t>
            </a:r>
          </a:p>
        </p:txBody>
      </p:sp>
      <p:sp>
        <p:nvSpPr>
          <p:cNvPr id="391" name="“Specially Designed”"/>
          <p:cNvSpPr txBox="1"/>
          <p:nvPr/>
        </p:nvSpPr>
        <p:spPr>
          <a:xfrm>
            <a:off x="9569450" y="16383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39" marR="40639" lvl="1"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pPr>
            <a:r>
              <a:t>“Specially Designed”</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Paragraph (b)(4) of  “Specially Designed”"/>
          <p:cNvSpPr txBox="1">
            <a:spLocks noGrp="1"/>
          </p:cNvSpPr>
          <p:nvPr>
            <p:ph type="title"/>
          </p:nvPr>
        </p:nvSpPr>
        <p:spPr>
          <a:prstGeom prst="rect">
            <a:avLst/>
          </a:prstGeom>
        </p:spPr>
        <p:txBody>
          <a:bodyPr/>
          <a:lstStyle>
            <a:lvl1pPr defTabSz="554990">
              <a:defRPr sz="3989"/>
            </a:lvl1pPr>
          </a:lstStyle>
          <a:p>
            <a:r>
              <a:t>Paragraph (b)(4) of  “Specially Designed”</a:t>
            </a:r>
          </a:p>
        </p:txBody>
      </p:sp>
      <p:sp>
        <p:nvSpPr>
          <p:cNvPr id="394" name="“Specially Designed”"/>
          <p:cNvSpPr txBox="1"/>
          <p:nvPr/>
        </p:nvSpPr>
        <p:spPr>
          <a:xfrm>
            <a:off x="9569450" y="16383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39" marR="40639" lvl="1"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pPr>
            <a:r>
              <a:t>“Specially Designed”</a:t>
            </a:r>
          </a:p>
        </p:txBody>
      </p:sp>
      <p:sp>
        <p:nvSpPr>
          <p:cNvPr id="39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396" name="was or is being developed with knowledge that it would be for use in or with both defense articles enumerated on the U.S. Munitions List and also commodities not on the U.S. Munitions List."/>
          <p:cNvSpPr txBox="1">
            <a:spLocks noGrp="1"/>
          </p:cNvSpPr>
          <p:nvPr>
            <p:ph type="body" idx="1"/>
          </p:nvPr>
        </p:nvSpPr>
        <p:spPr>
          <a:prstGeom prst="rect">
            <a:avLst/>
          </a:prstGeom>
        </p:spPr>
        <p:txBody>
          <a:bodyPr/>
          <a:lstStyle/>
          <a:p>
            <a:pPr marL="977900" lvl="1" indent="-660400">
              <a:lnSpc>
                <a:spcPct val="80000"/>
              </a:lnSpc>
              <a:buSzPct val="125000"/>
              <a:defRPr sz="4600">
                <a:solidFill>
                  <a:srgbClr val="0433FF"/>
                </a:solidFill>
              </a:defRPr>
            </a:pPr>
            <a:r>
              <a:t>was or is being developed with knowledge that it would be for use in or with both defense articles enumerated on the U.S. Munitions List and also commodities not on the U.S. Munitions List.</a:t>
            </a:r>
          </a:p>
        </p:txBody>
      </p:sp>
      <p:sp>
        <p:nvSpPr>
          <p:cNvPr id="397" name="Rectangle"/>
          <p:cNvSpPr/>
          <p:nvPr/>
        </p:nvSpPr>
        <p:spPr>
          <a:xfrm>
            <a:off x="419100" y="4081437"/>
            <a:ext cx="12166601" cy="3314751"/>
          </a:xfrm>
          <a:prstGeom prst="rect">
            <a:avLst/>
          </a:prstGeom>
          <a:ln w="101600">
            <a:solidFill>
              <a:srgbClr val="FF2600"/>
            </a:solidFill>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398" name="This (b)(4) has theoretical potential for reducing ITAR overhead, if you can consider this in early stages of product RDT&amp;E."/>
          <p:cNvSpPr txBox="1"/>
          <p:nvPr/>
        </p:nvSpPr>
        <p:spPr>
          <a:xfrm>
            <a:off x="653950" y="2001031"/>
            <a:ext cx="11684200" cy="1968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lstStyle>
          <a:p>
            <a:r>
              <a:t>This (b)(4) has theoretical potential for reducing ITAR overhead, if you can consider this in early stages of product RDT&amp;E.</a:t>
            </a:r>
          </a:p>
        </p:txBody>
      </p:sp>
      <p:sp>
        <p:nvSpPr>
          <p:cNvPr id="399" name="Must be “real” intent, not just an empty assertion"/>
          <p:cNvSpPr txBox="1"/>
          <p:nvPr/>
        </p:nvSpPr>
        <p:spPr>
          <a:xfrm>
            <a:off x="311664" y="8807450"/>
            <a:ext cx="11619472" cy="723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L="889000" indent="-571500" algn="l">
              <a:buSzPct val="171000"/>
              <a:buChar char="•"/>
            </a:lvl1pPr>
          </a:lstStyle>
          <a:p>
            <a:r>
              <a:t>Must be “real” intent, not just an empty assertion</a:t>
            </a:r>
          </a:p>
        </p:txBody>
      </p:sp>
      <p:sp>
        <p:nvSpPr>
          <p:cNvPr id="400" name="Cannot be done retroactively with an ITAR item"/>
          <p:cNvSpPr txBox="1"/>
          <p:nvPr/>
        </p:nvSpPr>
        <p:spPr>
          <a:xfrm>
            <a:off x="311664" y="7508093"/>
            <a:ext cx="11448096" cy="723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L="889000" indent="-571500" algn="l">
              <a:buSzPct val="171000"/>
              <a:buChar char="•"/>
            </a:lvl1pPr>
          </a:lstStyle>
          <a:p>
            <a:r>
              <a:t>Cannot be done retroactively with an ITAR item</a:t>
            </a:r>
          </a:p>
        </p:txBody>
      </p:sp>
      <p:sp>
        <p:nvSpPr>
          <p:cNvPr id="401" name="Must be documented contemporaneously"/>
          <p:cNvSpPr txBox="1"/>
          <p:nvPr/>
        </p:nvSpPr>
        <p:spPr>
          <a:xfrm>
            <a:off x="311664" y="8143093"/>
            <a:ext cx="10013802" cy="723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L="889000" indent="-571500" algn="l">
              <a:buSzPct val="171000"/>
              <a:buChar char="•"/>
            </a:lvl1pPr>
          </a:lstStyle>
          <a:p>
            <a:r>
              <a:t>Must be documented contemporaneously</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397"/>
                                        </p:tgtEl>
                                        <p:attrNameLst>
                                          <p:attrName>style.visibility</p:attrName>
                                        </p:attrNameLst>
                                      </p:cBhvr>
                                      <p:to>
                                        <p:strVal val="visible"/>
                                      </p:to>
                                    </p:set>
                                    <p:anim calcmode="lin" valueType="num">
                                      <p:cBhvr>
                                        <p:cTn id="7" dur="2500" fill="hold"/>
                                        <p:tgtEl>
                                          <p:spTgt spid="397"/>
                                        </p:tgtEl>
                                        <p:attrNameLst>
                                          <p:attrName>ppt_w</p:attrName>
                                        </p:attrNameLst>
                                      </p:cBhvr>
                                      <p:tavLst>
                                        <p:tav tm="0">
                                          <p:val>
                                            <p:strVal val="4*#ppt_w"/>
                                          </p:val>
                                        </p:tav>
                                        <p:tav tm="100000">
                                          <p:val>
                                            <p:strVal val="#ppt_w"/>
                                          </p:val>
                                        </p:tav>
                                      </p:tavLst>
                                    </p:anim>
                                    <p:anim calcmode="lin" valueType="num">
                                      <p:cBhvr>
                                        <p:cTn id="8" dur="2500" fill="hold"/>
                                        <p:tgtEl>
                                          <p:spTgt spid="397"/>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3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3" nodeType="clickEffect">
                                  <p:stCondLst>
                                    <p:cond delay="0"/>
                                  </p:stCondLst>
                                  <p:iterate>
                                    <p:tmAbs val="0"/>
                                  </p:iterate>
                                  <p:childTnLst>
                                    <p:set>
                                      <p:cBhvr>
                                        <p:cTn id="16" fill="hold"/>
                                        <p:tgtEl>
                                          <p:spTgt spid="400"/>
                                        </p:tgtEl>
                                        <p:attrNameLst>
                                          <p:attrName>style.visibility</p:attrName>
                                        </p:attrNameLst>
                                      </p:cBhvr>
                                      <p:to>
                                        <p:strVal val="visible"/>
                                      </p:to>
                                    </p:set>
                                    <p:anim calcmode="lin" valueType="num">
                                      <p:cBhvr>
                                        <p:cTn id="17" dur="1000" fill="hold"/>
                                        <p:tgtEl>
                                          <p:spTgt spid="400"/>
                                        </p:tgtEl>
                                        <p:attrNameLst>
                                          <p:attrName>ppt_x</p:attrName>
                                        </p:attrNameLst>
                                      </p:cBhvr>
                                      <p:tavLst>
                                        <p:tav tm="0">
                                          <p:val>
                                            <p:strVal val="0-#ppt_w/2"/>
                                          </p:val>
                                        </p:tav>
                                        <p:tav tm="100000">
                                          <p:val>
                                            <p:strVal val="#ppt_x"/>
                                          </p:val>
                                        </p:tav>
                                      </p:tavLst>
                                    </p:anim>
                                    <p:anim calcmode="lin" valueType="num">
                                      <p:cBhvr>
                                        <p:cTn id="18" dur="1000" fill="hold"/>
                                        <p:tgtEl>
                                          <p:spTgt spid="40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4" nodeType="clickEffect">
                                  <p:stCondLst>
                                    <p:cond delay="0"/>
                                  </p:stCondLst>
                                  <p:iterate>
                                    <p:tmAbs val="0"/>
                                  </p:iterate>
                                  <p:childTnLst>
                                    <p:set>
                                      <p:cBhvr>
                                        <p:cTn id="22" fill="hold"/>
                                        <p:tgtEl>
                                          <p:spTgt spid="401"/>
                                        </p:tgtEl>
                                        <p:attrNameLst>
                                          <p:attrName>style.visibility</p:attrName>
                                        </p:attrNameLst>
                                      </p:cBhvr>
                                      <p:to>
                                        <p:strVal val="visible"/>
                                      </p:to>
                                    </p:set>
                                    <p:anim calcmode="lin" valueType="num">
                                      <p:cBhvr>
                                        <p:cTn id="23" dur="1000" fill="hold"/>
                                        <p:tgtEl>
                                          <p:spTgt spid="401"/>
                                        </p:tgtEl>
                                        <p:attrNameLst>
                                          <p:attrName>ppt_x</p:attrName>
                                        </p:attrNameLst>
                                      </p:cBhvr>
                                      <p:tavLst>
                                        <p:tav tm="0">
                                          <p:val>
                                            <p:strVal val="0-#ppt_w/2"/>
                                          </p:val>
                                        </p:tav>
                                        <p:tav tm="100000">
                                          <p:val>
                                            <p:strVal val="#ppt_x"/>
                                          </p:val>
                                        </p:tav>
                                      </p:tavLst>
                                    </p:anim>
                                    <p:anim calcmode="lin" valueType="num">
                                      <p:cBhvr>
                                        <p:cTn id="24" dur="1000" fill="hold"/>
                                        <p:tgtEl>
                                          <p:spTgt spid="40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5" nodeType="clickEffect">
                                  <p:stCondLst>
                                    <p:cond delay="0"/>
                                  </p:stCondLst>
                                  <p:iterate>
                                    <p:tmAbs val="0"/>
                                  </p:iterate>
                                  <p:childTnLst>
                                    <p:set>
                                      <p:cBhvr>
                                        <p:cTn id="28" fill="hold"/>
                                        <p:tgtEl>
                                          <p:spTgt spid="399"/>
                                        </p:tgtEl>
                                        <p:attrNameLst>
                                          <p:attrName>style.visibility</p:attrName>
                                        </p:attrNameLst>
                                      </p:cBhvr>
                                      <p:to>
                                        <p:strVal val="visible"/>
                                      </p:to>
                                    </p:set>
                                    <p:anim calcmode="lin" valueType="num">
                                      <p:cBhvr>
                                        <p:cTn id="29" dur="1000" fill="hold"/>
                                        <p:tgtEl>
                                          <p:spTgt spid="399"/>
                                        </p:tgtEl>
                                        <p:attrNameLst>
                                          <p:attrName>ppt_x</p:attrName>
                                        </p:attrNameLst>
                                      </p:cBhvr>
                                      <p:tavLst>
                                        <p:tav tm="0">
                                          <p:val>
                                            <p:strVal val="0-#ppt_w/2"/>
                                          </p:val>
                                        </p:tav>
                                        <p:tav tm="100000">
                                          <p:val>
                                            <p:strVal val="#ppt_x"/>
                                          </p:val>
                                        </p:tav>
                                      </p:tavLst>
                                    </p:anim>
                                    <p:anim calcmode="lin" valueType="num">
                                      <p:cBhvr>
                                        <p:cTn id="30" dur="1000" fill="hold"/>
                                        <p:tgtEl>
                                          <p:spTgt spid="3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1" animBg="1" advAuto="0"/>
      <p:bldP spid="398" grpId="2" animBg="1" advAuto="0"/>
      <p:bldP spid="399" grpId="5" animBg="1" advAuto="0"/>
      <p:bldP spid="400" grpId="3" animBg="1" advAuto="0"/>
      <p:bldP spid="401" grpId="4"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Site-Survey Planner vLP 7-17.jpg" descr="Site-Survey Planner vLP 7-17.jpg"/>
          <p:cNvPicPr>
            <a:picLocks noChangeAspect="1"/>
          </p:cNvPicPr>
          <p:nvPr/>
        </p:nvPicPr>
        <p:blipFill>
          <a:blip r:embed="rId2"/>
          <a:stretch>
            <a:fillRect/>
          </a:stretch>
        </p:blipFill>
        <p:spPr>
          <a:xfrm>
            <a:off x="159047" y="1997108"/>
            <a:ext cx="12183193" cy="7476321"/>
          </a:xfrm>
          <a:prstGeom prst="rect">
            <a:avLst/>
          </a:prstGeom>
          <a:ln w="12700">
            <a:miter lim="400000"/>
          </a:ln>
        </p:spPr>
      </p:pic>
      <p:sp>
        <p:nvSpPr>
          <p:cNvPr id="314" name="Day 1 - Site Survey"/>
          <p:cNvSpPr txBox="1">
            <a:spLocks noGrp="1"/>
          </p:cNvSpPr>
          <p:nvPr>
            <p:ph type="title"/>
          </p:nvPr>
        </p:nvSpPr>
        <p:spPr>
          <a:prstGeom prst="rect">
            <a:avLst/>
          </a:prstGeom>
        </p:spPr>
        <p:txBody>
          <a:bodyPr/>
          <a:lstStyle/>
          <a:p>
            <a:r>
              <a:t>Day 1 - Site Survey</a:t>
            </a:r>
          </a:p>
        </p:txBody>
      </p:sp>
      <p:sp>
        <p:nvSpPr>
          <p:cNvPr id="315" name="Slide Number"/>
          <p:cNvSpPr txBox="1">
            <a:spLocks noGrp="1"/>
          </p:cNvSpPr>
          <p:nvPr>
            <p:ph type="sldNum" sz="quarter" idx="2"/>
          </p:nvPr>
        </p:nvSpPr>
        <p:spPr>
          <a:xfrm>
            <a:off x="12607290" y="9439683"/>
            <a:ext cx="2286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316" name="Agenda outline"/>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Agenda outline</a:t>
            </a:r>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xmlns:m="http://schemas.openxmlformats.org/officeDocument/2006/math" xmlns:a14="http://schemas.microsoft.com/office/drawing/2010/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Paragraph (b)(5) of  “Specially Designed”"/>
          <p:cNvSpPr txBox="1">
            <a:spLocks noGrp="1"/>
          </p:cNvSpPr>
          <p:nvPr>
            <p:ph type="title"/>
          </p:nvPr>
        </p:nvSpPr>
        <p:spPr>
          <a:prstGeom prst="rect">
            <a:avLst/>
          </a:prstGeom>
        </p:spPr>
        <p:txBody>
          <a:bodyPr/>
          <a:lstStyle>
            <a:lvl1pPr defTabSz="554990">
              <a:defRPr sz="3989"/>
            </a:lvl1pPr>
          </a:lstStyle>
          <a:p>
            <a:r>
              <a:t>Paragraph (b)(5) of  “Specially Designed”</a:t>
            </a:r>
          </a:p>
        </p:txBody>
      </p:sp>
      <p:sp>
        <p:nvSpPr>
          <p:cNvPr id="40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
        <p:nvSpPr>
          <p:cNvPr id="405" name="was or is being developed as a general purpose commodity or software, i.e., with no knowledge for use in or with a particular commodity (e.g., a F/A-18 or HMMWV) or type of commodity (e.g., an aircraft or machine tool)"/>
          <p:cNvSpPr txBox="1">
            <a:spLocks noGrp="1"/>
          </p:cNvSpPr>
          <p:nvPr>
            <p:ph type="body" idx="1"/>
          </p:nvPr>
        </p:nvSpPr>
        <p:spPr>
          <a:prstGeom prst="rect">
            <a:avLst/>
          </a:prstGeom>
        </p:spPr>
        <p:txBody>
          <a:bodyPr/>
          <a:lstStyle/>
          <a:p>
            <a:pPr marL="977900" lvl="1" indent="-660400">
              <a:lnSpc>
                <a:spcPct val="80000"/>
              </a:lnSpc>
              <a:buSzPct val="125000"/>
              <a:defRPr sz="4600"/>
            </a:pPr>
            <a:r>
              <a:t>was or is being developed as a general purpose commodity or software, i.e., with no knowledge for use in or with a particular commodity (e.g., a F/A-18 or HMMWV) or type of commodity (e.g., an aircraft or machine tool)</a:t>
            </a:r>
          </a:p>
        </p:txBody>
      </p:sp>
      <p:sp>
        <p:nvSpPr>
          <p:cNvPr id="406" name="“Specially Designed”"/>
          <p:cNvSpPr txBox="1"/>
          <p:nvPr/>
        </p:nvSpPr>
        <p:spPr>
          <a:xfrm>
            <a:off x="9569450" y="16383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39" marR="40639" lvl="1"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pPr>
            <a:r>
              <a:t>“Specially Designed”</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Notes to (b)(4) and (b)(5) of  “Specially Designed”"/>
          <p:cNvSpPr txBox="1">
            <a:spLocks noGrp="1"/>
          </p:cNvSpPr>
          <p:nvPr>
            <p:ph type="title"/>
          </p:nvPr>
        </p:nvSpPr>
        <p:spPr>
          <a:prstGeom prst="rect">
            <a:avLst/>
          </a:prstGeom>
        </p:spPr>
        <p:txBody>
          <a:bodyPr>
            <a:normAutofit fontScale="90000"/>
          </a:bodyPr>
          <a:lstStyle>
            <a:lvl1pPr defTabSz="508254">
              <a:defRPr sz="3654"/>
            </a:lvl1pPr>
          </a:lstStyle>
          <a:p>
            <a:r>
              <a:t>Notes to (b)(4) and (b)(5) of  “Specially Designed”</a:t>
            </a:r>
          </a:p>
        </p:txBody>
      </p:sp>
      <p:sp>
        <p:nvSpPr>
          <p:cNvPr id="40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sp>
        <p:nvSpPr>
          <p:cNvPr id="410" name="Identifies the documentary requirements for applying the exclusions in paragraphs (b)(4) and (b)(5)…"/>
          <p:cNvSpPr txBox="1">
            <a:spLocks noGrp="1"/>
          </p:cNvSpPr>
          <p:nvPr>
            <p:ph type="body" idx="1"/>
          </p:nvPr>
        </p:nvSpPr>
        <p:spPr>
          <a:prstGeom prst="rect">
            <a:avLst/>
          </a:prstGeom>
        </p:spPr>
        <p:txBody>
          <a:bodyPr/>
          <a:lstStyle/>
          <a:p>
            <a:pPr marL="977900" lvl="1" indent="-660400">
              <a:lnSpc>
                <a:spcPct val="80000"/>
              </a:lnSpc>
              <a:buSzPct val="125000"/>
              <a:defRPr sz="4600"/>
            </a:pPr>
            <a:r>
              <a:t>Identifies the documentary requirements for applying the exclusions in paragraphs (b)(4) and (b)(5)</a:t>
            </a:r>
          </a:p>
          <a:p>
            <a:pPr marL="977900" lvl="1" indent="-660400">
              <a:lnSpc>
                <a:spcPct val="80000"/>
              </a:lnSpc>
              <a:buSzPct val="125000"/>
              <a:defRPr sz="4600"/>
            </a:pPr>
            <a:r>
              <a:t>Provides definition of “knowledge” consistent with the EAR</a:t>
            </a:r>
          </a:p>
        </p:txBody>
      </p:sp>
      <p:sp>
        <p:nvSpPr>
          <p:cNvPr id="411" name="“Specially Designed”"/>
          <p:cNvSpPr txBox="1"/>
          <p:nvPr/>
        </p:nvSpPr>
        <p:spPr>
          <a:xfrm>
            <a:off x="9569450" y="16383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39" marR="40639" lvl="1"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pPr>
            <a:r>
              <a:t>“Specially Designed”</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Classifying Products &amp; Does It Need a License?"/>
          <p:cNvSpPr txBox="1">
            <a:spLocks noGrp="1"/>
          </p:cNvSpPr>
          <p:nvPr>
            <p:ph type="title"/>
          </p:nvPr>
        </p:nvSpPr>
        <p:spPr>
          <a:prstGeom prst="rect">
            <a:avLst/>
          </a:prstGeom>
        </p:spPr>
        <p:txBody>
          <a:bodyPr/>
          <a:lstStyle/>
          <a:p>
            <a:r>
              <a:t>Classifying Products</a:t>
            </a:r>
          </a:p>
          <a:p>
            <a:r>
              <a:t>&amp;</a:t>
            </a:r>
          </a:p>
          <a:p>
            <a:r>
              <a:t>Does It Need a License?</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Classifying:  Page at a Glance"/>
          <p:cNvSpPr txBox="1">
            <a:spLocks noGrp="1"/>
          </p:cNvSpPr>
          <p:nvPr>
            <p:ph type="title"/>
          </p:nvPr>
        </p:nvSpPr>
        <p:spPr>
          <a:prstGeom prst="rect">
            <a:avLst/>
          </a:prstGeom>
        </p:spPr>
        <p:txBody>
          <a:bodyPr/>
          <a:lstStyle/>
          <a:p>
            <a:r>
              <a:t>Classifying:  Page at a Glance</a:t>
            </a:r>
          </a:p>
        </p:txBody>
      </p:sp>
      <p:sp>
        <p:nvSpPr>
          <p:cNvPr id="41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sp>
        <p:nvSpPr>
          <p:cNvPr id="417" name="ITAR or EAR?…"/>
          <p:cNvSpPr txBox="1">
            <a:spLocks noGrp="1"/>
          </p:cNvSpPr>
          <p:nvPr>
            <p:ph type="body" idx="1"/>
          </p:nvPr>
        </p:nvSpPr>
        <p:spPr>
          <a:prstGeom prst="rect">
            <a:avLst/>
          </a:prstGeom>
        </p:spPr>
        <p:txBody>
          <a:bodyPr/>
          <a:lstStyle/>
          <a:p>
            <a:pPr>
              <a:defRPr sz="3400"/>
            </a:pPr>
            <a:r>
              <a:t>ITAR or EAR?</a:t>
            </a:r>
          </a:p>
          <a:p>
            <a:pPr lvl="1">
              <a:buSzPct val="40000"/>
              <a:buBlip>
                <a:blip r:embed="rId2"/>
              </a:buBlip>
              <a:defRPr sz="3400"/>
            </a:pPr>
            <a:r>
              <a:t>If ITAR, it’s one of 21 categories on the USML</a:t>
            </a:r>
          </a:p>
          <a:p>
            <a:pPr lvl="1">
              <a:buSzPct val="40000"/>
              <a:buBlip>
                <a:blip r:embed="rId2"/>
              </a:buBlip>
              <a:defRPr sz="3400"/>
            </a:pPr>
            <a:r>
              <a:t>If EAR, must determine ECCN from the CCL</a:t>
            </a:r>
          </a:p>
          <a:p>
            <a:pPr>
              <a:defRPr sz="3400"/>
            </a:pPr>
            <a:r>
              <a:t>When you have the ECCN</a:t>
            </a:r>
          </a:p>
          <a:p>
            <a:pPr lvl="1">
              <a:buSzPct val="40000"/>
              <a:buBlip>
                <a:blip r:embed="rId2"/>
              </a:buBlip>
              <a:defRPr sz="3400"/>
            </a:pPr>
            <a:r>
              <a:t>Reasons for Control</a:t>
            </a:r>
          </a:p>
          <a:p>
            <a:pPr lvl="1">
              <a:buSzPct val="40000"/>
              <a:buBlip>
                <a:blip r:embed="rId2"/>
              </a:buBlip>
              <a:defRPr sz="3400"/>
            </a:pPr>
            <a:r>
              <a:t>Country Chart</a:t>
            </a:r>
          </a:p>
          <a:p>
            <a:pPr lvl="1">
              <a:buSzPct val="40000"/>
              <a:buBlip>
                <a:blip r:embed="rId2"/>
              </a:buBlip>
              <a:defRPr sz="3400"/>
            </a:pPr>
            <a:r>
              <a:t>Are there exceptions?</a:t>
            </a:r>
          </a:p>
          <a:p>
            <a:pPr>
              <a:defRPr sz="3400"/>
            </a:pPr>
            <a:r>
              <a:t>Then </a:t>
            </a:r>
            <a:r>
              <a:rPr b="1" u="sng"/>
              <a:t>NLR</a:t>
            </a:r>
            <a:r>
              <a:t> or apply for a </a:t>
            </a:r>
            <a:r>
              <a:rPr b="1" u="sng"/>
              <a:t>DOC license</a:t>
            </a:r>
          </a:p>
        </p:txBody>
      </p:sp>
      <p:sp>
        <p:nvSpPr>
          <p:cNvPr id="418" name="Classification"/>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Classifying Your Product"/>
          <p:cNvSpPr txBox="1">
            <a:spLocks noGrp="1"/>
          </p:cNvSpPr>
          <p:nvPr>
            <p:ph type="title"/>
          </p:nvPr>
        </p:nvSpPr>
        <p:spPr>
          <a:prstGeom prst="rect">
            <a:avLst/>
          </a:prstGeom>
        </p:spPr>
        <p:txBody>
          <a:bodyPr/>
          <a:lstStyle/>
          <a:p>
            <a:r>
              <a:t>Classifying Your Product</a:t>
            </a:r>
          </a:p>
        </p:txBody>
      </p:sp>
      <p:sp>
        <p:nvSpPr>
          <p:cNvPr id="42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sp>
        <p:nvSpPr>
          <p:cNvPr id="422" name="Is it on the US Munitions List (USML)? – defense item, State jurisdiction -  Classification by USML category…"/>
          <p:cNvSpPr txBox="1">
            <a:spLocks noGrp="1"/>
          </p:cNvSpPr>
          <p:nvPr>
            <p:ph type="body" idx="1"/>
          </p:nvPr>
        </p:nvSpPr>
        <p:spPr>
          <a:prstGeom prst="rect">
            <a:avLst/>
          </a:prstGeom>
        </p:spPr>
        <p:txBody>
          <a:bodyPr/>
          <a:lstStyle/>
          <a:p>
            <a:pPr lvl="1">
              <a:lnSpc>
                <a:spcPct val="80000"/>
              </a:lnSpc>
              <a:defRPr sz="3400"/>
            </a:pPr>
            <a:r>
              <a:t>Is it on the US Munitions List (USML)? – defense item, State jurisdiction -  Classification by USML category</a:t>
            </a:r>
          </a:p>
          <a:p>
            <a:pPr lvl="1">
              <a:lnSpc>
                <a:spcPct val="80000"/>
              </a:lnSpc>
              <a:defRPr sz="3400"/>
            </a:pPr>
            <a:r>
              <a:t>Is it on the Commerce Control List (CCL)? – dual use item, Commerce jurisdiction – classification by export control classification number (ECCN)</a:t>
            </a:r>
          </a:p>
          <a:p>
            <a:pPr lvl="1">
              <a:lnSpc>
                <a:spcPct val="80000"/>
              </a:lnSpc>
              <a:defRPr sz="3400"/>
            </a:pPr>
            <a:r>
              <a:t>Is it clearly commercial but you can’t find it in the CCL? – Commerce jurisdiction (EAR99) </a:t>
            </a:r>
          </a:p>
          <a:p>
            <a:pPr lvl="1">
              <a:lnSpc>
                <a:spcPct val="80000"/>
              </a:lnSpc>
              <a:defRPr sz="3400"/>
            </a:pPr>
            <a:r>
              <a:t>You believe it is a dual use item under Commerce but you are not sure what the ECCN is? Ask Commerce to either validate your self classification or to provide you with a Commodity Classification</a:t>
            </a:r>
          </a:p>
          <a:p>
            <a:pPr lvl="1">
              <a:lnSpc>
                <a:spcPct val="80000"/>
              </a:lnSpc>
              <a:defRPr sz="3400"/>
            </a:pPr>
            <a:r>
              <a:t>Not sure who has jurisdiction?  Ask State for a Commodity Jurisdiction determination</a:t>
            </a:r>
          </a:p>
        </p:txBody>
      </p:sp>
      <p:sp>
        <p:nvSpPr>
          <p:cNvPr id="423" name="Classification"/>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Classification Rules-of-Thumb"/>
          <p:cNvSpPr txBox="1">
            <a:spLocks noGrp="1"/>
          </p:cNvSpPr>
          <p:nvPr>
            <p:ph type="title"/>
          </p:nvPr>
        </p:nvSpPr>
        <p:spPr>
          <a:prstGeom prst="rect">
            <a:avLst/>
          </a:prstGeom>
        </p:spPr>
        <p:txBody>
          <a:bodyPr/>
          <a:lstStyle/>
          <a:p>
            <a:r>
              <a:t>Classification Rules-of-Thumb</a:t>
            </a:r>
          </a:p>
        </p:txBody>
      </p:sp>
      <p:sp>
        <p:nvSpPr>
          <p:cNvPr id="426" name="Classification"/>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a:t>
            </a:r>
          </a:p>
        </p:txBody>
      </p:sp>
      <p:sp>
        <p:nvSpPr>
          <p:cNvPr id="4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sp>
        <p:nvSpPr>
          <p:cNvPr id="428" name="Something counts as tech data under the EAR or the ITAR articles if:…"/>
          <p:cNvSpPr txBox="1">
            <a:spLocks noGrp="1"/>
          </p:cNvSpPr>
          <p:nvPr>
            <p:ph type="body" idx="1"/>
          </p:nvPr>
        </p:nvSpPr>
        <p:spPr>
          <a:prstGeom prst="rect">
            <a:avLst/>
          </a:prstGeom>
        </p:spPr>
        <p:txBody>
          <a:bodyPr/>
          <a:lstStyle/>
          <a:p>
            <a:pPr lvl="1">
              <a:lnSpc>
                <a:spcPct val="80000"/>
              </a:lnSpc>
              <a:defRPr sz="4400"/>
            </a:pPr>
            <a:r>
              <a:t>Something counts as tech data under the EAR or the ITAR articles if:</a:t>
            </a:r>
          </a:p>
          <a:p>
            <a:pPr marL="1648113" lvl="2" indent="-441613">
              <a:lnSpc>
                <a:spcPct val="80000"/>
              </a:lnSpc>
              <a:buSzPct val="40000"/>
              <a:buBlip>
                <a:blip r:embed="rId2"/>
              </a:buBlip>
              <a:defRPr sz="4400"/>
            </a:pPr>
            <a:r>
              <a:rPr sz="3400"/>
              <a:t>You would not want to post on your Website because the disclosure could lead to reverse-engineering, </a:t>
            </a:r>
            <a:r>
              <a:rPr sz="3400" i="1"/>
              <a:t>or</a:t>
            </a:r>
            <a:endParaRPr sz="3400"/>
          </a:p>
          <a:p>
            <a:pPr marL="1648113" lvl="2" indent="-441613">
              <a:lnSpc>
                <a:spcPct val="80000"/>
              </a:lnSpc>
              <a:buSzPct val="40000"/>
              <a:buBlip>
                <a:blip r:embed="rId2"/>
              </a:buBlip>
              <a:defRPr sz="4400"/>
            </a:pPr>
            <a:r>
              <a:rPr sz="3400"/>
              <a:t>You would not put the info in trade show brochures</a:t>
            </a:r>
          </a:p>
          <a:p>
            <a:pPr lvl="1">
              <a:lnSpc>
                <a:spcPct val="80000"/>
              </a:lnSpc>
              <a:defRPr sz="4400"/>
            </a:pPr>
            <a:r>
              <a:t>Product classification is most often </a:t>
            </a:r>
            <a:r>
              <a:rPr i="1"/>
              <a:t>self</a:t>
            </a:r>
            <a:r>
              <a:t>-classification.</a:t>
            </a:r>
          </a:p>
          <a:p>
            <a:pPr lvl="1">
              <a:lnSpc>
                <a:spcPct val="80000"/>
              </a:lnSpc>
              <a:defRPr sz="4400"/>
            </a:pPr>
            <a:r>
              <a:t>Often makes sense nowadays to follow up with a CCATS (Commerce) or a CJ (State), especially if you plan to export to trickier destinations.</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ITAR “defense articles” [§120.6 def.]"/>
          <p:cNvSpPr txBox="1">
            <a:spLocks noGrp="1"/>
          </p:cNvSpPr>
          <p:nvPr>
            <p:ph type="title"/>
          </p:nvPr>
        </p:nvSpPr>
        <p:spPr>
          <a:xfrm>
            <a:off x="292100" y="203199"/>
            <a:ext cx="8654676" cy="1186329"/>
          </a:xfrm>
          <a:prstGeom prst="rect">
            <a:avLst/>
          </a:prstGeom>
        </p:spPr>
        <p:txBody>
          <a:bodyPr/>
          <a:lstStyle/>
          <a:p>
            <a:pPr defTabSz="578358">
              <a:defRPr sz="5346"/>
            </a:pPr>
            <a:r>
              <a:rPr dirty="0"/>
              <a:t>ITAR “defense articles”</a:t>
            </a:r>
            <a:r>
              <a:rPr sz="2970" dirty="0"/>
              <a:t> </a:t>
            </a:r>
            <a:r>
              <a:rPr sz="2970" i="1" dirty="0"/>
              <a:t>[§120.6 def.]</a:t>
            </a:r>
          </a:p>
        </p:txBody>
      </p:sp>
      <p:sp>
        <p:nvSpPr>
          <p:cNvPr id="43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sp>
        <p:nvSpPr>
          <p:cNvPr id="432" name="Defense article means any item or technical data designated in §121.1 of this subchapter.  The policy described in §120.3 is applicable to designations of additional items.  This term includes technical data recorded or stored in any physical form, models, mockups or other items that reveal technical data directly relating to items designated in §121.1 of this subchapter. It does not include basic marketing information on function or purpose or general system descriptions."/>
          <p:cNvSpPr txBox="1">
            <a:spLocks noGrp="1"/>
          </p:cNvSpPr>
          <p:nvPr>
            <p:ph type="body" idx="1"/>
          </p:nvPr>
        </p:nvSpPr>
        <p:spPr>
          <a:prstGeom prst="rect">
            <a:avLst/>
          </a:prstGeom>
        </p:spPr>
        <p:txBody>
          <a:bodyPr lIns="0" tIns="0" rIns="0" bIns="0">
            <a:normAutofit lnSpcReduction="10000"/>
          </a:bodyPr>
          <a:lstStyle/>
          <a:p>
            <a:pPr lvl="1">
              <a:defRPr sz="4400"/>
            </a:pPr>
            <a:r>
              <a:t>Defense article means any item or technical data designated in §121.1 of this subchapter.  The policy described in §120.3 is applicable to designations of additional items.  This term includes technical data recorded or stored in any physical form, models, mockups or other items that reveal technical data directly relating to items designated in §121.1 of this subchapter. It does not include basic marketing information on function or purpose or general system descriptions.</a:t>
            </a:r>
          </a:p>
        </p:txBody>
      </p:sp>
      <p:sp>
        <p:nvSpPr>
          <p:cNvPr id="433" name="Classification"/>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ITAR “defense services” [§120.9 def.]"/>
          <p:cNvSpPr txBox="1">
            <a:spLocks noGrp="1"/>
          </p:cNvSpPr>
          <p:nvPr>
            <p:ph type="title"/>
          </p:nvPr>
        </p:nvSpPr>
        <p:spPr>
          <a:xfrm>
            <a:off x="292100" y="203199"/>
            <a:ext cx="8699500" cy="1204259"/>
          </a:xfrm>
          <a:prstGeom prst="rect">
            <a:avLst/>
          </a:prstGeom>
        </p:spPr>
        <p:txBody>
          <a:bodyPr/>
          <a:lstStyle/>
          <a:p>
            <a:pPr defTabSz="560831">
              <a:defRPr sz="5184"/>
            </a:pPr>
            <a:r>
              <a:rPr dirty="0"/>
              <a:t>ITAR “defense services”</a:t>
            </a:r>
            <a:r>
              <a:rPr sz="2880" dirty="0"/>
              <a:t> </a:t>
            </a:r>
            <a:r>
              <a:rPr sz="2880" i="1" dirty="0"/>
              <a:t>[§120.9 def.]</a:t>
            </a:r>
          </a:p>
        </p:txBody>
      </p:sp>
      <p:sp>
        <p:nvSpPr>
          <p:cNvPr id="43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
        <p:nvSpPr>
          <p:cNvPr id="437" name="(1) The furnishing of assistance (including training) to foreign persons, whether in the United States or abroad in the design, development, engineering, manufacture, production, assembly, testing, repair, maintenance, modification, operation, demilitarization, destruction, processing or use of defense articles;…"/>
          <p:cNvSpPr txBox="1">
            <a:spLocks noGrp="1"/>
          </p:cNvSpPr>
          <p:nvPr>
            <p:ph type="body" idx="1"/>
          </p:nvPr>
        </p:nvSpPr>
        <p:spPr>
          <a:prstGeom prst="rect">
            <a:avLst/>
          </a:prstGeom>
        </p:spPr>
        <p:txBody>
          <a:bodyPr lIns="0" tIns="0" rIns="0" bIns="0">
            <a:normAutofit lnSpcReduction="10000"/>
          </a:bodyPr>
          <a:lstStyle/>
          <a:p>
            <a:pPr marL="1266825" lvl="1" indent="-542925" defTabSz="554990">
              <a:spcBef>
                <a:spcPts val="2200"/>
              </a:spcBef>
              <a:defRPr sz="4180"/>
            </a:pPr>
            <a:r>
              <a:t>(1) The furnishing of assistance (including training) to foreign persons, whether in the United States or abroad in the design, development, engineering, manufacture, production, assembly, testing, repair, maintenance, modification, operation, demilitarization, destruction, processing or use of defense articles;</a:t>
            </a:r>
          </a:p>
          <a:p>
            <a:pPr marL="1266825" lvl="1" indent="-542925" defTabSz="554990">
              <a:spcBef>
                <a:spcPts val="2200"/>
              </a:spcBef>
              <a:defRPr sz="4180"/>
            </a:pPr>
            <a:r>
              <a:t>(2) The furnishing to foreign persons of any technical data controlled under this subchapter (see §120.10), whether in the United States, or </a:t>
            </a:r>
          </a:p>
          <a:p>
            <a:pPr marL="1266825" lvl="1" indent="-542925" defTabSz="554990">
              <a:spcBef>
                <a:spcPts val="2200"/>
              </a:spcBef>
              <a:defRPr sz="4180"/>
            </a:pPr>
            <a:r>
              <a:t>(3) Military training of foreign units and forces...</a:t>
            </a:r>
          </a:p>
        </p:txBody>
      </p:sp>
      <p:sp>
        <p:nvSpPr>
          <p:cNvPr id="438" name="Classification"/>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ITAR “tech data” [§120.10 def.]"/>
          <p:cNvSpPr txBox="1">
            <a:spLocks noGrp="1"/>
          </p:cNvSpPr>
          <p:nvPr>
            <p:ph type="title"/>
          </p:nvPr>
        </p:nvSpPr>
        <p:spPr>
          <a:prstGeom prst="rect">
            <a:avLst/>
          </a:prstGeom>
        </p:spPr>
        <p:txBody>
          <a:bodyPr/>
          <a:lstStyle/>
          <a:p>
            <a:r>
              <a:t>ITAR “tech data”</a:t>
            </a:r>
            <a:r>
              <a:rPr sz="3000"/>
              <a:t> </a:t>
            </a:r>
            <a:r>
              <a:rPr sz="3000" i="1"/>
              <a:t>[§120.10 def.]</a:t>
            </a:r>
          </a:p>
        </p:txBody>
      </p:sp>
      <p:sp>
        <p:nvSpPr>
          <p:cNvPr id="44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sp>
        <p:nvSpPr>
          <p:cNvPr id="442" name="(1) Information, other than software as defined in §120.10(a)(4), which is required for the design, development, production, manufacture, assembly, operation, repair, testing, maintenance or modification of defense articles.  This includes information in the form of blueprints, drawings, photographs, plans, instructions or documentation.…"/>
          <p:cNvSpPr txBox="1">
            <a:spLocks noGrp="1"/>
          </p:cNvSpPr>
          <p:nvPr>
            <p:ph type="body" idx="1"/>
          </p:nvPr>
        </p:nvSpPr>
        <p:spPr>
          <a:prstGeom prst="rect">
            <a:avLst/>
          </a:prstGeom>
        </p:spPr>
        <p:txBody>
          <a:bodyPr lIns="0" tIns="0" rIns="0" bIns="0">
            <a:normAutofit lnSpcReduction="10000"/>
          </a:bodyPr>
          <a:lstStyle/>
          <a:p>
            <a:pPr marL="1306830" lvl="1" indent="-560070" defTabSz="572516">
              <a:spcBef>
                <a:spcPts val="2300"/>
              </a:spcBef>
              <a:defRPr sz="4312"/>
            </a:pPr>
            <a:r>
              <a:t>(1) Information, other than software as defined in §120.10(a)(4), which is required for the design, development, production, manufacture, assembly, operation, repair, testing, maintenance or modification of defense articles.  This includes information in the form of blueprints, drawings, photographs, plans, instructions or documentation.</a:t>
            </a:r>
          </a:p>
          <a:p>
            <a:pPr marL="1306830" lvl="1" indent="-560070" defTabSz="572516">
              <a:spcBef>
                <a:spcPts val="2300"/>
              </a:spcBef>
              <a:defRPr sz="4312"/>
            </a:pPr>
            <a:r>
              <a:t>(2) Classified information relating to defense articles and defense services;</a:t>
            </a:r>
          </a:p>
          <a:p>
            <a:pPr marL="1306830" lvl="1" indent="-560070" defTabSz="572516">
              <a:spcBef>
                <a:spcPts val="2300"/>
              </a:spcBef>
              <a:defRPr sz="4312"/>
            </a:pPr>
            <a:r>
              <a:t>(3) Information [in] an invention secrecy order;</a:t>
            </a:r>
          </a:p>
        </p:txBody>
      </p:sp>
      <p:sp>
        <p:nvSpPr>
          <p:cNvPr id="443" name="Classification"/>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ITAR “tech data” [§120.10 def.]"/>
          <p:cNvSpPr txBox="1">
            <a:spLocks noGrp="1"/>
          </p:cNvSpPr>
          <p:nvPr>
            <p:ph type="title"/>
          </p:nvPr>
        </p:nvSpPr>
        <p:spPr>
          <a:prstGeom prst="rect">
            <a:avLst/>
          </a:prstGeom>
        </p:spPr>
        <p:txBody>
          <a:bodyPr/>
          <a:lstStyle/>
          <a:p>
            <a:r>
              <a:t>ITAR “tech data”</a:t>
            </a:r>
            <a:r>
              <a:rPr sz="3000"/>
              <a:t> </a:t>
            </a:r>
            <a:r>
              <a:rPr sz="3000" i="1"/>
              <a:t>[§120.10 def.]</a:t>
            </a:r>
          </a:p>
        </p:txBody>
      </p:sp>
      <p:sp>
        <p:nvSpPr>
          <p:cNvPr id="44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sp>
        <p:nvSpPr>
          <p:cNvPr id="447" name="(4) Software as defined in §121.8(f) of this subchapter directly related to defense articles;…"/>
          <p:cNvSpPr txBox="1">
            <a:spLocks noGrp="1"/>
          </p:cNvSpPr>
          <p:nvPr>
            <p:ph type="body" idx="1"/>
          </p:nvPr>
        </p:nvSpPr>
        <p:spPr>
          <a:prstGeom prst="rect">
            <a:avLst/>
          </a:prstGeom>
        </p:spPr>
        <p:txBody>
          <a:bodyPr lIns="0" tIns="0" rIns="0" bIns="0"/>
          <a:lstStyle/>
          <a:p>
            <a:pPr lvl="1">
              <a:defRPr sz="4400"/>
            </a:pPr>
            <a:r>
              <a:t>(4) Software as defined in §121.8(f) of this subchapter directly related to defense articles;</a:t>
            </a:r>
          </a:p>
          <a:p>
            <a:pPr lvl="1">
              <a:defRPr sz="4400"/>
            </a:pPr>
            <a:r>
              <a:t>Note:  This definition does not include information concerning general scientific, mathematical or engineering principles commonly taught in schools, colleges and universities or information in the public domain as defined in §120.11. It also does not include basic marketing information on function or purpose or general system descriptions of defense articles.</a:t>
            </a:r>
          </a:p>
        </p:txBody>
      </p:sp>
      <p:sp>
        <p:nvSpPr>
          <p:cNvPr id="448" name="Classification"/>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Day 2 - Compliance Training"/>
          <p:cNvSpPr txBox="1">
            <a:spLocks noGrp="1"/>
          </p:cNvSpPr>
          <p:nvPr>
            <p:ph type="title"/>
          </p:nvPr>
        </p:nvSpPr>
        <p:spPr>
          <a:prstGeom prst="rect">
            <a:avLst/>
          </a:prstGeom>
        </p:spPr>
        <p:txBody>
          <a:bodyPr/>
          <a:lstStyle/>
          <a:p>
            <a:r>
              <a:t>Day 2 - Compliance Training</a:t>
            </a:r>
          </a:p>
        </p:txBody>
      </p:sp>
      <p:sp>
        <p:nvSpPr>
          <p:cNvPr id="319" name="Slide Number"/>
          <p:cNvSpPr txBox="1">
            <a:spLocks noGrp="1"/>
          </p:cNvSpPr>
          <p:nvPr>
            <p:ph type="sldNum" sz="quarter" idx="2"/>
          </p:nvPr>
        </p:nvSpPr>
        <p:spPr>
          <a:xfrm>
            <a:off x="12607290" y="9439683"/>
            <a:ext cx="2286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320" name="RSG Training Modules"/>
          <p:cNvSpPr txBox="1"/>
          <p:nvPr/>
        </p:nvSpPr>
        <p:spPr>
          <a:xfrm>
            <a:off x="9569450" y="16383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RSG Training Modules</a:t>
            </a:r>
          </a:p>
        </p:txBody>
      </p:sp>
      <p:graphicFrame>
        <p:nvGraphicFramePr>
          <p:cNvPr id="321" name="Table"/>
          <p:cNvGraphicFramePr/>
          <p:nvPr/>
        </p:nvGraphicFramePr>
        <p:xfrm>
          <a:off x="558800" y="2019300"/>
          <a:ext cx="11502695" cy="7044228"/>
        </p:xfrm>
        <a:graphic>
          <a:graphicData uri="http://schemas.openxmlformats.org/drawingml/2006/table">
            <a:tbl>
              <a:tblPr firstRow="1">
                <a:tableStyleId>{4C3C2611-4C71-4FC5-86AE-919BDF0F9419}</a:tableStyleId>
              </a:tblPr>
              <a:tblGrid>
                <a:gridCol w="4439113">
                  <a:extLst>
                    <a:ext uri="{9D8B030D-6E8A-4147-A177-3AD203B41FA5}">
                      <a16:colId xmlns:a16="http://schemas.microsoft.com/office/drawing/2014/main" val="20000"/>
                    </a:ext>
                  </a:extLst>
                </a:gridCol>
                <a:gridCol w="7063582">
                  <a:extLst>
                    <a:ext uri="{9D8B030D-6E8A-4147-A177-3AD203B41FA5}">
                      <a16:colId xmlns:a16="http://schemas.microsoft.com/office/drawing/2014/main" val="20001"/>
                    </a:ext>
                  </a:extLst>
                </a:gridCol>
              </a:tblGrid>
              <a:tr h="782692">
                <a:tc>
                  <a:txBody>
                    <a:bodyPr/>
                    <a:lstStyle/>
                    <a:p>
                      <a:pPr defTabSz="914400">
                        <a:tabLst>
                          <a:tab pos="914400" algn="l"/>
                        </a:tabLst>
                        <a:defRPr b="0">
                          <a:solidFill>
                            <a:srgbClr val="000000"/>
                          </a:solidFill>
                        </a:defRPr>
                      </a:pPr>
                      <a:r>
                        <a:rPr sz="4000">
                          <a:solidFill>
                            <a:srgbClr val="FFFFFF"/>
                          </a:solidFill>
                          <a:effectLst>
                            <a:outerShdw blurRad="25400" dist="25400" dir="5400000" rotWithShape="0">
                              <a:srgbClr val="000000">
                                <a:alpha val="60000"/>
                              </a:srgbClr>
                            </a:outerShdw>
                          </a:effectLst>
                          <a:latin typeface="+mn-lt"/>
                          <a:ea typeface="+mn-ea"/>
                          <a:cs typeface="+mn-cs"/>
                        </a:rPr>
                        <a:t>Time</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blipFill rotWithShape="1">
                      <a:blip r:embed="rId2"/>
                      <a:srcRect/>
                      <a:tile tx="0" ty="0" sx="100000" sy="100000" flip="none" algn="tl"/>
                    </a:blipFill>
                  </a:tcPr>
                </a:tc>
                <a:tc>
                  <a:txBody>
                    <a:bodyPr/>
                    <a:lstStyle/>
                    <a:p>
                      <a:pPr defTabSz="914400">
                        <a:tabLst>
                          <a:tab pos="914400" algn="l"/>
                        </a:tabLst>
                        <a:defRPr b="0">
                          <a:solidFill>
                            <a:srgbClr val="000000"/>
                          </a:solidFill>
                        </a:defRPr>
                      </a:pPr>
                      <a:r>
                        <a:rPr sz="4000">
                          <a:solidFill>
                            <a:srgbClr val="FFFFFF"/>
                          </a:solidFill>
                          <a:effectLst>
                            <a:outerShdw blurRad="25400" dist="25400" dir="5400000" rotWithShape="0">
                              <a:srgbClr val="000000">
                                <a:alpha val="60000"/>
                              </a:srgbClr>
                            </a:outerShdw>
                          </a:effectLst>
                          <a:latin typeface="+mn-lt"/>
                          <a:ea typeface="+mn-ea"/>
                          <a:cs typeface="+mn-cs"/>
                        </a:rPr>
                        <a:t>Topic</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blipFill rotWithShape="1">
                      <a:blip r:embed="rId2"/>
                      <a:srcRect/>
                      <a:tile tx="0" ty="0" sx="100000" sy="100000" flip="none" algn="tl"/>
                    </a:blipFill>
                  </a:tcPr>
                </a:tc>
                <a:extLst>
                  <a:ext uri="{0D108BD9-81ED-4DB2-BD59-A6C34878D82A}">
                    <a16:rowId xmlns:a16="http://schemas.microsoft.com/office/drawing/2014/main" val="10000"/>
                  </a:ext>
                </a:extLst>
              </a:tr>
              <a:tr h="782692">
                <a:tc>
                  <a:txBody>
                    <a:bodyPr/>
                    <a:lstStyle/>
                    <a:p>
                      <a:pPr marL="977900" lvl="1" indent="-660400" algn="l">
                        <a:lnSpc>
                          <a:spcPct val="80000"/>
                        </a:lnSpc>
                        <a:spcBef>
                          <a:spcPts val="2400"/>
                        </a:spcBef>
                        <a:buSzPct val="125000"/>
                        <a:buChar char="•"/>
                        <a:defRPr sz="3400">
                          <a:latin typeface="+mn-lt"/>
                          <a:ea typeface="+mn-ea"/>
                          <a:cs typeface="+mn-cs"/>
                        </a:defRPr>
                      </a:pPr>
                      <a:r>
                        <a:t>9:15-11:15 a.m.</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3600">
                          <a:latin typeface="+mn-lt"/>
                          <a:ea typeface="+mn-ea"/>
                          <a:cs typeface="+mn-cs"/>
                        </a:rPr>
                        <a:t>ITAR/EAR export classification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1"/>
                  </a:ext>
                </a:extLst>
              </a:tr>
              <a:tr h="782692">
                <a:tc>
                  <a:txBody>
                    <a:bodyPr/>
                    <a:lstStyle/>
                    <a:p>
                      <a:pPr marL="977900" lvl="1" indent="-660400" algn="l">
                        <a:lnSpc>
                          <a:spcPct val="80000"/>
                        </a:lnSpc>
                        <a:spcBef>
                          <a:spcPts val="2400"/>
                        </a:spcBef>
                        <a:buSzPct val="125000"/>
                        <a:buChar char="•"/>
                        <a:defRPr sz="3400">
                          <a:latin typeface="+mn-lt"/>
                          <a:ea typeface="+mn-ea"/>
                          <a:cs typeface="+mn-cs"/>
                        </a:defRPr>
                      </a:pPr>
                      <a:r>
                        <a:t>11:15-12:00 p.m.</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3600">
                          <a:latin typeface="+mn-lt"/>
                          <a:ea typeface="+mn-ea"/>
                          <a:cs typeface="+mn-cs"/>
                        </a:rPr>
                        <a:t>Recordkeeping</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2"/>
                  </a:ext>
                </a:extLst>
              </a:tr>
              <a:tr h="782692">
                <a:tc>
                  <a:txBody>
                    <a:bodyPr/>
                    <a:lstStyle/>
                    <a:p>
                      <a:pPr marL="977900" lvl="1" indent="-660400" algn="l">
                        <a:lnSpc>
                          <a:spcPct val="80000"/>
                        </a:lnSpc>
                        <a:spcBef>
                          <a:spcPts val="2400"/>
                        </a:spcBef>
                        <a:buSzPct val="125000"/>
                        <a:buChar char="•"/>
                        <a:defRPr sz="3400">
                          <a:latin typeface="+mn-lt"/>
                          <a:ea typeface="+mn-ea"/>
                          <a:cs typeface="+mn-cs"/>
                        </a:defRPr>
                      </a:pPr>
                      <a:r>
                        <a:t>12:00-1:00 p.m.</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3600">
                          <a:latin typeface="+mn-lt"/>
                          <a:ea typeface="+mn-ea"/>
                          <a:cs typeface="+mn-cs"/>
                        </a:rPr>
                        <a:t>Working Lunch / Exports 101</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3"/>
                  </a:ext>
                </a:extLst>
              </a:tr>
              <a:tr h="782692">
                <a:tc>
                  <a:txBody>
                    <a:bodyPr/>
                    <a:lstStyle/>
                    <a:p>
                      <a:pPr marL="977900" lvl="1" indent="-660400" algn="l">
                        <a:lnSpc>
                          <a:spcPct val="80000"/>
                        </a:lnSpc>
                        <a:spcBef>
                          <a:spcPts val="2400"/>
                        </a:spcBef>
                        <a:buSzPct val="125000"/>
                        <a:buChar char="•"/>
                        <a:defRPr sz="3400">
                          <a:latin typeface="+mn-lt"/>
                          <a:ea typeface="+mn-ea"/>
                          <a:cs typeface="+mn-cs"/>
                        </a:defRPr>
                      </a:pPr>
                      <a:r>
                        <a:t>1:00-1:30 p.m.</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3600">
                          <a:latin typeface="+mn-lt"/>
                          <a:ea typeface="+mn-ea"/>
                          <a:cs typeface="+mn-cs"/>
                        </a:rPr>
                        <a:t>Morocco personnel orientation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4"/>
                  </a:ext>
                </a:extLst>
              </a:tr>
              <a:tr h="782692">
                <a:tc>
                  <a:txBody>
                    <a:bodyPr/>
                    <a:lstStyle/>
                    <a:p>
                      <a:pPr marL="977900" lvl="1" indent="-660400" algn="l">
                        <a:lnSpc>
                          <a:spcPct val="80000"/>
                        </a:lnSpc>
                        <a:spcBef>
                          <a:spcPts val="2400"/>
                        </a:spcBef>
                        <a:buSzPct val="125000"/>
                        <a:buChar char="•"/>
                        <a:defRPr sz="3400">
                          <a:latin typeface="+mn-lt"/>
                          <a:ea typeface="+mn-ea"/>
                          <a:cs typeface="+mn-cs"/>
                        </a:defRPr>
                      </a:pPr>
                      <a:r>
                        <a:t>1:45-2:30 p.m.</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3600">
                          <a:latin typeface="+mn-lt"/>
                          <a:ea typeface="+mn-ea"/>
                          <a:cs typeface="+mn-cs"/>
                        </a:rPr>
                        <a:t>TAA &amp; IFO licenses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5"/>
                  </a:ext>
                </a:extLst>
              </a:tr>
              <a:tr h="782692">
                <a:tc>
                  <a:txBody>
                    <a:bodyPr/>
                    <a:lstStyle/>
                    <a:p>
                      <a:pPr marL="977900" lvl="1" indent="-660400" algn="l">
                        <a:lnSpc>
                          <a:spcPct val="80000"/>
                        </a:lnSpc>
                        <a:spcBef>
                          <a:spcPts val="2400"/>
                        </a:spcBef>
                        <a:buSzPct val="125000"/>
                        <a:buChar char="•"/>
                        <a:defRPr sz="3400">
                          <a:latin typeface="+mn-lt"/>
                          <a:ea typeface="+mn-ea"/>
                          <a:cs typeface="+mn-cs"/>
                        </a:defRPr>
                      </a:pPr>
                      <a:r>
                        <a:t>2:30-3:00 p.m.</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3600">
                          <a:latin typeface="+mn-lt"/>
                          <a:ea typeface="+mn-ea"/>
                          <a:cs typeface="+mn-cs"/>
                        </a:rPr>
                        <a:t>License Exemptions/Exceptions </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6"/>
                  </a:ext>
                </a:extLst>
              </a:tr>
              <a:tr h="782692">
                <a:tc>
                  <a:txBody>
                    <a:bodyPr/>
                    <a:lstStyle/>
                    <a:p>
                      <a:pPr marL="977900" lvl="1" indent="-660400" algn="l">
                        <a:lnSpc>
                          <a:spcPct val="80000"/>
                        </a:lnSpc>
                        <a:spcBef>
                          <a:spcPts val="2400"/>
                        </a:spcBef>
                        <a:buSzPct val="125000"/>
                        <a:buChar char="•"/>
                        <a:defRPr sz="3400">
                          <a:latin typeface="+mn-lt"/>
                          <a:ea typeface="+mn-ea"/>
                          <a:cs typeface="+mn-cs"/>
                        </a:defRPr>
                      </a:pPr>
                      <a:r>
                        <a:t>3:00-3:30 p.m.</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3600">
                          <a:latin typeface="+mn-lt"/>
                          <a:ea typeface="+mn-ea"/>
                          <a:cs typeface="+mn-cs"/>
                        </a:rPr>
                        <a:t>ITAR/EAR penalties for violations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7"/>
                  </a:ext>
                </a:extLst>
              </a:tr>
              <a:tr h="782692">
                <a:tc>
                  <a:txBody>
                    <a:bodyPr/>
                    <a:lstStyle/>
                    <a:p>
                      <a:pPr marL="977900" lvl="1" indent="-660400" algn="l">
                        <a:lnSpc>
                          <a:spcPct val="80000"/>
                        </a:lnSpc>
                        <a:spcBef>
                          <a:spcPts val="2400"/>
                        </a:spcBef>
                        <a:buSzPct val="125000"/>
                        <a:buChar char="•"/>
                        <a:defRPr sz="3400">
                          <a:latin typeface="+mn-lt"/>
                          <a:ea typeface="+mn-ea"/>
                          <a:cs typeface="+mn-cs"/>
                        </a:defRPr>
                      </a:pPr>
                      <a:r>
                        <a:t>3:30-4:00 p.m.</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3600">
                          <a:latin typeface="+mn-lt"/>
                          <a:ea typeface="+mn-ea"/>
                          <a:cs typeface="+mn-cs"/>
                        </a:rPr>
                        <a:t>Wrap-up</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ITAR aircraft “tech data” [USML def.]"/>
          <p:cNvSpPr txBox="1">
            <a:spLocks noGrp="1"/>
          </p:cNvSpPr>
          <p:nvPr>
            <p:ph type="title"/>
          </p:nvPr>
        </p:nvSpPr>
        <p:spPr>
          <a:xfrm>
            <a:off x="292100" y="203199"/>
            <a:ext cx="8932582" cy="1186329"/>
          </a:xfrm>
          <a:prstGeom prst="rect">
            <a:avLst/>
          </a:prstGeom>
        </p:spPr>
        <p:txBody>
          <a:bodyPr/>
          <a:lstStyle/>
          <a:p>
            <a:pPr defTabSz="560831">
              <a:defRPr sz="5184"/>
            </a:pPr>
            <a:r>
              <a:rPr dirty="0"/>
              <a:t>ITAR aircraft “tech data”</a:t>
            </a:r>
            <a:r>
              <a:rPr sz="2880" dirty="0"/>
              <a:t> </a:t>
            </a:r>
            <a:r>
              <a:rPr sz="2880" i="1" dirty="0"/>
              <a:t>[USML def.]</a:t>
            </a:r>
          </a:p>
        </p:txBody>
      </p:sp>
      <p:sp>
        <p:nvSpPr>
          <p:cNvPr id="45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sp>
        <p:nvSpPr>
          <p:cNvPr id="452" name="USML Cat. VIII(i) - Technical data (see §120.10 of this subchapter) and defense services (see §120.9 of this subchapter) directly related to the defense articles described in paragraphs (a) through (h) of this category and classified technical data directly related to items controlled in ECCNs 9A610, 9B610, 9C610, and 9D610 and defense services using classified technical data. (See §125.4 of this subchapter for exemptions.) (MT for technical data and defense services related to articles designated as such.)"/>
          <p:cNvSpPr txBox="1">
            <a:spLocks noGrp="1"/>
          </p:cNvSpPr>
          <p:nvPr>
            <p:ph type="body" idx="1"/>
          </p:nvPr>
        </p:nvSpPr>
        <p:spPr>
          <a:prstGeom prst="rect">
            <a:avLst/>
          </a:prstGeom>
        </p:spPr>
        <p:txBody>
          <a:bodyPr lIns="0" tIns="0" rIns="0" bIns="0">
            <a:normAutofit lnSpcReduction="10000"/>
          </a:bodyPr>
          <a:lstStyle/>
          <a:p>
            <a:pPr lvl="1">
              <a:defRPr sz="4400"/>
            </a:pPr>
            <a:r>
              <a:t>USML Cat. VIII(i) - Technical data (see §120.10 of this subchapter) and defense services (see §120.9 of this subchapter) directly related to the defense articles described in paragraphs (a) through (h) of this category and classified technical data directly related to items controlled in ECCNs 9A610, 9B610, 9C610, and 9D610 and defense services using classified technical data. (See §125.4 of this subchapter for exemptions.) (MT for technical data and defense services related to articles designated as such.)</a:t>
            </a:r>
          </a:p>
        </p:txBody>
      </p:sp>
      <p:sp>
        <p:nvSpPr>
          <p:cNvPr id="453" name="Classification"/>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What is “Dual-Use”?"/>
          <p:cNvSpPr txBox="1">
            <a:spLocks noGrp="1"/>
          </p:cNvSpPr>
          <p:nvPr>
            <p:ph type="title"/>
          </p:nvPr>
        </p:nvSpPr>
        <p:spPr>
          <a:prstGeom prst="rect">
            <a:avLst/>
          </a:prstGeom>
        </p:spPr>
        <p:txBody>
          <a:bodyPr/>
          <a:lstStyle/>
          <a:p>
            <a:r>
              <a:t>What is “Dual-Use”?</a:t>
            </a:r>
          </a:p>
        </p:txBody>
      </p:sp>
      <p:sp>
        <p:nvSpPr>
          <p:cNvPr id="45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sp>
        <p:nvSpPr>
          <p:cNvPr id="457" name="Classification - Dual-Use"/>
          <p:cNvSpPr txBox="1"/>
          <p:nvPr/>
        </p:nvSpPr>
        <p:spPr>
          <a:xfrm>
            <a:off x="9683750" y="1638300"/>
            <a:ext cx="33528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 - Dual-Use</a:t>
            </a:r>
          </a:p>
        </p:txBody>
      </p:sp>
      <p:sp>
        <p:nvSpPr>
          <p:cNvPr id="458" name="§730.3  The convenient term “dual use” is sometimes used to distinguish the types of items covered by the EAR from those that are covered by the regulations of certain other U.S. government departments and agencies with export licensing responsibilities. In general, the term dual use serves to distinguish EAR-controlled items that can be used both in military and other strategic uses and in civil applications from those that are weapons and military related use or design and subject to the controls of the ITAR.…"/>
          <p:cNvSpPr txBox="1">
            <a:spLocks noGrp="1"/>
          </p:cNvSpPr>
          <p:nvPr>
            <p:ph type="body" idx="1"/>
          </p:nvPr>
        </p:nvSpPr>
        <p:spPr>
          <a:prstGeom prst="rect">
            <a:avLst/>
          </a:prstGeom>
        </p:spPr>
        <p:txBody>
          <a:bodyPr/>
          <a:lstStyle/>
          <a:p>
            <a:pPr marL="571500">
              <a:defRPr sz="3400"/>
            </a:pPr>
            <a:r>
              <a:t>§730.3  The convenient term “dual use” is sometimes used to </a:t>
            </a:r>
            <a:r>
              <a:rPr>
                <a:solidFill>
                  <a:srgbClr val="FF2600"/>
                </a:solidFill>
              </a:rPr>
              <a:t>distinguish the types of items </a:t>
            </a:r>
            <a:r>
              <a:rPr u="sng">
                <a:solidFill>
                  <a:srgbClr val="FF2600"/>
                </a:solidFill>
              </a:rPr>
              <a:t>covered by the EAR</a:t>
            </a:r>
            <a:r>
              <a:t> from those that are covered by the regulations of certain other U.S. government departments and agencies with export licensing responsibilities. In general, the term dual use </a:t>
            </a:r>
            <a:r>
              <a:rPr>
                <a:solidFill>
                  <a:srgbClr val="FF2600"/>
                </a:solidFill>
              </a:rPr>
              <a:t>serves to distinguish </a:t>
            </a:r>
            <a:r>
              <a:rPr sz="3200" u="sng">
                <a:solidFill>
                  <a:srgbClr val="FF2600"/>
                </a:solidFill>
              </a:rPr>
              <a:t>EAR-controlled items</a:t>
            </a:r>
            <a:r>
              <a:t> that can be used both in military and other strategic uses and in civil applications from those that are weapons and military related use or design and subject to the controls of the ITAR.  </a:t>
            </a:r>
          </a:p>
          <a:p>
            <a:pPr marL="571500">
              <a:defRPr sz="3400"/>
            </a:pPr>
            <a:r>
              <a:t>Note, however, that although the short-hand term dual use may be employed to refer to the entire scope of the EAR, the EAR also apply to some items that have solely civil uses.</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Classifying under the ITAR"/>
          <p:cNvSpPr txBox="1">
            <a:spLocks noGrp="1"/>
          </p:cNvSpPr>
          <p:nvPr>
            <p:ph type="title"/>
          </p:nvPr>
        </p:nvSpPr>
        <p:spPr>
          <a:prstGeom prst="rect">
            <a:avLst/>
          </a:prstGeom>
        </p:spPr>
        <p:txBody>
          <a:bodyPr/>
          <a:lstStyle/>
          <a:p>
            <a:r>
              <a:t>Classifying under the ITAR</a:t>
            </a:r>
          </a:p>
        </p:txBody>
      </p:sp>
      <p:sp>
        <p:nvSpPr>
          <p:cNvPr id="46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sp>
        <p:nvSpPr>
          <p:cNvPr id="462" name="Classification - ITAR / USML"/>
          <p:cNvSpPr txBox="1"/>
          <p:nvPr/>
        </p:nvSpPr>
        <p:spPr>
          <a:xfrm>
            <a:off x="9683750" y="1638300"/>
            <a:ext cx="33528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 - ITAR / USML</a:t>
            </a:r>
          </a:p>
        </p:txBody>
      </p:sp>
      <p:sp>
        <p:nvSpPr>
          <p:cNvPr id="463" name="So forget “dual-use” concept.  Too confusing.  An item’s jurisdiction is either EAR or ITAR…"/>
          <p:cNvSpPr txBox="1">
            <a:spLocks noGrp="1"/>
          </p:cNvSpPr>
          <p:nvPr>
            <p:ph type="body" idx="1"/>
          </p:nvPr>
        </p:nvSpPr>
        <p:spPr>
          <a:prstGeom prst="rect">
            <a:avLst/>
          </a:prstGeom>
        </p:spPr>
        <p:txBody>
          <a:bodyPr/>
          <a:lstStyle/>
          <a:p>
            <a:pPr marL="571500">
              <a:defRPr sz="3400"/>
            </a:pPr>
            <a:r>
              <a:t>So forget “dual-use” concept.  Too confusing.  An item’s jurisdiction is either EAR or ITAR</a:t>
            </a:r>
          </a:p>
          <a:p>
            <a:pPr marL="571500">
              <a:defRPr sz="3400"/>
            </a:pPr>
            <a:r>
              <a:t>If RSG designs or modifies a “commercial” part/component for a military use or purpose, </a:t>
            </a:r>
            <a:r>
              <a:rPr u="sng"/>
              <a:t>that item is ITAR</a:t>
            </a:r>
          </a:p>
          <a:p>
            <a:pPr marL="571500">
              <a:defRPr sz="3400"/>
            </a:pPr>
            <a:r>
              <a:t>If you </a:t>
            </a:r>
            <a:r>
              <a:rPr u="sng"/>
              <a:t>do not</a:t>
            </a:r>
            <a:r>
              <a:t> design or modify a “commercial” part in that manner, but qualify the part for your military customer, </a:t>
            </a:r>
            <a:r>
              <a:rPr u="sng"/>
              <a:t>that item remains commercial</a:t>
            </a:r>
          </a:p>
          <a:p>
            <a:pPr marL="571500">
              <a:defRPr sz="3400"/>
            </a:pPr>
            <a:r>
              <a:t>ITAR § 120.3:  The </a:t>
            </a:r>
            <a:r>
              <a:rPr u="sng"/>
              <a:t>intended use of the article</a:t>
            </a:r>
            <a:r>
              <a:t> or service after its export (i.e. , for a military or civilian purpose), by itself, is not a factor in determining whether the article or service is subject to the controls of [the ITAR].</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Classifying as ITAR (Cont.)"/>
          <p:cNvSpPr txBox="1">
            <a:spLocks noGrp="1"/>
          </p:cNvSpPr>
          <p:nvPr>
            <p:ph type="title"/>
          </p:nvPr>
        </p:nvSpPr>
        <p:spPr>
          <a:prstGeom prst="rect">
            <a:avLst/>
          </a:prstGeom>
        </p:spPr>
        <p:txBody>
          <a:bodyPr/>
          <a:lstStyle/>
          <a:p>
            <a:r>
              <a:t>Classifying as ITAR (Cont.)</a:t>
            </a:r>
          </a:p>
        </p:txBody>
      </p:sp>
      <p:sp>
        <p:nvSpPr>
          <p:cNvPr id="46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sp>
        <p:nvSpPr>
          <p:cNvPr id="467" name="No matter what else you may think -- even if you are ultimately correct -- an “ITAR” designation by your customer, work order, or drawing placard means you must consider that item to be under ITAR jurisdiction.…"/>
          <p:cNvSpPr txBox="1">
            <a:spLocks noGrp="1"/>
          </p:cNvSpPr>
          <p:nvPr>
            <p:ph type="body" idx="1"/>
          </p:nvPr>
        </p:nvSpPr>
        <p:spPr>
          <a:prstGeom prst="rect">
            <a:avLst/>
          </a:prstGeom>
        </p:spPr>
        <p:txBody>
          <a:bodyPr/>
          <a:lstStyle/>
          <a:p>
            <a:pPr marL="571500">
              <a:defRPr sz="3400"/>
            </a:pPr>
            <a:r>
              <a:t>No matter what else you may think -- even if you are ultimately correct -- an “ITAR” designation by your customer, work order, or drawing placard means you must consider that item to be under ITAR jurisdiction.</a:t>
            </a:r>
          </a:p>
          <a:p>
            <a:pPr marL="571500">
              <a:defRPr sz="3400"/>
            </a:pPr>
            <a:r>
              <a:t>You are Normally not entitled to second-guess your customer.  This is because overcoming an ITAR classification is done with a formal CJ, or Commodity Jurisdiction application to State Dep’t.</a:t>
            </a:r>
          </a:p>
          <a:p>
            <a:pPr marL="1220008" lvl="2" indent="-264968">
              <a:buSzPct val="100000"/>
              <a:buChar char="–"/>
              <a:defRPr sz="3400"/>
            </a:pPr>
            <a:r>
              <a:t> State Department’s rules for CJs requires them to be submitted by the manufacturer, or else by a third party if the manufacturer writes an approval letter for the third party to do so.</a:t>
            </a:r>
          </a:p>
        </p:txBody>
      </p:sp>
      <p:sp>
        <p:nvSpPr>
          <p:cNvPr id="468" name="Classification - ITAR / USML"/>
          <p:cNvSpPr txBox="1"/>
          <p:nvPr/>
        </p:nvSpPr>
        <p:spPr>
          <a:xfrm>
            <a:off x="9683750" y="1638300"/>
            <a:ext cx="33528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 - ITAR / USML</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lassifying under the EAR"/>
          <p:cNvSpPr txBox="1">
            <a:spLocks noGrp="1"/>
          </p:cNvSpPr>
          <p:nvPr>
            <p:ph type="title"/>
          </p:nvPr>
        </p:nvSpPr>
        <p:spPr>
          <a:prstGeom prst="rect">
            <a:avLst/>
          </a:prstGeom>
        </p:spPr>
        <p:txBody>
          <a:bodyPr/>
          <a:lstStyle/>
          <a:p>
            <a:r>
              <a:t>Classifying under the EAR</a:t>
            </a:r>
          </a:p>
        </p:txBody>
      </p:sp>
      <p:sp>
        <p:nvSpPr>
          <p:cNvPr id="47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a:p>
        </p:txBody>
      </p:sp>
      <p:sp>
        <p:nvSpPr>
          <p:cNvPr id="472" name="Classification - EAR / CCL"/>
          <p:cNvSpPr txBox="1"/>
          <p:nvPr/>
        </p:nvSpPr>
        <p:spPr>
          <a:xfrm>
            <a:off x="9683750" y="1638300"/>
            <a:ext cx="33528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 - EAR / CCL</a:t>
            </a:r>
          </a:p>
        </p:txBody>
      </p:sp>
      <p:sp>
        <p:nvSpPr>
          <p:cNvPr id="473" name="This is much more complex than ITAR classifications…"/>
          <p:cNvSpPr txBox="1">
            <a:spLocks noGrp="1"/>
          </p:cNvSpPr>
          <p:nvPr>
            <p:ph type="body" idx="1"/>
          </p:nvPr>
        </p:nvSpPr>
        <p:spPr>
          <a:prstGeom prst="rect">
            <a:avLst/>
          </a:prstGeom>
        </p:spPr>
        <p:txBody>
          <a:bodyPr/>
          <a:lstStyle/>
          <a:p>
            <a:pPr marL="571500">
              <a:defRPr sz="3600"/>
            </a:pPr>
            <a:r>
              <a:t>This is much more complex than ITAR classifications</a:t>
            </a:r>
          </a:p>
          <a:p>
            <a:pPr marL="571500">
              <a:defRPr sz="3600"/>
            </a:pPr>
            <a:r>
              <a:t>Search through the CCL’s “families” of ECCNs</a:t>
            </a:r>
          </a:p>
          <a:p>
            <a:pPr marL="889000" lvl="1">
              <a:buSzPct val="100000"/>
              <a:buChar char="-"/>
              <a:defRPr sz="3600"/>
            </a:pPr>
            <a:r>
              <a:t>Use keyword “string” searches to create a short-list</a:t>
            </a:r>
          </a:p>
          <a:p>
            <a:pPr marL="889000" lvl="1">
              <a:buSzPct val="100000"/>
              <a:buChar char="-"/>
              <a:defRPr sz="3600"/>
            </a:pPr>
            <a:r>
              <a:t>If no ECCN effects “capture” of the item, then:  EAR99</a:t>
            </a:r>
          </a:p>
          <a:p>
            <a:pPr marL="571500">
              <a:defRPr sz="3600"/>
            </a:pPr>
            <a:r>
              <a:t>If ambiguous between ITAR/USML and EAR/CCL:  do CJ</a:t>
            </a:r>
          </a:p>
          <a:p>
            <a:pPr marL="571500">
              <a:defRPr sz="3600"/>
            </a:pPr>
            <a:r>
              <a:t>If ambiguous between two ECCNs, do CCATS</a:t>
            </a:r>
          </a:p>
          <a:p>
            <a:pPr marL="571500">
              <a:defRPr sz="3600"/>
            </a:pPr>
            <a:r>
              <a:t>Note:  neither a CJ nor a CCATS will pronounce on a </a:t>
            </a:r>
            <a:r>
              <a:rPr i="1" u="sng"/>
              <a:t>class</a:t>
            </a:r>
            <a:r>
              <a:t> of good.  Normally specific to a make/model number.</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 name="droppedImage.png" descr="droppedImage.png"/>
          <p:cNvPicPr>
            <a:picLocks noChangeAspect="1"/>
          </p:cNvPicPr>
          <p:nvPr/>
        </p:nvPicPr>
        <p:blipFill>
          <a:blip r:embed="rId2"/>
          <a:stretch>
            <a:fillRect/>
          </a:stretch>
        </p:blipFill>
        <p:spPr>
          <a:xfrm>
            <a:off x="2451100" y="1955800"/>
            <a:ext cx="8102600" cy="7533997"/>
          </a:xfrm>
          <a:prstGeom prst="rect">
            <a:avLst/>
          </a:prstGeom>
          <a:ln w="12700">
            <a:miter lim="400000"/>
          </a:ln>
        </p:spPr>
      </p:pic>
      <p:grpSp>
        <p:nvGrpSpPr>
          <p:cNvPr id="478" name="Group"/>
          <p:cNvGrpSpPr/>
          <p:nvPr/>
        </p:nvGrpSpPr>
        <p:grpSpPr>
          <a:xfrm>
            <a:off x="11633200" y="2070100"/>
            <a:ext cx="1760073" cy="7353300"/>
            <a:chOff x="0" y="247650"/>
            <a:chExt cx="1760072" cy="7353300"/>
          </a:xfrm>
        </p:grpSpPr>
        <p:sp>
          <p:nvSpPr>
            <p:cNvPr id="476" name="Rounded Rectangle"/>
            <p:cNvSpPr/>
            <p:nvPr/>
          </p:nvSpPr>
          <p:spPr>
            <a:xfrm>
              <a:off x="0" y="247650"/>
              <a:ext cx="990600" cy="7353301"/>
            </a:xfrm>
            <a:prstGeom prst="roundRect">
              <a:avLst>
                <a:gd name="adj" fmla="val 19231"/>
              </a:avLst>
            </a:prstGeom>
            <a:blipFill rotWithShape="1">
              <a:blip r:embed="rId3"/>
              <a:srcRect/>
              <a:tile tx="0" ty="0" sx="100000" sy="100000" flip="none" algn="tl"/>
            </a:blipFill>
            <a:ln w="25400" cap="flat">
              <a:solidFill>
                <a:srgbClr val="000000"/>
              </a:solidFill>
              <a:prstDash val="solid"/>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477" name="S…"/>
            <p:cNvSpPr/>
            <p:nvPr/>
          </p:nvSpPr>
          <p:spPr>
            <a:xfrm>
              <a:off x="490072" y="373380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nSpc>
                  <a:spcPct val="80000"/>
                </a:lnSpc>
                <a:defRPr>
                  <a:solidFill>
                    <a:srgbClr val="FFFFFF"/>
                  </a:solidFill>
                </a:defRPr>
              </a:pPr>
              <a:endParaRPr/>
            </a:p>
            <a:p>
              <a:pPr>
                <a:lnSpc>
                  <a:spcPct val="80000"/>
                </a:lnSpc>
                <a:defRPr>
                  <a:solidFill>
                    <a:srgbClr val="FFFFFF"/>
                  </a:solidFill>
                </a:defRPr>
              </a:pPr>
              <a:endParaRPr/>
            </a:p>
            <a:p>
              <a:pPr>
                <a:lnSpc>
                  <a:spcPct val="80000"/>
                </a:lnSpc>
                <a:defRPr sz="3800" b="1">
                  <a:solidFill>
                    <a:srgbClr val="FFFFFF"/>
                  </a:solidFill>
                </a:defRPr>
              </a:pPr>
              <a:r>
                <a:t>S</a:t>
              </a:r>
            </a:p>
            <a:p>
              <a:pPr>
                <a:lnSpc>
                  <a:spcPct val="80000"/>
                </a:lnSpc>
                <a:defRPr sz="3800" b="1">
                  <a:solidFill>
                    <a:srgbClr val="FFFFFF"/>
                  </a:solidFill>
                </a:defRPr>
              </a:pPr>
              <a:r>
                <a:t>u</a:t>
              </a:r>
            </a:p>
            <a:p>
              <a:pPr>
                <a:lnSpc>
                  <a:spcPct val="80000"/>
                </a:lnSpc>
                <a:defRPr sz="3800" b="1">
                  <a:solidFill>
                    <a:srgbClr val="FFFFFF"/>
                  </a:solidFill>
                </a:defRPr>
              </a:pPr>
              <a:r>
                <a:t>b</a:t>
              </a:r>
            </a:p>
            <a:p>
              <a:pPr>
                <a:lnSpc>
                  <a:spcPct val="80000"/>
                </a:lnSpc>
                <a:defRPr sz="3800" b="1">
                  <a:solidFill>
                    <a:srgbClr val="FFFFFF"/>
                  </a:solidFill>
                </a:defRPr>
              </a:pPr>
              <a:r>
                <a:t>j</a:t>
              </a:r>
            </a:p>
            <a:p>
              <a:pPr>
                <a:lnSpc>
                  <a:spcPct val="80000"/>
                </a:lnSpc>
                <a:defRPr sz="3800" b="1">
                  <a:solidFill>
                    <a:srgbClr val="FFFFFF"/>
                  </a:solidFill>
                </a:defRPr>
              </a:pPr>
              <a:r>
                <a:t>e</a:t>
              </a:r>
            </a:p>
            <a:p>
              <a:pPr>
                <a:lnSpc>
                  <a:spcPct val="80000"/>
                </a:lnSpc>
                <a:defRPr sz="3800" b="1">
                  <a:solidFill>
                    <a:srgbClr val="FFFFFF"/>
                  </a:solidFill>
                </a:defRPr>
              </a:pPr>
              <a:r>
                <a:t>c</a:t>
              </a:r>
            </a:p>
            <a:p>
              <a:pPr>
                <a:lnSpc>
                  <a:spcPct val="80000"/>
                </a:lnSpc>
                <a:defRPr sz="3800" b="1">
                  <a:solidFill>
                    <a:srgbClr val="FFFFFF"/>
                  </a:solidFill>
                </a:defRPr>
              </a:pPr>
              <a:r>
                <a:t>t</a:t>
              </a:r>
            </a:p>
            <a:p>
              <a:pPr>
                <a:lnSpc>
                  <a:spcPct val="80000"/>
                </a:lnSpc>
                <a:defRPr sz="3800" b="1">
                  <a:solidFill>
                    <a:srgbClr val="FFFFFF"/>
                  </a:solidFill>
                </a:defRPr>
              </a:pPr>
              <a:endParaRPr/>
            </a:p>
            <a:p>
              <a:pPr>
                <a:lnSpc>
                  <a:spcPct val="80000"/>
                </a:lnSpc>
                <a:defRPr sz="3800" b="1">
                  <a:solidFill>
                    <a:srgbClr val="FFFFFF"/>
                  </a:solidFill>
                </a:defRPr>
              </a:pPr>
              <a:r>
                <a:t>t</a:t>
              </a:r>
            </a:p>
            <a:p>
              <a:pPr>
                <a:lnSpc>
                  <a:spcPct val="80000"/>
                </a:lnSpc>
                <a:defRPr sz="3800" b="1">
                  <a:solidFill>
                    <a:srgbClr val="FFFFFF"/>
                  </a:solidFill>
                </a:defRPr>
              </a:pPr>
              <a:r>
                <a:t>o</a:t>
              </a:r>
            </a:p>
            <a:p>
              <a:pPr>
                <a:lnSpc>
                  <a:spcPct val="80000"/>
                </a:lnSpc>
                <a:defRPr sz="3800" b="1">
                  <a:solidFill>
                    <a:srgbClr val="FFFFFF"/>
                  </a:solidFill>
                </a:defRPr>
              </a:pPr>
              <a:endParaRPr/>
            </a:p>
            <a:p>
              <a:pPr>
                <a:lnSpc>
                  <a:spcPct val="80000"/>
                </a:lnSpc>
                <a:defRPr sz="3800" b="1">
                  <a:solidFill>
                    <a:srgbClr val="FFFFFF"/>
                  </a:solidFill>
                </a:defRPr>
              </a:pPr>
              <a:r>
                <a:t>E</a:t>
              </a:r>
            </a:p>
            <a:p>
              <a:pPr>
                <a:lnSpc>
                  <a:spcPct val="80000"/>
                </a:lnSpc>
                <a:defRPr sz="3800" b="1">
                  <a:solidFill>
                    <a:srgbClr val="FFFFFF"/>
                  </a:solidFill>
                </a:defRPr>
              </a:pPr>
              <a:r>
                <a:t>A</a:t>
              </a:r>
            </a:p>
            <a:p>
              <a:pPr>
                <a:lnSpc>
                  <a:spcPct val="80000"/>
                </a:lnSpc>
                <a:defRPr sz="3800" b="1">
                  <a:solidFill>
                    <a:srgbClr val="FFFFFF"/>
                  </a:solidFill>
                </a:defRPr>
              </a:pPr>
              <a:r>
                <a:t>R</a:t>
              </a:r>
            </a:p>
          </p:txBody>
        </p:sp>
      </p:grpSp>
      <p:grpSp>
        <p:nvGrpSpPr>
          <p:cNvPr id="483" name="Group"/>
          <p:cNvGrpSpPr/>
          <p:nvPr/>
        </p:nvGrpSpPr>
        <p:grpSpPr>
          <a:xfrm>
            <a:off x="1358862" y="4851400"/>
            <a:ext cx="1115463" cy="368300"/>
            <a:chOff x="0" y="0"/>
            <a:chExt cx="1115462" cy="368300"/>
          </a:xfrm>
        </p:grpSpPr>
        <p:sp>
          <p:nvSpPr>
            <p:cNvPr id="479" name="Line"/>
            <p:cNvSpPr/>
            <p:nvPr/>
          </p:nvSpPr>
          <p:spPr>
            <a:xfrm>
              <a:off x="0" y="190500"/>
              <a:ext cx="1115463" cy="128"/>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482" name="Group"/>
            <p:cNvGrpSpPr/>
            <p:nvPr/>
          </p:nvGrpSpPr>
          <p:grpSpPr>
            <a:xfrm>
              <a:off x="241337" y="0"/>
              <a:ext cx="762001" cy="368300"/>
              <a:chOff x="0" y="0"/>
              <a:chExt cx="762000" cy="368300"/>
            </a:xfrm>
          </p:grpSpPr>
          <p:sp>
            <p:nvSpPr>
              <p:cNvPr id="480" name="Oval"/>
              <p:cNvSpPr/>
              <p:nvPr/>
            </p:nvSpPr>
            <p:spPr>
              <a:xfrm>
                <a:off x="0" y="76200"/>
                <a:ext cx="762000"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481" name="Yes"/>
              <p:cNvSpPr txBox="1"/>
              <p:nvPr/>
            </p:nvSpPr>
            <p:spPr>
              <a:xfrm>
                <a:off x="120774" y="0"/>
                <a:ext cx="509997"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Yes</a:t>
                </a:r>
              </a:p>
            </p:txBody>
          </p:sp>
        </p:grpSp>
      </p:grpSp>
      <p:grpSp>
        <p:nvGrpSpPr>
          <p:cNvPr id="488" name="Group"/>
          <p:cNvGrpSpPr/>
          <p:nvPr/>
        </p:nvGrpSpPr>
        <p:grpSpPr>
          <a:xfrm>
            <a:off x="10498154" y="2628900"/>
            <a:ext cx="1118759" cy="368300"/>
            <a:chOff x="0" y="0"/>
            <a:chExt cx="1118758" cy="368300"/>
          </a:xfrm>
        </p:grpSpPr>
        <p:sp>
          <p:nvSpPr>
            <p:cNvPr id="484" name="Line"/>
            <p:cNvSpPr/>
            <p:nvPr/>
          </p:nvSpPr>
          <p:spPr>
            <a:xfrm flipH="1" flipV="1">
              <a:off x="0" y="177799"/>
              <a:ext cx="1118759" cy="1"/>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487" name="Group"/>
            <p:cNvGrpSpPr/>
            <p:nvPr/>
          </p:nvGrpSpPr>
          <p:grpSpPr>
            <a:xfrm>
              <a:off x="182545" y="0"/>
              <a:ext cx="762001" cy="368300"/>
              <a:chOff x="0" y="0"/>
              <a:chExt cx="762000" cy="368300"/>
            </a:xfrm>
          </p:grpSpPr>
          <p:sp>
            <p:nvSpPr>
              <p:cNvPr id="485" name="Oval"/>
              <p:cNvSpPr/>
              <p:nvPr/>
            </p:nvSpPr>
            <p:spPr>
              <a:xfrm>
                <a:off x="0" y="76200"/>
                <a:ext cx="762000"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486" name="Yes"/>
              <p:cNvSpPr txBox="1"/>
              <p:nvPr/>
            </p:nvSpPr>
            <p:spPr>
              <a:xfrm>
                <a:off x="120774" y="0"/>
                <a:ext cx="509997"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Yes</a:t>
                </a:r>
              </a:p>
            </p:txBody>
          </p:sp>
        </p:grpSp>
      </p:grpSp>
      <p:grpSp>
        <p:nvGrpSpPr>
          <p:cNvPr id="493" name="Group"/>
          <p:cNvGrpSpPr/>
          <p:nvPr/>
        </p:nvGrpSpPr>
        <p:grpSpPr>
          <a:xfrm>
            <a:off x="1358862" y="6413500"/>
            <a:ext cx="1115463" cy="368300"/>
            <a:chOff x="0" y="0"/>
            <a:chExt cx="1115462" cy="368300"/>
          </a:xfrm>
        </p:grpSpPr>
        <p:sp>
          <p:nvSpPr>
            <p:cNvPr id="489" name="Line"/>
            <p:cNvSpPr/>
            <p:nvPr/>
          </p:nvSpPr>
          <p:spPr>
            <a:xfrm>
              <a:off x="0" y="190500"/>
              <a:ext cx="1115463" cy="128"/>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492" name="Group"/>
            <p:cNvGrpSpPr/>
            <p:nvPr/>
          </p:nvGrpSpPr>
          <p:grpSpPr>
            <a:xfrm>
              <a:off x="241337" y="0"/>
              <a:ext cx="762001" cy="368300"/>
              <a:chOff x="0" y="0"/>
              <a:chExt cx="762000" cy="368300"/>
            </a:xfrm>
          </p:grpSpPr>
          <p:sp>
            <p:nvSpPr>
              <p:cNvPr id="490" name="Oval"/>
              <p:cNvSpPr/>
              <p:nvPr/>
            </p:nvSpPr>
            <p:spPr>
              <a:xfrm>
                <a:off x="0" y="76200"/>
                <a:ext cx="762000"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491" name="Yes"/>
              <p:cNvSpPr txBox="1"/>
              <p:nvPr/>
            </p:nvSpPr>
            <p:spPr>
              <a:xfrm>
                <a:off x="120774" y="0"/>
                <a:ext cx="509997"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Yes</a:t>
                </a:r>
              </a:p>
            </p:txBody>
          </p:sp>
        </p:grpSp>
      </p:grpSp>
      <p:grpSp>
        <p:nvGrpSpPr>
          <p:cNvPr id="498" name="Group"/>
          <p:cNvGrpSpPr/>
          <p:nvPr/>
        </p:nvGrpSpPr>
        <p:grpSpPr>
          <a:xfrm>
            <a:off x="1358862" y="8255000"/>
            <a:ext cx="1115463" cy="368300"/>
            <a:chOff x="0" y="0"/>
            <a:chExt cx="1115462" cy="368300"/>
          </a:xfrm>
        </p:grpSpPr>
        <p:sp>
          <p:nvSpPr>
            <p:cNvPr id="494" name="Line"/>
            <p:cNvSpPr/>
            <p:nvPr/>
          </p:nvSpPr>
          <p:spPr>
            <a:xfrm>
              <a:off x="0" y="190500"/>
              <a:ext cx="1115463" cy="128"/>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497" name="Group"/>
            <p:cNvGrpSpPr/>
            <p:nvPr/>
          </p:nvGrpSpPr>
          <p:grpSpPr>
            <a:xfrm>
              <a:off x="241337" y="0"/>
              <a:ext cx="762001" cy="368300"/>
              <a:chOff x="0" y="0"/>
              <a:chExt cx="762000" cy="368300"/>
            </a:xfrm>
          </p:grpSpPr>
          <p:sp>
            <p:nvSpPr>
              <p:cNvPr id="495" name="Oval"/>
              <p:cNvSpPr/>
              <p:nvPr/>
            </p:nvSpPr>
            <p:spPr>
              <a:xfrm>
                <a:off x="0" y="76200"/>
                <a:ext cx="762000"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496" name="Yes"/>
              <p:cNvSpPr txBox="1"/>
              <p:nvPr/>
            </p:nvSpPr>
            <p:spPr>
              <a:xfrm>
                <a:off x="120774" y="0"/>
                <a:ext cx="509997"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Yes</a:t>
                </a:r>
              </a:p>
            </p:txBody>
          </p:sp>
        </p:grpSp>
      </p:grpSp>
      <p:sp>
        <p:nvSpPr>
          <p:cNvPr id="499" name="Subject to the EAR?"/>
          <p:cNvSpPr txBox="1">
            <a:spLocks noGrp="1"/>
          </p:cNvSpPr>
          <p:nvPr>
            <p:ph type="title"/>
          </p:nvPr>
        </p:nvSpPr>
        <p:spPr>
          <a:prstGeom prst="rect">
            <a:avLst/>
          </a:prstGeom>
        </p:spPr>
        <p:txBody>
          <a:bodyPr/>
          <a:lstStyle/>
          <a:p>
            <a:r>
              <a:t>Subject to the EAR?</a:t>
            </a:r>
          </a:p>
        </p:txBody>
      </p:sp>
      <p:sp>
        <p:nvSpPr>
          <p:cNvPr id="50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a:p>
        </p:txBody>
      </p:sp>
      <p:grpSp>
        <p:nvGrpSpPr>
          <p:cNvPr id="504" name="Group"/>
          <p:cNvGrpSpPr/>
          <p:nvPr/>
        </p:nvGrpSpPr>
        <p:grpSpPr>
          <a:xfrm>
            <a:off x="327905" y="1765300"/>
            <a:ext cx="1086335" cy="7658100"/>
            <a:chOff x="0" y="0"/>
            <a:chExt cx="1086333" cy="7658100"/>
          </a:xfrm>
        </p:grpSpPr>
        <p:sp>
          <p:nvSpPr>
            <p:cNvPr id="501" name="Rounded Rectangle"/>
            <p:cNvSpPr/>
            <p:nvPr/>
          </p:nvSpPr>
          <p:spPr>
            <a:xfrm>
              <a:off x="40394" y="0"/>
              <a:ext cx="990601" cy="7658100"/>
            </a:xfrm>
            <a:prstGeom prst="roundRect">
              <a:avLst>
                <a:gd name="adj" fmla="val 19231"/>
              </a:avLst>
            </a:prstGeom>
            <a:blipFill rotWithShape="1">
              <a:blip r:embed="rId3"/>
              <a:srcRect/>
              <a:tile tx="0" ty="0" sx="100000" sy="100000" flip="none" algn="tl"/>
            </a:blipFill>
            <a:ln w="25400" cap="flat">
              <a:solidFill>
                <a:srgbClr val="000000"/>
              </a:solidFill>
              <a:prstDash val="solid"/>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502" name="S…"/>
            <p:cNvSpPr txBox="1"/>
            <p:nvPr/>
          </p:nvSpPr>
          <p:spPr>
            <a:xfrm>
              <a:off x="213376" y="1024889"/>
              <a:ext cx="659582" cy="6471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nSpc>
                  <a:spcPct val="80000"/>
                </a:lnSpc>
                <a:defRPr sz="3800" b="1">
                  <a:solidFill>
                    <a:srgbClr val="FFFFFF"/>
                  </a:solidFill>
                </a:defRPr>
              </a:pPr>
              <a:r>
                <a:t>S</a:t>
              </a:r>
            </a:p>
            <a:p>
              <a:pPr>
                <a:lnSpc>
                  <a:spcPct val="80000"/>
                </a:lnSpc>
                <a:defRPr sz="3800" b="1">
                  <a:solidFill>
                    <a:srgbClr val="FFFFFF"/>
                  </a:solidFill>
                </a:defRPr>
              </a:pPr>
              <a:r>
                <a:t>u</a:t>
              </a:r>
            </a:p>
            <a:p>
              <a:pPr>
                <a:lnSpc>
                  <a:spcPct val="80000"/>
                </a:lnSpc>
                <a:defRPr sz="3800" b="1">
                  <a:solidFill>
                    <a:srgbClr val="FFFFFF"/>
                  </a:solidFill>
                </a:defRPr>
              </a:pPr>
              <a:r>
                <a:t>b</a:t>
              </a:r>
            </a:p>
            <a:p>
              <a:pPr>
                <a:lnSpc>
                  <a:spcPct val="80000"/>
                </a:lnSpc>
                <a:defRPr sz="3800" b="1">
                  <a:solidFill>
                    <a:srgbClr val="FFFFFF"/>
                  </a:solidFill>
                </a:defRPr>
              </a:pPr>
              <a:r>
                <a:t>j</a:t>
              </a:r>
            </a:p>
            <a:p>
              <a:pPr>
                <a:lnSpc>
                  <a:spcPct val="80000"/>
                </a:lnSpc>
                <a:defRPr sz="3800" b="1">
                  <a:solidFill>
                    <a:srgbClr val="FFFFFF"/>
                  </a:solidFill>
                </a:defRPr>
              </a:pPr>
              <a:r>
                <a:t>e</a:t>
              </a:r>
            </a:p>
            <a:p>
              <a:pPr>
                <a:lnSpc>
                  <a:spcPct val="80000"/>
                </a:lnSpc>
                <a:defRPr sz="3800" b="1">
                  <a:solidFill>
                    <a:srgbClr val="FFFFFF"/>
                  </a:solidFill>
                </a:defRPr>
              </a:pPr>
              <a:r>
                <a:t>c</a:t>
              </a:r>
            </a:p>
            <a:p>
              <a:pPr>
                <a:lnSpc>
                  <a:spcPct val="80000"/>
                </a:lnSpc>
                <a:defRPr sz="3800" b="1">
                  <a:solidFill>
                    <a:srgbClr val="FFFFFF"/>
                  </a:solidFill>
                </a:defRPr>
              </a:pPr>
              <a:r>
                <a:t>t</a:t>
              </a:r>
            </a:p>
            <a:p>
              <a:pPr>
                <a:lnSpc>
                  <a:spcPct val="80000"/>
                </a:lnSpc>
                <a:defRPr sz="3800" b="1">
                  <a:solidFill>
                    <a:srgbClr val="FFFFFF"/>
                  </a:solidFill>
                </a:defRPr>
              </a:pPr>
              <a:endParaRPr/>
            </a:p>
            <a:p>
              <a:pPr>
                <a:lnSpc>
                  <a:spcPct val="80000"/>
                </a:lnSpc>
                <a:defRPr sz="3800" b="1">
                  <a:solidFill>
                    <a:srgbClr val="FFFFFF"/>
                  </a:solidFill>
                </a:defRPr>
              </a:pPr>
              <a:r>
                <a:t>t</a:t>
              </a:r>
            </a:p>
            <a:p>
              <a:pPr>
                <a:lnSpc>
                  <a:spcPct val="80000"/>
                </a:lnSpc>
                <a:defRPr sz="3800" b="1">
                  <a:solidFill>
                    <a:srgbClr val="FFFFFF"/>
                  </a:solidFill>
                </a:defRPr>
              </a:pPr>
              <a:r>
                <a:t>o</a:t>
              </a:r>
            </a:p>
            <a:p>
              <a:pPr>
                <a:lnSpc>
                  <a:spcPct val="80000"/>
                </a:lnSpc>
                <a:defRPr sz="3800" b="1">
                  <a:solidFill>
                    <a:srgbClr val="FFFFFF"/>
                  </a:solidFill>
                </a:defRPr>
              </a:pPr>
              <a:endParaRPr/>
            </a:p>
            <a:p>
              <a:pPr>
                <a:lnSpc>
                  <a:spcPct val="80000"/>
                </a:lnSpc>
                <a:defRPr sz="3800" b="1">
                  <a:solidFill>
                    <a:srgbClr val="FFFFFF"/>
                  </a:solidFill>
                </a:defRPr>
              </a:pPr>
              <a:r>
                <a:t>E</a:t>
              </a:r>
            </a:p>
            <a:p>
              <a:pPr>
                <a:lnSpc>
                  <a:spcPct val="80000"/>
                </a:lnSpc>
                <a:defRPr sz="3800" b="1">
                  <a:solidFill>
                    <a:srgbClr val="FFFFFF"/>
                  </a:solidFill>
                </a:defRPr>
              </a:pPr>
              <a:r>
                <a:t>A</a:t>
              </a:r>
            </a:p>
            <a:p>
              <a:pPr>
                <a:lnSpc>
                  <a:spcPct val="80000"/>
                </a:lnSpc>
                <a:defRPr sz="3800" b="1">
                  <a:solidFill>
                    <a:srgbClr val="FFFFFF"/>
                  </a:solidFill>
                </a:defRPr>
              </a:pPr>
              <a:r>
                <a:t>R</a:t>
              </a:r>
            </a:p>
          </p:txBody>
        </p:sp>
        <p:sp>
          <p:nvSpPr>
            <p:cNvPr id="503" name="Not"/>
            <p:cNvSpPr txBox="1"/>
            <p:nvPr/>
          </p:nvSpPr>
          <p:spPr>
            <a:xfrm>
              <a:off x="0" y="146050"/>
              <a:ext cx="1086334" cy="660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nSpc>
                  <a:spcPct val="80000"/>
                </a:lnSpc>
                <a:defRPr sz="3800" b="1" u="sng">
                  <a:solidFill>
                    <a:srgbClr val="FFFFFF"/>
                  </a:solidFill>
                </a:defRPr>
              </a:lvl1pPr>
            </a:lstStyle>
            <a:p>
              <a:r>
                <a:t>Not</a:t>
              </a:r>
            </a:p>
          </p:txBody>
        </p:sp>
      </p:grpSp>
      <p:sp>
        <p:nvSpPr>
          <p:cNvPr id="505" name="[Chart source:  the EAR]"/>
          <p:cNvSpPr txBox="1"/>
          <p:nvPr/>
        </p:nvSpPr>
        <p:spPr>
          <a:xfrm>
            <a:off x="8103722" y="1663700"/>
            <a:ext cx="1625601" cy="266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00"/>
            </a:lvl1pPr>
          </a:lstStyle>
          <a:p>
            <a:r>
              <a:t>[Chart source:  the EAR]</a:t>
            </a:r>
          </a:p>
        </p:txBody>
      </p:sp>
      <p:sp>
        <p:nvSpPr>
          <p:cNvPr id="506" name="Classification"/>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 name="Group"/>
          <p:cNvGrpSpPr/>
          <p:nvPr/>
        </p:nvGrpSpPr>
        <p:grpSpPr>
          <a:xfrm>
            <a:off x="1358862" y="8128000"/>
            <a:ext cx="1115463" cy="368300"/>
            <a:chOff x="0" y="0"/>
            <a:chExt cx="1115462" cy="368300"/>
          </a:xfrm>
        </p:grpSpPr>
        <p:sp>
          <p:nvSpPr>
            <p:cNvPr id="508" name="Line"/>
            <p:cNvSpPr/>
            <p:nvPr/>
          </p:nvSpPr>
          <p:spPr>
            <a:xfrm>
              <a:off x="0" y="177800"/>
              <a:ext cx="1115463" cy="128"/>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511" name="Group"/>
            <p:cNvGrpSpPr/>
            <p:nvPr/>
          </p:nvGrpSpPr>
          <p:grpSpPr>
            <a:xfrm>
              <a:off x="228637" y="0"/>
              <a:ext cx="762001" cy="368300"/>
              <a:chOff x="0" y="0"/>
              <a:chExt cx="762000" cy="368300"/>
            </a:xfrm>
          </p:grpSpPr>
          <p:sp>
            <p:nvSpPr>
              <p:cNvPr id="509" name="Oval"/>
              <p:cNvSpPr/>
              <p:nvPr/>
            </p:nvSpPr>
            <p:spPr>
              <a:xfrm>
                <a:off x="0" y="76200"/>
                <a:ext cx="762000"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510" name="No"/>
              <p:cNvSpPr txBox="1"/>
              <p:nvPr/>
            </p:nvSpPr>
            <p:spPr>
              <a:xfrm>
                <a:off x="167437" y="0"/>
                <a:ext cx="467470"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No</a:t>
                </a:r>
              </a:p>
            </p:txBody>
          </p:sp>
        </p:grpSp>
      </p:grpSp>
      <p:pic>
        <p:nvPicPr>
          <p:cNvPr id="513" name="droppedImage.png" descr="droppedImage.png"/>
          <p:cNvPicPr>
            <a:picLocks noChangeAspect="1"/>
          </p:cNvPicPr>
          <p:nvPr/>
        </p:nvPicPr>
        <p:blipFill>
          <a:blip r:embed="rId2"/>
          <a:stretch>
            <a:fillRect/>
          </a:stretch>
        </p:blipFill>
        <p:spPr>
          <a:xfrm>
            <a:off x="2425700" y="2159000"/>
            <a:ext cx="8155624" cy="7251700"/>
          </a:xfrm>
          <a:prstGeom prst="rect">
            <a:avLst/>
          </a:prstGeom>
          <a:ln w="12700">
            <a:miter lim="400000"/>
          </a:ln>
        </p:spPr>
      </p:pic>
      <p:sp>
        <p:nvSpPr>
          <p:cNvPr id="514" name="Subject to the EAR?"/>
          <p:cNvSpPr txBox="1">
            <a:spLocks noGrp="1"/>
          </p:cNvSpPr>
          <p:nvPr>
            <p:ph type="title"/>
          </p:nvPr>
        </p:nvSpPr>
        <p:spPr>
          <a:prstGeom prst="rect">
            <a:avLst/>
          </a:prstGeom>
        </p:spPr>
        <p:txBody>
          <a:bodyPr/>
          <a:lstStyle/>
          <a:p>
            <a:r>
              <a:t>Subject to the EAR?</a:t>
            </a:r>
          </a:p>
        </p:txBody>
      </p:sp>
      <p:sp>
        <p:nvSpPr>
          <p:cNvPr id="51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36</a:t>
            </a:fld>
            <a:endParaRPr/>
          </a:p>
        </p:txBody>
      </p:sp>
      <p:grpSp>
        <p:nvGrpSpPr>
          <p:cNvPr id="520" name="Group"/>
          <p:cNvGrpSpPr/>
          <p:nvPr/>
        </p:nvGrpSpPr>
        <p:grpSpPr>
          <a:xfrm>
            <a:off x="10498154" y="2578100"/>
            <a:ext cx="1118759" cy="368300"/>
            <a:chOff x="0" y="0"/>
            <a:chExt cx="1118758" cy="368300"/>
          </a:xfrm>
        </p:grpSpPr>
        <p:sp>
          <p:nvSpPr>
            <p:cNvPr id="516" name="Line"/>
            <p:cNvSpPr/>
            <p:nvPr/>
          </p:nvSpPr>
          <p:spPr>
            <a:xfrm flipH="1" flipV="1">
              <a:off x="0" y="177799"/>
              <a:ext cx="1118759" cy="1"/>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519" name="Group"/>
            <p:cNvGrpSpPr/>
            <p:nvPr/>
          </p:nvGrpSpPr>
          <p:grpSpPr>
            <a:xfrm>
              <a:off x="182545" y="0"/>
              <a:ext cx="762001" cy="368300"/>
              <a:chOff x="0" y="0"/>
              <a:chExt cx="762000" cy="368300"/>
            </a:xfrm>
          </p:grpSpPr>
          <p:sp>
            <p:nvSpPr>
              <p:cNvPr id="517" name="Oval"/>
              <p:cNvSpPr/>
              <p:nvPr/>
            </p:nvSpPr>
            <p:spPr>
              <a:xfrm>
                <a:off x="0" y="76200"/>
                <a:ext cx="762000"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518" name="Yes"/>
              <p:cNvSpPr txBox="1"/>
              <p:nvPr/>
            </p:nvSpPr>
            <p:spPr>
              <a:xfrm>
                <a:off x="120774" y="0"/>
                <a:ext cx="509997"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Yes</a:t>
                </a:r>
              </a:p>
            </p:txBody>
          </p:sp>
        </p:grpSp>
      </p:grpSp>
      <p:grpSp>
        <p:nvGrpSpPr>
          <p:cNvPr id="525" name="Group"/>
          <p:cNvGrpSpPr/>
          <p:nvPr/>
        </p:nvGrpSpPr>
        <p:grpSpPr>
          <a:xfrm>
            <a:off x="10498154" y="3987800"/>
            <a:ext cx="1118759" cy="368300"/>
            <a:chOff x="0" y="0"/>
            <a:chExt cx="1118758" cy="368300"/>
          </a:xfrm>
        </p:grpSpPr>
        <p:sp>
          <p:nvSpPr>
            <p:cNvPr id="521" name="Line"/>
            <p:cNvSpPr/>
            <p:nvPr/>
          </p:nvSpPr>
          <p:spPr>
            <a:xfrm flipH="1" flipV="1">
              <a:off x="0" y="177799"/>
              <a:ext cx="1118759" cy="1"/>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524" name="Group"/>
            <p:cNvGrpSpPr/>
            <p:nvPr/>
          </p:nvGrpSpPr>
          <p:grpSpPr>
            <a:xfrm>
              <a:off x="182545" y="0"/>
              <a:ext cx="762001" cy="368300"/>
              <a:chOff x="0" y="0"/>
              <a:chExt cx="762000" cy="368300"/>
            </a:xfrm>
          </p:grpSpPr>
          <p:sp>
            <p:nvSpPr>
              <p:cNvPr id="522" name="Oval"/>
              <p:cNvSpPr/>
              <p:nvPr/>
            </p:nvSpPr>
            <p:spPr>
              <a:xfrm>
                <a:off x="0" y="76200"/>
                <a:ext cx="762000"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523" name="Yes"/>
              <p:cNvSpPr txBox="1"/>
              <p:nvPr/>
            </p:nvSpPr>
            <p:spPr>
              <a:xfrm>
                <a:off x="120774" y="0"/>
                <a:ext cx="509997"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Yes</a:t>
                </a:r>
              </a:p>
            </p:txBody>
          </p:sp>
        </p:grpSp>
      </p:grpSp>
      <p:grpSp>
        <p:nvGrpSpPr>
          <p:cNvPr id="530" name="Group"/>
          <p:cNvGrpSpPr/>
          <p:nvPr/>
        </p:nvGrpSpPr>
        <p:grpSpPr>
          <a:xfrm>
            <a:off x="10498154" y="5791200"/>
            <a:ext cx="1118759" cy="368300"/>
            <a:chOff x="0" y="0"/>
            <a:chExt cx="1118758" cy="368300"/>
          </a:xfrm>
        </p:grpSpPr>
        <p:sp>
          <p:nvSpPr>
            <p:cNvPr id="526" name="Line"/>
            <p:cNvSpPr/>
            <p:nvPr/>
          </p:nvSpPr>
          <p:spPr>
            <a:xfrm flipH="1" flipV="1">
              <a:off x="0" y="177799"/>
              <a:ext cx="1118759" cy="1"/>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529" name="Group"/>
            <p:cNvGrpSpPr/>
            <p:nvPr/>
          </p:nvGrpSpPr>
          <p:grpSpPr>
            <a:xfrm>
              <a:off x="182545" y="0"/>
              <a:ext cx="762001" cy="368300"/>
              <a:chOff x="0" y="0"/>
              <a:chExt cx="762000" cy="368300"/>
            </a:xfrm>
          </p:grpSpPr>
          <p:sp>
            <p:nvSpPr>
              <p:cNvPr id="527" name="Oval"/>
              <p:cNvSpPr/>
              <p:nvPr/>
            </p:nvSpPr>
            <p:spPr>
              <a:xfrm>
                <a:off x="0" y="76200"/>
                <a:ext cx="762000"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528" name="Yes"/>
              <p:cNvSpPr txBox="1"/>
              <p:nvPr/>
            </p:nvSpPr>
            <p:spPr>
              <a:xfrm>
                <a:off x="120774" y="0"/>
                <a:ext cx="509997"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Yes</a:t>
                </a:r>
              </a:p>
            </p:txBody>
          </p:sp>
        </p:grpSp>
      </p:grpSp>
      <p:grpSp>
        <p:nvGrpSpPr>
          <p:cNvPr id="535" name="Group"/>
          <p:cNvGrpSpPr/>
          <p:nvPr/>
        </p:nvGrpSpPr>
        <p:grpSpPr>
          <a:xfrm>
            <a:off x="10498154" y="8128000"/>
            <a:ext cx="1118759" cy="368300"/>
            <a:chOff x="0" y="0"/>
            <a:chExt cx="1118758" cy="368300"/>
          </a:xfrm>
        </p:grpSpPr>
        <p:sp>
          <p:nvSpPr>
            <p:cNvPr id="531" name="Line"/>
            <p:cNvSpPr/>
            <p:nvPr/>
          </p:nvSpPr>
          <p:spPr>
            <a:xfrm flipH="1" flipV="1">
              <a:off x="0" y="177799"/>
              <a:ext cx="1118759" cy="1"/>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534" name="Group"/>
            <p:cNvGrpSpPr/>
            <p:nvPr/>
          </p:nvGrpSpPr>
          <p:grpSpPr>
            <a:xfrm>
              <a:off x="182545" y="0"/>
              <a:ext cx="762001" cy="368300"/>
              <a:chOff x="0" y="0"/>
              <a:chExt cx="762000" cy="368300"/>
            </a:xfrm>
          </p:grpSpPr>
          <p:sp>
            <p:nvSpPr>
              <p:cNvPr id="532" name="Oval"/>
              <p:cNvSpPr/>
              <p:nvPr/>
            </p:nvSpPr>
            <p:spPr>
              <a:xfrm>
                <a:off x="0" y="76200"/>
                <a:ext cx="762000"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533" name="Yes"/>
              <p:cNvSpPr txBox="1"/>
              <p:nvPr/>
            </p:nvSpPr>
            <p:spPr>
              <a:xfrm>
                <a:off x="120774" y="0"/>
                <a:ext cx="509997"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Yes</a:t>
                </a:r>
              </a:p>
            </p:txBody>
          </p:sp>
        </p:grpSp>
      </p:grpSp>
      <p:grpSp>
        <p:nvGrpSpPr>
          <p:cNvPr id="538" name="Group"/>
          <p:cNvGrpSpPr/>
          <p:nvPr/>
        </p:nvGrpSpPr>
        <p:grpSpPr>
          <a:xfrm>
            <a:off x="11633200" y="2070100"/>
            <a:ext cx="1760073" cy="7353300"/>
            <a:chOff x="0" y="247650"/>
            <a:chExt cx="1760072" cy="7353300"/>
          </a:xfrm>
        </p:grpSpPr>
        <p:sp>
          <p:nvSpPr>
            <p:cNvPr id="536" name="Rounded Rectangle"/>
            <p:cNvSpPr/>
            <p:nvPr/>
          </p:nvSpPr>
          <p:spPr>
            <a:xfrm>
              <a:off x="0" y="247650"/>
              <a:ext cx="990600" cy="7353301"/>
            </a:xfrm>
            <a:prstGeom prst="roundRect">
              <a:avLst>
                <a:gd name="adj" fmla="val 19231"/>
              </a:avLst>
            </a:prstGeom>
            <a:blipFill rotWithShape="1">
              <a:blip r:embed="rId3"/>
              <a:srcRect/>
              <a:tile tx="0" ty="0" sx="100000" sy="100000" flip="none" algn="tl"/>
            </a:blipFill>
            <a:ln w="25400" cap="flat">
              <a:solidFill>
                <a:srgbClr val="000000"/>
              </a:solidFill>
              <a:prstDash val="solid"/>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537" name="S…"/>
            <p:cNvSpPr/>
            <p:nvPr/>
          </p:nvSpPr>
          <p:spPr>
            <a:xfrm>
              <a:off x="490072" y="373380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nSpc>
                  <a:spcPct val="80000"/>
                </a:lnSpc>
                <a:defRPr>
                  <a:solidFill>
                    <a:srgbClr val="FFFFFF"/>
                  </a:solidFill>
                </a:defRPr>
              </a:pPr>
              <a:endParaRPr/>
            </a:p>
            <a:p>
              <a:pPr>
                <a:lnSpc>
                  <a:spcPct val="80000"/>
                </a:lnSpc>
                <a:defRPr>
                  <a:solidFill>
                    <a:srgbClr val="FFFFFF"/>
                  </a:solidFill>
                </a:defRPr>
              </a:pPr>
              <a:endParaRPr/>
            </a:p>
            <a:p>
              <a:pPr>
                <a:lnSpc>
                  <a:spcPct val="80000"/>
                </a:lnSpc>
                <a:defRPr sz="3800" b="1">
                  <a:solidFill>
                    <a:srgbClr val="FFFFFF"/>
                  </a:solidFill>
                </a:defRPr>
              </a:pPr>
              <a:r>
                <a:t>S</a:t>
              </a:r>
            </a:p>
            <a:p>
              <a:pPr>
                <a:lnSpc>
                  <a:spcPct val="80000"/>
                </a:lnSpc>
                <a:defRPr sz="3800" b="1">
                  <a:solidFill>
                    <a:srgbClr val="FFFFFF"/>
                  </a:solidFill>
                </a:defRPr>
              </a:pPr>
              <a:r>
                <a:t>u</a:t>
              </a:r>
            </a:p>
            <a:p>
              <a:pPr>
                <a:lnSpc>
                  <a:spcPct val="80000"/>
                </a:lnSpc>
                <a:defRPr sz="3800" b="1">
                  <a:solidFill>
                    <a:srgbClr val="FFFFFF"/>
                  </a:solidFill>
                </a:defRPr>
              </a:pPr>
              <a:r>
                <a:t>b</a:t>
              </a:r>
            </a:p>
            <a:p>
              <a:pPr>
                <a:lnSpc>
                  <a:spcPct val="80000"/>
                </a:lnSpc>
                <a:defRPr sz="3800" b="1">
                  <a:solidFill>
                    <a:srgbClr val="FFFFFF"/>
                  </a:solidFill>
                </a:defRPr>
              </a:pPr>
              <a:r>
                <a:t>j</a:t>
              </a:r>
            </a:p>
            <a:p>
              <a:pPr>
                <a:lnSpc>
                  <a:spcPct val="80000"/>
                </a:lnSpc>
                <a:defRPr sz="3800" b="1">
                  <a:solidFill>
                    <a:srgbClr val="FFFFFF"/>
                  </a:solidFill>
                </a:defRPr>
              </a:pPr>
              <a:r>
                <a:t>e</a:t>
              </a:r>
            </a:p>
            <a:p>
              <a:pPr>
                <a:lnSpc>
                  <a:spcPct val="80000"/>
                </a:lnSpc>
                <a:defRPr sz="3800" b="1">
                  <a:solidFill>
                    <a:srgbClr val="FFFFFF"/>
                  </a:solidFill>
                </a:defRPr>
              </a:pPr>
              <a:r>
                <a:t>c</a:t>
              </a:r>
            </a:p>
            <a:p>
              <a:pPr>
                <a:lnSpc>
                  <a:spcPct val="80000"/>
                </a:lnSpc>
                <a:defRPr sz="3800" b="1">
                  <a:solidFill>
                    <a:srgbClr val="FFFFFF"/>
                  </a:solidFill>
                </a:defRPr>
              </a:pPr>
              <a:r>
                <a:t>t</a:t>
              </a:r>
            </a:p>
            <a:p>
              <a:pPr>
                <a:lnSpc>
                  <a:spcPct val="80000"/>
                </a:lnSpc>
                <a:defRPr sz="3800" b="1">
                  <a:solidFill>
                    <a:srgbClr val="FFFFFF"/>
                  </a:solidFill>
                </a:defRPr>
              </a:pPr>
              <a:endParaRPr/>
            </a:p>
            <a:p>
              <a:pPr>
                <a:lnSpc>
                  <a:spcPct val="80000"/>
                </a:lnSpc>
                <a:defRPr sz="3800" b="1">
                  <a:solidFill>
                    <a:srgbClr val="FFFFFF"/>
                  </a:solidFill>
                </a:defRPr>
              </a:pPr>
              <a:r>
                <a:t>t</a:t>
              </a:r>
            </a:p>
            <a:p>
              <a:pPr>
                <a:lnSpc>
                  <a:spcPct val="80000"/>
                </a:lnSpc>
                <a:defRPr sz="3800" b="1">
                  <a:solidFill>
                    <a:srgbClr val="FFFFFF"/>
                  </a:solidFill>
                </a:defRPr>
              </a:pPr>
              <a:r>
                <a:t>o</a:t>
              </a:r>
            </a:p>
            <a:p>
              <a:pPr>
                <a:lnSpc>
                  <a:spcPct val="80000"/>
                </a:lnSpc>
                <a:defRPr sz="3800" b="1">
                  <a:solidFill>
                    <a:srgbClr val="FFFFFF"/>
                  </a:solidFill>
                </a:defRPr>
              </a:pPr>
              <a:endParaRPr/>
            </a:p>
            <a:p>
              <a:pPr>
                <a:lnSpc>
                  <a:spcPct val="80000"/>
                </a:lnSpc>
                <a:defRPr sz="3800" b="1">
                  <a:solidFill>
                    <a:srgbClr val="FFFFFF"/>
                  </a:solidFill>
                </a:defRPr>
              </a:pPr>
              <a:r>
                <a:t>E</a:t>
              </a:r>
            </a:p>
            <a:p>
              <a:pPr>
                <a:lnSpc>
                  <a:spcPct val="80000"/>
                </a:lnSpc>
                <a:defRPr sz="3800" b="1">
                  <a:solidFill>
                    <a:srgbClr val="FFFFFF"/>
                  </a:solidFill>
                </a:defRPr>
              </a:pPr>
              <a:r>
                <a:t>A</a:t>
              </a:r>
            </a:p>
            <a:p>
              <a:pPr>
                <a:lnSpc>
                  <a:spcPct val="80000"/>
                </a:lnSpc>
                <a:defRPr sz="3800" b="1">
                  <a:solidFill>
                    <a:srgbClr val="FFFFFF"/>
                  </a:solidFill>
                </a:defRPr>
              </a:pPr>
              <a:r>
                <a:t>R</a:t>
              </a:r>
            </a:p>
          </p:txBody>
        </p:sp>
      </p:grpSp>
      <p:grpSp>
        <p:nvGrpSpPr>
          <p:cNvPr id="542" name="Group"/>
          <p:cNvGrpSpPr/>
          <p:nvPr/>
        </p:nvGrpSpPr>
        <p:grpSpPr>
          <a:xfrm>
            <a:off x="327905" y="1765300"/>
            <a:ext cx="1086335" cy="7658100"/>
            <a:chOff x="0" y="0"/>
            <a:chExt cx="1086333" cy="7658100"/>
          </a:xfrm>
        </p:grpSpPr>
        <p:sp>
          <p:nvSpPr>
            <p:cNvPr id="539" name="Rounded Rectangle"/>
            <p:cNvSpPr/>
            <p:nvPr/>
          </p:nvSpPr>
          <p:spPr>
            <a:xfrm>
              <a:off x="40394" y="0"/>
              <a:ext cx="990601" cy="7658100"/>
            </a:xfrm>
            <a:prstGeom prst="roundRect">
              <a:avLst>
                <a:gd name="adj" fmla="val 19231"/>
              </a:avLst>
            </a:prstGeom>
            <a:blipFill rotWithShape="1">
              <a:blip r:embed="rId3"/>
              <a:srcRect/>
              <a:tile tx="0" ty="0" sx="100000" sy="100000" flip="none" algn="tl"/>
            </a:blipFill>
            <a:ln w="25400" cap="flat">
              <a:solidFill>
                <a:srgbClr val="000000"/>
              </a:solidFill>
              <a:prstDash val="solid"/>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540" name="S…"/>
            <p:cNvSpPr txBox="1"/>
            <p:nvPr/>
          </p:nvSpPr>
          <p:spPr>
            <a:xfrm>
              <a:off x="213376" y="1024889"/>
              <a:ext cx="659582" cy="6471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nSpc>
                  <a:spcPct val="80000"/>
                </a:lnSpc>
                <a:defRPr sz="3800" b="1">
                  <a:solidFill>
                    <a:srgbClr val="FFFFFF"/>
                  </a:solidFill>
                </a:defRPr>
              </a:pPr>
              <a:r>
                <a:t>S</a:t>
              </a:r>
            </a:p>
            <a:p>
              <a:pPr>
                <a:lnSpc>
                  <a:spcPct val="80000"/>
                </a:lnSpc>
                <a:defRPr sz="3800" b="1">
                  <a:solidFill>
                    <a:srgbClr val="FFFFFF"/>
                  </a:solidFill>
                </a:defRPr>
              </a:pPr>
              <a:r>
                <a:t>u</a:t>
              </a:r>
            </a:p>
            <a:p>
              <a:pPr>
                <a:lnSpc>
                  <a:spcPct val="80000"/>
                </a:lnSpc>
                <a:defRPr sz="3800" b="1">
                  <a:solidFill>
                    <a:srgbClr val="FFFFFF"/>
                  </a:solidFill>
                </a:defRPr>
              </a:pPr>
              <a:r>
                <a:t>b</a:t>
              </a:r>
            </a:p>
            <a:p>
              <a:pPr>
                <a:lnSpc>
                  <a:spcPct val="80000"/>
                </a:lnSpc>
                <a:defRPr sz="3800" b="1">
                  <a:solidFill>
                    <a:srgbClr val="FFFFFF"/>
                  </a:solidFill>
                </a:defRPr>
              </a:pPr>
              <a:r>
                <a:t>j</a:t>
              </a:r>
            </a:p>
            <a:p>
              <a:pPr>
                <a:lnSpc>
                  <a:spcPct val="80000"/>
                </a:lnSpc>
                <a:defRPr sz="3800" b="1">
                  <a:solidFill>
                    <a:srgbClr val="FFFFFF"/>
                  </a:solidFill>
                </a:defRPr>
              </a:pPr>
              <a:r>
                <a:t>e</a:t>
              </a:r>
            </a:p>
            <a:p>
              <a:pPr>
                <a:lnSpc>
                  <a:spcPct val="80000"/>
                </a:lnSpc>
                <a:defRPr sz="3800" b="1">
                  <a:solidFill>
                    <a:srgbClr val="FFFFFF"/>
                  </a:solidFill>
                </a:defRPr>
              </a:pPr>
              <a:r>
                <a:t>c</a:t>
              </a:r>
            </a:p>
            <a:p>
              <a:pPr>
                <a:lnSpc>
                  <a:spcPct val="80000"/>
                </a:lnSpc>
                <a:defRPr sz="3800" b="1">
                  <a:solidFill>
                    <a:srgbClr val="FFFFFF"/>
                  </a:solidFill>
                </a:defRPr>
              </a:pPr>
              <a:r>
                <a:t>t</a:t>
              </a:r>
            </a:p>
            <a:p>
              <a:pPr>
                <a:lnSpc>
                  <a:spcPct val="80000"/>
                </a:lnSpc>
                <a:defRPr sz="3800" b="1">
                  <a:solidFill>
                    <a:srgbClr val="FFFFFF"/>
                  </a:solidFill>
                </a:defRPr>
              </a:pPr>
              <a:endParaRPr/>
            </a:p>
            <a:p>
              <a:pPr>
                <a:lnSpc>
                  <a:spcPct val="80000"/>
                </a:lnSpc>
                <a:defRPr sz="3800" b="1">
                  <a:solidFill>
                    <a:srgbClr val="FFFFFF"/>
                  </a:solidFill>
                </a:defRPr>
              </a:pPr>
              <a:r>
                <a:t>t</a:t>
              </a:r>
            </a:p>
            <a:p>
              <a:pPr>
                <a:lnSpc>
                  <a:spcPct val="80000"/>
                </a:lnSpc>
                <a:defRPr sz="3800" b="1">
                  <a:solidFill>
                    <a:srgbClr val="FFFFFF"/>
                  </a:solidFill>
                </a:defRPr>
              </a:pPr>
              <a:r>
                <a:t>o</a:t>
              </a:r>
            </a:p>
            <a:p>
              <a:pPr>
                <a:lnSpc>
                  <a:spcPct val="80000"/>
                </a:lnSpc>
                <a:defRPr sz="3800" b="1">
                  <a:solidFill>
                    <a:srgbClr val="FFFFFF"/>
                  </a:solidFill>
                </a:defRPr>
              </a:pPr>
              <a:endParaRPr/>
            </a:p>
            <a:p>
              <a:pPr>
                <a:lnSpc>
                  <a:spcPct val="80000"/>
                </a:lnSpc>
                <a:defRPr sz="3800" b="1">
                  <a:solidFill>
                    <a:srgbClr val="FFFFFF"/>
                  </a:solidFill>
                </a:defRPr>
              </a:pPr>
              <a:r>
                <a:t>E</a:t>
              </a:r>
            </a:p>
            <a:p>
              <a:pPr>
                <a:lnSpc>
                  <a:spcPct val="80000"/>
                </a:lnSpc>
                <a:defRPr sz="3800" b="1">
                  <a:solidFill>
                    <a:srgbClr val="FFFFFF"/>
                  </a:solidFill>
                </a:defRPr>
              </a:pPr>
              <a:r>
                <a:t>A</a:t>
              </a:r>
            </a:p>
            <a:p>
              <a:pPr>
                <a:lnSpc>
                  <a:spcPct val="80000"/>
                </a:lnSpc>
                <a:defRPr sz="3800" b="1">
                  <a:solidFill>
                    <a:srgbClr val="FFFFFF"/>
                  </a:solidFill>
                </a:defRPr>
              </a:pPr>
              <a:r>
                <a:t>R</a:t>
              </a:r>
            </a:p>
          </p:txBody>
        </p:sp>
        <p:sp>
          <p:nvSpPr>
            <p:cNvPr id="541" name="Not"/>
            <p:cNvSpPr txBox="1"/>
            <p:nvPr/>
          </p:nvSpPr>
          <p:spPr>
            <a:xfrm>
              <a:off x="0" y="146050"/>
              <a:ext cx="1086334" cy="660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nSpc>
                  <a:spcPct val="80000"/>
                </a:lnSpc>
                <a:defRPr sz="3800" b="1" u="sng">
                  <a:solidFill>
                    <a:srgbClr val="FFFFFF"/>
                  </a:solidFill>
                </a:defRPr>
              </a:lvl1pPr>
            </a:lstStyle>
            <a:p>
              <a:r>
                <a:t>Not</a:t>
              </a:r>
            </a:p>
          </p:txBody>
        </p:sp>
      </p:grpSp>
      <p:sp>
        <p:nvSpPr>
          <p:cNvPr id="543" name="[Chart source:  the EAR]"/>
          <p:cNvSpPr txBox="1"/>
          <p:nvPr/>
        </p:nvSpPr>
        <p:spPr>
          <a:xfrm>
            <a:off x="8103722" y="1663700"/>
            <a:ext cx="1625601" cy="266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00"/>
            </a:lvl1pPr>
          </a:lstStyle>
          <a:p>
            <a:r>
              <a:t>[Chart source:  the EAR]</a:t>
            </a:r>
          </a:p>
        </p:txBody>
      </p:sp>
      <p:sp>
        <p:nvSpPr>
          <p:cNvPr id="544" name="Classification"/>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ECCN"/>
          <p:cNvSpPr/>
          <p:nvPr/>
        </p:nvSpPr>
        <p:spPr>
          <a:xfrm>
            <a:off x="2082800" y="3124200"/>
            <a:ext cx="1422400" cy="393700"/>
          </a:xfrm>
          <a:prstGeom prst="rect">
            <a:avLst/>
          </a:prstGeom>
          <a:solidFill>
            <a:srgbClr val="FFE6AF"/>
          </a:solidFill>
          <a:ln w="25400">
            <a:solidFill>
              <a:srgbClr val="000000"/>
            </a:solidFill>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000">
                <a:effectLst>
                  <a:outerShdw blurRad="38100" dist="12700" dir="5400000" rotWithShape="0">
                    <a:srgbClr val="000000">
                      <a:alpha val="50000"/>
                    </a:srgbClr>
                  </a:outerShdw>
                </a:effectLst>
              </a:defRPr>
            </a:lvl1pPr>
          </a:lstStyle>
          <a:p>
            <a:r>
              <a:t>ECCN</a:t>
            </a:r>
          </a:p>
        </p:txBody>
      </p:sp>
      <p:sp>
        <p:nvSpPr>
          <p:cNvPr id="547" name="Is a License Exception Available?…"/>
          <p:cNvSpPr/>
          <p:nvPr/>
        </p:nvSpPr>
        <p:spPr>
          <a:xfrm>
            <a:off x="1244600" y="7213600"/>
            <a:ext cx="3098800" cy="1104900"/>
          </a:xfrm>
          <a:prstGeom prst="rect">
            <a:avLst/>
          </a:prstGeom>
          <a:solidFill>
            <a:srgbClr val="FFE6AF"/>
          </a:solidFill>
          <a:ln w="25400">
            <a:solidFill>
              <a:srgbClr val="000000"/>
            </a:solidFill>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000">
                <a:effectLst>
                  <a:outerShdw blurRad="38100" dist="12700" dir="5400000" rotWithShape="0">
                    <a:srgbClr val="000000">
                      <a:alpha val="50000"/>
                    </a:srgbClr>
                  </a:outerShdw>
                </a:effectLst>
              </a:defRPr>
            </a:pPr>
            <a:r>
              <a:t>Is a License Exception Available?</a:t>
            </a:r>
          </a:p>
          <a:p>
            <a:pPr>
              <a:defRPr sz="1200">
                <a:effectLst>
                  <a:outerShdw blurRad="38100" dist="12700" dir="5400000" rotWithShape="0">
                    <a:srgbClr val="000000">
                      <a:alpha val="50000"/>
                    </a:srgbClr>
                  </a:outerShdw>
                </a:effectLst>
              </a:defRPr>
            </a:pPr>
            <a:r>
              <a:t>(See part 740, including 740.2 “restrictions that apply to all license exceptions”)</a:t>
            </a:r>
          </a:p>
        </p:txBody>
      </p:sp>
      <p:sp>
        <p:nvSpPr>
          <p:cNvPr id="548" name="“No License Required” (NLR)…"/>
          <p:cNvSpPr/>
          <p:nvPr/>
        </p:nvSpPr>
        <p:spPr>
          <a:xfrm>
            <a:off x="5651500" y="5702300"/>
            <a:ext cx="3124200" cy="1168400"/>
          </a:xfrm>
          <a:prstGeom prst="ellipse">
            <a:avLst/>
          </a:prstGeom>
          <a:solidFill>
            <a:srgbClr val="FFE6AF"/>
          </a:solidFill>
          <a:ln w="25400">
            <a:solidFill>
              <a:srgbClr val="000000"/>
            </a:solidFill>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000">
                <a:effectLst>
                  <a:outerShdw blurRad="38100" dist="12700" dir="5400000" rotWithShape="0">
                    <a:srgbClr val="000000">
                      <a:alpha val="50000"/>
                    </a:srgbClr>
                  </a:outerShdw>
                </a:effectLst>
              </a:defRPr>
            </a:pPr>
            <a:r>
              <a:t>“No License Required” (NLR)</a:t>
            </a:r>
          </a:p>
          <a:p>
            <a:pPr>
              <a:defRPr sz="1200">
                <a:effectLst>
                  <a:outerShdw blurRad="38100" dist="12700" dir="5400000" rotWithShape="0">
                    <a:srgbClr val="000000">
                      <a:alpha val="50000"/>
                    </a:srgbClr>
                  </a:outerShdw>
                </a:effectLst>
              </a:defRPr>
            </a:pPr>
            <a:r>
              <a:t>(See 732.5(a)(1)(ii) &amp; 758.1(a)(3))</a:t>
            </a:r>
          </a:p>
        </p:txBody>
      </p:sp>
      <p:sp>
        <p:nvSpPr>
          <p:cNvPr id="549" name="Use License Exception…"/>
          <p:cNvSpPr/>
          <p:nvPr/>
        </p:nvSpPr>
        <p:spPr>
          <a:xfrm>
            <a:off x="5651500" y="7200900"/>
            <a:ext cx="3124200" cy="1092200"/>
          </a:xfrm>
          <a:prstGeom prst="ellipse">
            <a:avLst/>
          </a:prstGeom>
          <a:solidFill>
            <a:srgbClr val="FFE6AF"/>
          </a:solidFill>
          <a:ln w="25400">
            <a:solidFill>
              <a:srgbClr val="000000"/>
            </a:solidFill>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000">
                <a:effectLst>
                  <a:outerShdw blurRad="38100" dist="12700" dir="5400000" rotWithShape="0">
                    <a:srgbClr val="000000">
                      <a:alpha val="50000"/>
                    </a:srgbClr>
                  </a:outerShdw>
                </a:effectLst>
              </a:defRPr>
            </a:pPr>
            <a:r>
              <a:t>Use License Exception</a:t>
            </a:r>
          </a:p>
          <a:p>
            <a:pPr>
              <a:defRPr sz="1200">
                <a:effectLst>
                  <a:outerShdw blurRad="38100" dist="12700" dir="5400000" rotWithShape="0">
                    <a:srgbClr val="000000">
                      <a:alpha val="50000"/>
                    </a:srgbClr>
                  </a:outerShdw>
                </a:effectLst>
              </a:defRPr>
            </a:pPr>
            <a:r>
              <a:t>(See Part 740.1)</a:t>
            </a:r>
          </a:p>
        </p:txBody>
      </p:sp>
      <p:sp>
        <p:nvSpPr>
          <p:cNvPr id="550" name="Submit an application for license…"/>
          <p:cNvSpPr/>
          <p:nvPr/>
        </p:nvSpPr>
        <p:spPr>
          <a:xfrm>
            <a:off x="5651500" y="8470900"/>
            <a:ext cx="3124200" cy="952500"/>
          </a:xfrm>
          <a:prstGeom prst="ellipse">
            <a:avLst/>
          </a:prstGeom>
          <a:solidFill>
            <a:srgbClr val="FFE6AF"/>
          </a:solidFill>
          <a:ln w="25400">
            <a:solidFill>
              <a:srgbClr val="000000"/>
            </a:solidFill>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000">
                <a:effectLst>
                  <a:outerShdw blurRad="38100" dist="12700" dir="5400000" rotWithShape="0">
                    <a:srgbClr val="000000">
                      <a:alpha val="50000"/>
                    </a:srgbClr>
                  </a:outerShdw>
                </a:effectLst>
              </a:defRPr>
            </a:pPr>
            <a:r>
              <a:t>Submit an application for license</a:t>
            </a:r>
          </a:p>
          <a:p>
            <a:pPr>
              <a:defRPr sz="1200">
                <a:effectLst>
                  <a:outerShdw blurRad="38100" dist="12700" dir="5400000" rotWithShape="0">
                    <a:srgbClr val="000000">
                      <a:alpha val="50000"/>
                    </a:srgbClr>
                  </a:outerShdw>
                </a:effectLst>
              </a:defRPr>
            </a:pPr>
            <a:r>
              <a:t>(see Part 748)</a:t>
            </a:r>
          </a:p>
        </p:txBody>
      </p:sp>
      <p:sp>
        <p:nvSpPr>
          <p:cNvPr id="551" name="Is there an “X” in the box?…"/>
          <p:cNvSpPr/>
          <p:nvPr/>
        </p:nvSpPr>
        <p:spPr>
          <a:xfrm>
            <a:off x="1066800" y="5486400"/>
            <a:ext cx="3416300" cy="1193800"/>
          </a:xfrm>
          <a:prstGeom prst="rect">
            <a:avLst/>
          </a:prstGeom>
          <a:solidFill>
            <a:srgbClr val="FFE6AF"/>
          </a:solidFill>
          <a:ln w="25400">
            <a:solidFill>
              <a:srgbClr val="000000"/>
            </a:solidFill>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000">
                <a:effectLst>
                  <a:outerShdw blurRad="38100" dist="12700" dir="5400000" rotWithShape="0">
                    <a:srgbClr val="000000">
                      <a:alpha val="50000"/>
                    </a:srgbClr>
                  </a:outerShdw>
                </a:effectLst>
              </a:defRPr>
            </a:pPr>
            <a:r>
              <a:t>Is there an “X” in the box?</a:t>
            </a:r>
          </a:p>
          <a:p>
            <a:pPr>
              <a:defRPr sz="2000">
                <a:effectLst>
                  <a:outerShdw blurRad="38100" dist="12700" dir="5400000" rotWithShape="0">
                    <a:srgbClr val="000000">
                      <a:alpha val="50000"/>
                    </a:srgbClr>
                  </a:outerShdw>
                </a:effectLst>
              </a:defRPr>
            </a:pPr>
            <a:r>
              <a:t>(Using the Commerce Country Chart and the CLL)</a:t>
            </a:r>
          </a:p>
          <a:p>
            <a:pPr>
              <a:defRPr sz="1200">
                <a:effectLst>
                  <a:outerShdw blurRad="38100" dist="12700" dir="5400000" rotWithShape="0">
                    <a:srgbClr val="000000">
                      <a:alpha val="50000"/>
                    </a:srgbClr>
                  </a:outerShdw>
                </a:effectLst>
              </a:defRPr>
            </a:pPr>
            <a:r>
              <a:t>(Supp. No. 1 to Part 738 &amp;  Supp. No. 1 to Part 774)</a:t>
            </a:r>
          </a:p>
        </p:txBody>
      </p:sp>
      <p:sp>
        <p:nvSpPr>
          <p:cNvPr id="552" name="Do General Prohibitions 4-10 apply?…"/>
          <p:cNvSpPr/>
          <p:nvPr/>
        </p:nvSpPr>
        <p:spPr>
          <a:xfrm>
            <a:off x="1244600" y="3848100"/>
            <a:ext cx="3098800" cy="1104900"/>
          </a:xfrm>
          <a:prstGeom prst="rect">
            <a:avLst/>
          </a:prstGeom>
          <a:solidFill>
            <a:srgbClr val="FFE6AF"/>
          </a:solidFill>
          <a:ln w="25400">
            <a:solidFill>
              <a:srgbClr val="000000"/>
            </a:solidFill>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000">
                <a:effectLst>
                  <a:outerShdw blurRad="38100" dist="12700" dir="5400000" rotWithShape="0">
                    <a:srgbClr val="000000">
                      <a:alpha val="50000"/>
                    </a:srgbClr>
                  </a:outerShdw>
                </a:effectLst>
              </a:defRPr>
            </a:pPr>
            <a:r>
              <a:t>Do General Prohibitions 4-10 apply?</a:t>
            </a:r>
          </a:p>
          <a:p>
            <a:pPr>
              <a:defRPr sz="1200">
                <a:effectLst>
                  <a:outerShdw blurRad="38100" dist="12700" dir="5400000" rotWithShape="0">
                    <a:srgbClr val="000000">
                      <a:alpha val="50000"/>
                    </a:srgbClr>
                  </a:outerShdw>
                </a:effectLst>
              </a:defRPr>
            </a:pPr>
            <a:r>
              <a:t>(See 736.2(b)(4-10))</a:t>
            </a:r>
          </a:p>
        </p:txBody>
      </p:sp>
      <p:sp>
        <p:nvSpPr>
          <p:cNvPr id="553" name="Do General Prohibitions 4-10 apply?…"/>
          <p:cNvSpPr/>
          <p:nvPr/>
        </p:nvSpPr>
        <p:spPr>
          <a:xfrm>
            <a:off x="9423400" y="4559300"/>
            <a:ext cx="3098800" cy="1104900"/>
          </a:xfrm>
          <a:prstGeom prst="rect">
            <a:avLst/>
          </a:prstGeom>
          <a:solidFill>
            <a:srgbClr val="FFE6AF"/>
          </a:solidFill>
          <a:ln w="25400">
            <a:solidFill>
              <a:srgbClr val="000000"/>
            </a:solidFill>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000">
                <a:effectLst>
                  <a:outerShdw blurRad="38100" dist="12700" dir="5400000" rotWithShape="0">
                    <a:srgbClr val="000000">
                      <a:alpha val="50000"/>
                    </a:srgbClr>
                  </a:outerShdw>
                </a:effectLst>
              </a:defRPr>
            </a:pPr>
            <a:r>
              <a:t>Do General Prohibitions 4-10 apply?</a:t>
            </a:r>
          </a:p>
          <a:p>
            <a:pPr>
              <a:defRPr sz="1200">
                <a:effectLst>
                  <a:outerShdw blurRad="38100" dist="12700" dir="5400000" rotWithShape="0">
                    <a:srgbClr val="000000">
                      <a:alpha val="50000"/>
                    </a:srgbClr>
                  </a:outerShdw>
                </a:effectLst>
              </a:defRPr>
            </a:pPr>
            <a:r>
              <a:t>(See 736.2(b)(4-10))</a:t>
            </a:r>
          </a:p>
        </p:txBody>
      </p:sp>
      <p:sp>
        <p:nvSpPr>
          <p:cNvPr id="554" name="EAR99"/>
          <p:cNvSpPr/>
          <p:nvPr/>
        </p:nvSpPr>
        <p:spPr>
          <a:xfrm>
            <a:off x="10261600" y="3695700"/>
            <a:ext cx="1422400" cy="393700"/>
          </a:xfrm>
          <a:prstGeom prst="rect">
            <a:avLst/>
          </a:prstGeom>
          <a:solidFill>
            <a:srgbClr val="FFE6AF"/>
          </a:solidFill>
          <a:ln w="25400">
            <a:solidFill>
              <a:srgbClr val="000000"/>
            </a:solidFill>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000">
                <a:effectLst>
                  <a:outerShdw blurRad="38100" dist="12700" dir="5400000" rotWithShape="0">
                    <a:srgbClr val="000000">
                      <a:alpha val="50000"/>
                    </a:srgbClr>
                  </a:outerShdw>
                </a:effectLst>
              </a:defRPr>
            </a:lvl1pPr>
          </a:lstStyle>
          <a:p>
            <a:r>
              <a:t>EAR99</a:t>
            </a:r>
          </a:p>
        </p:txBody>
      </p:sp>
      <p:sp>
        <p:nvSpPr>
          <p:cNvPr id="555" name="Line"/>
          <p:cNvSpPr/>
          <p:nvPr/>
        </p:nvSpPr>
        <p:spPr>
          <a:xfrm flipH="1" flipV="1">
            <a:off x="838073" y="4356100"/>
            <a:ext cx="406726" cy="128"/>
          </a:xfrm>
          <a:prstGeom prst="line">
            <a:avLst/>
          </a:prstGeom>
          <a:ln w="38100">
            <a:solidFill>
              <a:srgbClr val="000000"/>
            </a:solidFill>
            <a:miter lim="400000"/>
          </a:ln>
        </p:spPr>
        <p:txBody>
          <a:bodyPr lIns="0" tIns="0" rIns="0" bIns="0"/>
          <a:lstStyle/>
          <a:p>
            <a:pPr algn="l" defTabSz="457200">
              <a:defRPr sz="1200">
                <a:latin typeface="Helvetica"/>
                <a:ea typeface="Helvetica"/>
                <a:cs typeface="Helvetica"/>
                <a:sym typeface="Helvetica"/>
              </a:defRPr>
            </a:pPr>
            <a:endParaRPr/>
          </a:p>
        </p:txBody>
      </p:sp>
      <p:sp>
        <p:nvSpPr>
          <p:cNvPr id="556" name="Line"/>
          <p:cNvSpPr/>
          <p:nvPr/>
        </p:nvSpPr>
        <p:spPr>
          <a:xfrm flipH="1">
            <a:off x="673098" y="4354839"/>
            <a:ext cx="1" cy="4619877"/>
          </a:xfrm>
          <a:prstGeom prst="line">
            <a:avLst/>
          </a:prstGeom>
          <a:ln w="38100">
            <a:solidFill>
              <a:srgbClr val="000000"/>
            </a:solidFill>
            <a:miter lim="400000"/>
          </a:ln>
        </p:spPr>
        <p:txBody>
          <a:bodyPr lIns="0" tIns="0" rIns="0" bIns="0"/>
          <a:lstStyle/>
          <a:p>
            <a:pPr algn="l" defTabSz="457200">
              <a:defRPr sz="1200">
                <a:latin typeface="Helvetica"/>
                <a:ea typeface="Helvetica"/>
                <a:cs typeface="Helvetica"/>
                <a:sym typeface="Helvetica"/>
              </a:defRPr>
            </a:pPr>
            <a:endParaRPr/>
          </a:p>
        </p:txBody>
      </p:sp>
      <p:sp>
        <p:nvSpPr>
          <p:cNvPr id="557" name="Is your item classified under an ECCN on the CCL?…"/>
          <p:cNvSpPr/>
          <p:nvPr/>
        </p:nvSpPr>
        <p:spPr>
          <a:xfrm>
            <a:off x="5600700" y="3251200"/>
            <a:ext cx="3213100" cy="1346200"/>
          </a:xfrm>
          <a:prstGeom prst="rect">
            <a:avLst/>
          </a:prstGeom>
          <a:solidFill>
            <a:srgbClr val="FFE6AF"/>
          </a:solidFill>
          <a:ln w="25400">
            <a:solidFill>
              <a:srgbClr val="000000"/>
            </a:solidFill>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000">
                <a:effectLst>
                  <a:outerShdw blurRad="38100" dist="12700" dir="5400000" rotWithShape="0">
                    <a:srgbClr val="000000">
                      <a:alpha val="50000"/>
                    </a:srgbClr>
                  </a:outerShdw>
                </a:effectLst>
              </a:defRPr>
            </a:pPr>
            <a:r>
              <a:t>Is your item classified under an ECCN on the CCL?</a:t>
            </a:r>
          </a:p>
          <a:p>
            <a:pPr>
              <a:defRPr sz="1200">
                <a:effectLst>
                  <a:outerShdw blurRad="38100" dist="12700" dir="5400000" rotWithShape="0">
                    <a:srgbClr val="000000">
                      <a:alpha val="50000"/>
                    </a:srgbClr>
                  </a:outerShdw>
                </a:effectLst>
              </a:defRPr>
            </a:pPr>
            <a:r>
              <a:t>(See Supp. No. 1 to Part 774)</a:t>
            </a:r>
          </a:p>
        </p:txBody>
      </p:sp>
      <p:sp>
        <p:nvSpPr>
          <p:cNvPr id="558" name="Line"/>
          <p:cNvSpPr/>
          <p:nvPr/>
        </p:nvSpPr>
        <p:spPr>
          <a:xfrm flipV="1">
            <a:off x="2781300" y="3522105"/>
            <a:ext cx="0" cy="325995"/>
          </a:xfrm>
          <a:prstGeom prst="line">
            <a:avLst/>
          </a:prstGeom>
          <a:ln w="38100">
            <a:solidFill>
              <a:srgbClr val="000000"/>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559" name="Line"/>
          <p:cNvSpPr/>
          <p:nvPr/>
        </p:nvSpPr>
        <p:spPr>
          <a:xfrm flipV="1">
            <a:off x="2781300" y="4965700"/>
            <a:ext cx="0" cy="520700"/>
          </a:xfrm>
          <a:prstGeom prst="line">
            <a:avLst/>
          </a:prstGeom>
          <a:ln w="38100">
            <a:solidFill>
              <a:srgbClr val="000000"/>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560" name="Line"/>
          <p:cNvSpPr/>
          <p:nvPr/>
        </p:nvSpPr>
        <p:spPr>
          <a:xfrm flipV="1">
            <a:off x="2781300" y="6692900"/>
            <a:ext cx="0" cy="520700"/>
          </a:xfrm>
          <a:prstGeom prst="line">
            <a:avLst/>
          </a:prstGeom>
          <a:ln w="38100">
            <a:solidFill>
              <a:srgbClr val="000000"/>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561" name="Line"/>
          <p:cNvSpPr/>
          <p:nvPr/>
        </p:nvSpPr>
        <p:spPr>
          <a:xfrm flipH="1" flipV="1">
            <a:off x="672841" y="8991600"/>
            <a:ext cx="4991510" cy="1"/>
          </a:xfrm>
          <a:prstGeom prst="line">
            <a:avLst/>
          </a:prstGeom>
          <a:ln w="38100">
            <a:solidFill>
              <a:srgbClr val="000000"/>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562" name="Line"/>
          <p:cNvSpPr/>
          <p:nvPr/>
        </p:nvSpPr>
        <p:spPr>
          <a:xfrm flipV="1">
            <a:off x="10960100" y="4114779"/>
            <a:ext cx="0" cy="444521"/>
          </a:xfrm>
          <a:prstGeom prst="line">
            <a:avLst/>
          </a:prstGeom>
          <a:ln w="38100">
            <a:solidFill>
              <a:srgbClr val="000000"/>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563" name="Line"/>
          <p:cNvSpPr/>
          <p:nvPr/>
        </p:nvSpPr>
        <p:spPr>
          <a:xfrm flipH="1" flipV="1">
            <a:off x="8822166" y="3886200"/>
            <a:ext cx="1435847" cy="1"/>
          </a:xfrm>
          <a:prstGeom prst="line">
            <a:avLst/>
          </a:prstGeom>
          <a:ln w="38100">
            <a:solidFill>
              <a:srgbClr val="000000"/>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564" name="Line"/>
          <p:cNvSpPr/>
          <p:nvPr/>
        </p:nvSpPr>
        <p:spPr>
          <a:xfrm>
            <a:off x="10172698" y="5655139"/>
            <a:ext cx="1" cy="593397"/>
          </a:xfrm>
          <a:prstGeom prst="line">
            <a:avLst/>
          </a:prstGeom>
          <a:ln w="38100">
            <a:solidFill>
              <a:srgbClr val="000000"/>
            </a:solidFill>
            <a:miter lim="400000"/>
          </a:ln>
        </p:spPr>
        <p:txBody>
          <a:bodyPr lIns="0" tIns="0" rIns="0" bIns="0"/>
          <a:lstStyle/>
          <a:p>
            <a:pPr algn="l" defTabSz="457200">
              <a:defRPr sz="1200">
                <a:latin typeface="Helvetica"/>
                <a:ea typeface="Helvetica"/>
                <a:cs typeface="Helvetica"/>
                <a:sym typeface="Helvetica"/>
              </a:defRPr>
            </a:pPr>
            <a:endParaRPr/>
          </a:p>
        </p:txBody>
      </p:sp>
      <p:sp>
        <p:nvSpPr>
          <p:cNvPr id="565" name="Line"/>
          <p:cNvSpPr/>
          <p:nvPr/>
        </p:nvSpPr>
        <p:spPr>
          <a:xfrm>
            <a:off x="11671298" y="5654979"/>
            <a:ext cx="1" cy="3302778"/>
          </a:xfrm>
          <a:prstGeom prst="line">
            <a:avLst/>
          </a:prstGeom>
          <a:ln w="38100">
            <a:solidFill>
              <a:srgbClr val="000000"/>
            </a:solidFill>
            <a:miter lim="400000"/>
          </a:ln>
        </p:spPr>
        <p:txBody>
          <a:bodyPr lIns="0" tIns="0" rIns="0" bIns="0"/>
          <a:lstStyle/>
          <a:p>
            <a:pPr algn="l" defTabSz="457200">
              <a:defRPr sz="1200">
                <a:latin typeface="Helvetica"/>
                <a:ea typeface="Helvetica"/>
                <a:cs typeface="Helvetica"/>
                <a:sym typeface="Helvetica"/>
              </a:defRPr>
            </a:pPr>
            <a:endParaRPr/>
          </a:p>
        </p:txBody>
      </p:sp>
      <p:sp>
        <p:nvSpPr>
          <p:cNvPr id="566" name="Line"/>
          <p:cNvSpPr/>
          <p:nvPr/>
        </p:nvSpPr>
        <p:spPr>
          <a:xfrm>
            <a:off x="8762751" y="8991600"/>
            <a:ext cx="2921798" cy="127"/>
          </a:xfrm>
          <a:prstGeom prst="line">
            <a:avLst/>
          </a:prstGeom>
          <a:ln w="38100">
            <a:solidFill>
              <a:srgbClr val="000000"/>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567" name="Line"/>
          <p:cNvSpPr/>
          <p:nvPr/>
        </p:nvSpPr>
        <p:spPr>
          <a:xfrm flipV="1">
            <a:off x="7200899" y="2726113"/>
            <a:ext cx="1" cy="525229"/>
          </a:xfrm>
          <a:prstGeom prst="line">
            <a:avLst/>
          </a:prstGeom>
          <a:ln w="38100">
            <a:solidFill>
              <a:srgbClr val="000000"/>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grpSp>
        <p:nvGrpSpPr>
          <p:cNvPr id="570" name="Group"/>
          <p:cNvGrpSpPr/>
          <p:nvPr/>
        </p:nvGrpSpPr>
        <p:grpSpPr>
          <a:xfrm>
            <a:off x="6819900" y="2755900"/>
            <a:ext cx="762000" cy="368300"/>
            <a:chOff x="0" y="0"/>
            <a:chExt cx="762000" cy="368300"/>
          </a:xfrm>
        </p:grpSpPr>
        <p:sp>
          <p:nvSpPr>
            <p:cNvPr id="568" name="Oval"/>
            <p:cNvSpPr/>
            <p:nvPr/>
          </p:nvSpPr>
          <p:spPr>
            <a:xfrm>
              <a:off x="0" y="76200"/>
              <a:ext cx="762000"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569" name="Yes"/>
            <p:cNvSpPr txBox="1"/>
            <p:nvPr/>
          </p:nvSpPr>
          <p:spPr>
            <a:xfrm>
              <a:off x="120774" y="0"/>
              <a:ext cx="509997"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Yes</a:t>
              </a:r>
            </a:p>
          </p:txBody>
        </p:sp>
      </p:grpSp>
      <p:grpSp>
        <p:nvGrpSpPr>
          <p:cNvPr id="573" name="Group"/>
          <p:cNvGrpSpPr/>
          <p:nvPr/>
        </p:nvGrpSpPr>
        <p:grpSpPr>
          <a:xfrm>
            <a:off x="304800" y="4178300"/>
            <a:ext cx="762000" cy="368300"/>
            <a:chOff x="0" y="0"/>
            <a:chExt cx="762000" cy="368300"/>
          </a:xfrm>
        </p:grpSpPr>
        <p:sp>
          <p:nvSpPr>
            <p:cNvPr id="571" name="Oval"/>
            <p:cNvSpPr/>
            <p:nvPr/>
          </p:nvSpPr>
          <p:spPr>
            <a:xfrm>
              <a:off x="0" y="76200"/>
              <a:ext cx="762000"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572" name="Yes"/>
            <p:cNvSpPr txBox="1"/>
            <p:nvPr/>
          </p:nvSpPr>
          <p:spPr>
            <a:xfrm>
              <a:off x="120774" y="0"/>
              <a:ext cx="509997"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Yes</a:t>
              </a:r>
            </a:p>
          </p:txBody>
        </p:sp>
      </p:grpSp>
      <p:grpSp>
        <p:nvGrpSpPr>
          <p:cNvPr id="578" name="Group"/>
          <p:cNvGrpSpPr/>
          <p:nvPr/>
        </p:nvGrpSpPr>
        <p:grpSpPr>
          <a:xfrm>
            <a:off x="4492401" y="6096000"/>
            <a:ext cx="1164439" cy="368300"/>
            <a:chOff x="0" y="0"/>
            <a:chExt cx="1164438" cy="368300"/>
          </a:xfrm>
        </p:grpSpPr>
        <p:sp>
          <p:nvSpPr>
            <p:cNvPr id="574" name="Line"/>
            <p:cNvSpPr/>
            <p:nvPr/>
          </p:nvSpPr>
          <p:spPr>
            <a:xfrm flipH="1" flipV="1">
              <a:off x="0" y="177800"/>
              <a:ext cx="1164439" cy="1"/>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577" name="Group"/>
            <p:cNvGrpSpPr/>
            <p:nvPr/>
          </p:nvGrpSpPr>
          <p:grpSpPr>
            <a:xfrm>
              <a:off x="130398" y="0"/>
              <a:ext cx="762001" cy="368300"/>
              <a:chOff x="0" y="0"/>
              <a:chExt cx="762000" cy="368300"/>
            </a:xfrm>
          </p:grpSpPr>
          <p:sp>
            <p:nvSpPr>
              <p:cNvPr id="575" name="Oval"/>
              <p:cNvSpPr/>
              <p:nvPr/>
            </p:nvSpPr>
            <p:spPr>
              <a:xfrm>
                <a:off x="0" y="76200"/>
                <a:ext cx="762000"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576" name="No"/>
              <p:cNvSpPr txBox="1"/>
              <p:nvPr/>
            </p:nvSpPr>
            <p:spPr>
              <a:xfrm>
                <a:off x="167437" y="0"/>
                <a:ext cx="467470"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No</a:t>
                </a:r>
              </a:p>
            </p:txBody>
          </p:sp>
        </p:grpSp>
      </p:grpSp>
      <p:grpSp>
        <p:nvGrpSpPr>
          <p:cNvPr id="583" name="Group"/>
          <p:cNvGrpSpPr/>
          <p:nvPr/>
        </p:nvGrpSpPr>
        <p:grpSpPr>
          <a:xfrm>
            <a:off x="3505162" y="3136900"/>
            <a:ext cx="2116976" cy="368300"/>
            <a:chOff x="0" y="0"/>
            <a:chExt cx="2116974" cy="368300"/>
          </a:xfrm>
        </p:grpSpPr>
        <p:sp>
          <p:nvSpPr>
            <p:cNvPr id="579" name="Line"/>
            <p:cNvSpPr/>
            <p:nvPr/>
          </p:nvSpPr>
          <p:spPr>
            <a:xfrm>
              <a:off x="0" y="177800"/>
              <a:ext cx="2116975" cy="128"/>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582" name="Group"/>
            <p:cNvGrpSpPr/>
            <p:nvPr/>
          </p:nvGrpSpPr>
          <p:grpSpPr>
            <a:xfrm>
              <a:off x="660437" y="0"/>
              <a:ext cx="762001" cy="368300"/>
              <a:chOff x="0" y="0"/>
              <a:chExt cx="762000" cy="368300"/>
            </a:xfrm>
          </p:grpSpPr>
          <p:sp>
            <p:nvSpPr>
              <p:cNvPr id="580" name="Oval"/>
              <p:cNvSpPr/>
              <p:nvPr/>
            </p:nvSpPr>
            <p:spPr>
              <a:xfrm>
                <a:off x="0" y="76200"/>
                <a:ext cx="762000"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581" name="Yes"/>
              <p:cNvSpPr txBox="1"/>
              <p:nvPr/>
            </p:nvSpPr>
            <p:spPr>
              <a:xfrm>
                <a:off x="120774" y="0"/>
                <a:ext cx="509997"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Yes</a:t>
                </a:r>
              </a:p>
            </p:txBody>
          </p:sp>
        </p:grpSp>
      </p:grpSp>
      <p:grpSp>
        <p:nvGrpSpPr>
          <p:cNvPr id="587" name="Group"/>
          <p:cNvGrpSpPr/>
          <p:nvPr/>
        </p:nvGrpSpPr>
        <p:grpSpPr>
          <a:xfrm>
            <a:off x="4343338" y="7480300"/>
            <a:ext cx="1309330" cy="368300"/>
            <a:chOff x="0" y="0"/>
            <a:chExt cx="1309328" cy="368300"/>
          </a:xfrm>
        </p:grpSpPr>
        <p:sp>
          <p:nvSpPr>
            <p:cNvPr id="584" name="Line"/>
            <p:cNvSpPr/>
            <p:nvPr/>
          </p:nvSpPr>
          <p:spPr>
            <a:xfrm flipH="1" flipV="1">
              <a:off x="0" y="177800"/>
              <a:ext cx="1309329" cy="1"/>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585" name="Oval"/>
            <p:cNvSpPr/>
            <p:nvPr/>
          </p:nvSpPr>
          <p:spPr>
            <a:xfrm>
              <a:off x="279461" y="76200"/>
              <a:ext cx="762001"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586" name="Yes"/>
            <p:cNvSpPr txBox="1"/>
            <p:nvPr/>
          </p:nvSpPr>
          <p:spPr>
            <a:xfrm>
              <a:off x="400235" y="0"/>
              <a:ext cx="509998"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Yes</a:t>
              </a:r>
            </a:p>
          </p:txBody>
        </p:sp>
      </p:grpSp>
      <p:grpSp>
        <p:nvGrpSpPr>
          <p:cNvPr id="592" name="Group"/>
          <p:cNvGrpSpPr/>
          <p:nvPr/>
        </p:nvGrpSpPr>
        <p:grpSpPr>
          <a:xfrm>
            <a:off x="8762771" y="6083300"/>
            <a:ext cx="1409929" cy="368300"/>
            <a:chOff x="0" y="0"/>
            <a:chExt cx="1409928" cy="368300"/>
          </a:xfrm>
        </p:grpSpPr>
        <p:sp>
          <p:nvSpPr>
            <p:cNvPr id="588" name="Line"/>
            <p:cNvSpPr/>
            <p:nvPr/>
          </p:nvSpPr>
          <p:spPr>
            <a:xfrm>
              <a:off x="0" y="177800"/>
              <a:ext cx="1409929" cy="127"/>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591" name="Group"/>
            <p:cNvGrpSpPr/>
            <p:nvPr/>
          </p:nvGrpSpPr>
          <p:grpSpPr>
            <a:xfrm>
              <a:off x="330428" y="0"/>
              <a:ext cx="762001" cy="368300"/>
              <a:chOff x="0" y="0"/>
              <a:chExt cx="762000" cy="368300"/>
            </a:xfrm>
          </p:grpSpPr>
          <p:sp>
            <p:nvSpPr>
              <p:cNvPr id="589" name="Oval"/>
              <p:cNvSpPr/>
              <p:nvPr/>
            </p:nvSpPr>
            <p:spPr>
              <a:xfrm>
                <a:off x="0" y="76200"/>
                <a:ext cx="762000"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590" name="No"/>
              <p:cNvSpPr txBox="1"/>
              <p:nvPr/>
            </p:nvSpPr>
            <p:spPr>
              <a:xfrm>
                <a:off x="167437" y="0"/>
                <a:ext cx="467470"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No</a:t>
                </a:r>
              </a:p>
            </p:txBody>
          </p:sp>
        </p:grpSp>
      </p:grpSp>
      <p:grpSp>
        <p:nvGrpSpPr>
          <p:cNvPr id="595" name="Group"/>
          <p:cNvGrpSpPr/>
          <p:nvPr/>
        </p:nvGrpSpPr>
        <p:grpSpPr>
          <a:xfrm>
            <a:off x="11303000" y="6908800"/>
            <a:ext cx="762000" cy="368300"/>
            <a:chOff x="0" y="0"/>
            <a:chExt cx="762000" cy="368300"/>
          </a:xfrm>
        </p:grpSpPr>
        <p:sp>
          <p:nvSpPr>
            <p:cNvPr id="593" name="Oval"/>
            <p:cNvSpPr/>
            <p:nvPr/>
          </p:nvSpPr>
          <p:spPr>
            <a:xfrm>
              <a:off x="0" y="76200"/>
              <a:ext cx="762000"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594" name="Yes"/>
            <p:cNvSpPr txBox="1"/>
            <p:nvPr/>
          </p:nvSpPr>
          <p:spPr>
            <a:xfrm>
              <a:off x="120774" y="0"/>
              <a:ext cx="509997"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Yes</a:t>
              </a:r>
            </a:p>
          </p:txBody>
        </p:sp>
      </p:grpSp>
      <p:grpSp>
        <p:nvGrpSpPr>
          <p:cNvPr id="598" name="Group"/>
          <p:cNvGrpSpPr/>
          <p:nvPr/>
        </p:nvGrpSpPr>
        <p:grpSpPr>
          <a:xfrm>
            <a:off x="9093200" y="3708400"/>
            <a:ext cx="762000" cy="368300"/>
            <a:chOff x="0" y="0"/>
            <a:chExt cx="762000" cy="368300"/>
          </a:xfrm>
        </p:grpSpPr>
        <p:sp>
          <p:nvSpPr>
            <p:cNvPr id="596" name="Oval"/>
            <p:cNvSpPr/>
            <p:nvPr/>
          </p:nvSpPr>
          <p:spPr>
            <a:xfrm>
              <a:off x="0" y="76200"/>
              <a:ext cx="762000"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597" name="No"/>
            <p:cNvSpPr txBox="1"/>
            <p:nvPr/>
          </p:nvSpPr>
          <p:spPr>
            <a:xfrm>
              <a:off x="167437" y="0"/>
              <a:ext cx="467470"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No</a:t>
              </a:r>
            </a:p>
          </p:txBody>
        </p:sp>
      </p:grpSp>
      <p:grpSp>
        <p:nvGrpSpPr>
          <p:cNvPr id="601" name="Group"/>
          <p:cNvGrpSpPr/>
          <p:nvPr/>
        </p:nvGrpSpPr>
        <p:grpSpPr>
          <a:xfrm>
            <a:off x="2413000" y="4965700"/>
            <a:ext cx="762000" cy="368300"/>
            <a:chOff x="0" y="0"/>
            <a:chExt cx="762000" cy="368300"/>
          </a:xfrm>
        </p:grpSpPr>
        <p:sp>
          <p:nvSpPr>
            <p:cNvPr id="599" name="Oval"/>
            <p:cNvSpPr/>
            <p:nvPr/>
          </p:nvSpPr>
          <p:spPr>
            <a:xfrm>
              <a:off x="0" y="76200"/>
              <a:ext cx="762000"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600" name="No"/>
            <p:cNvSpPr txBox="1"/>
            <p:nvPr/>
          </p:nvSpPr>
          <p:spPr>
            <a:xfrm>
              <a:off x="167437" y="0"/>
              <a:ext cx="467470"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No</a:t>
              </a:r>
            </a:p>
          </p:txBody>
        </p:sp>
      </p:grpSp>
      <p:grpSp>
        <p:nvGrpSpPr>
          <p:cNvPr id="604" name="Group"/>
          <p:cNvGrpSpPr/>
          <p:nvPr/>
        </p:nvGrpSpPr>
        <p:grpSpPr>
          <a:xfrm>
            <a:off x="2413000" y="6705600"/>
            <a:ext cx="762000" cy="368300"/>
            <a:chOff x="0" y="0"/>
            <a:chExt cx="762000" cy="368300"/>
          </a:xfrm>
        </p:grpSpPr>
        <p:sp>
          <p:nvSpPr>
            <p:cNvPr id="602" name="Oval"/>
            <p:cNvSpPr/>
            <p:nvPr/>
          </p:nvSpPr>
          <p:spPr>
            <a:xfrm>
              <a:off x="0" y="76200"/>
              <a:ext cx="762000"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603" name="Yes"/>
            <p:cNvSpPr txBox="1"/>
            <p:nvPr/>
          </p:nvSpPr>
          <p:spPr>
            <a:xfrm>
              <a:off x="120774" y="0"/>
              <a:ext cx="509997"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Yes</a:t>
              </a:r>
            </a:p>
          </p:txBody>
        </p:sp>
      </p:grpSp>
      <p:sp>
        <p:nvSpPr>
          <p:cNvPr id="605" name="Line"/>
          <p:cNvSpPr/>
          <p:nvPr/>
        </p:nvSpPr>
        <p:spPr>
          <a:xfrm flipV="1">
            <a:off x="2781300" y="8339189"/>
            <a:ext cx="0" cy="636169"/>
          </a:xfrm>
          <a:prstGeom prst="line">
            <a:avLst/>
          </a:prstGeom>
          <a:ln w="38100">
            <a:solidFill>
              <a:srgbClr val="000000"/>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grpSp>
        <p:nvGrpSpPr>
          <p:cNvPr id="608" name="Group"/>
          <p:cNvGrpSpPr/>
          <p:nvPr/>
        </p:nvGrpSpPr>
        <p:grpSpPr>
          <a:xfrm>
            <a:off x="2413000" y="8470900"/>
            <a:ext cx="762000" cy="368300"/>
            <a:chOff x="0" y="0"/>
            <a:chExt cx="762000" cy="368300"/>
          </a:xfrm>
        </p:grpSpPr>
        <p:sp>
          <p:nvSpPr>
            <p:cNvPr id="606" name="Oval"/>
            <p:cNvSpPr/>
            <p:nvPr/>
          </p:nvSpPr>
          <p:spPr>
            <a:xfrm>
              <a:off x="0" y="76200"/>
              <a:ext cx="762000"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607" name="No"/>
            <p:cNvSpPr txBox="1"/>
            <p:nvPr/>
          </p:nvSpPr>
          <p:spPr>
            <a:xfrm>
              <a:off x="167437" y="0"/>
              <a:ext cx="467470"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No</a:t>
              </a:r>
            </a:p>
          </p:txBody>
        </p:sp>
      </p:grpSp>
      <p:grpSp>
        <p:nvGrpSpPr>
          <p:cNvPr id="613" name="Group"/>
          <p:cNvGrpSpPr/>
          <p:nvPr/>
        </p:nvGrpSpPr>
        <p:grpSpPr>
          <a:xfrm>
            <a:off x="9055003" y="2120900"/>
            <a:ext cx="1123279" cy="368300"/>
            <a:chOff x="0" y="0"/>
            <a:chExt cx="1123277" cy="368300"/>
          </a:xfrm>
        </p:grpSpPr>
        <p:sp>
          <p:nvSpPr>
            <p:cNvPr id="609" name="Line"/>
            <p:cNvSpPr/>
            <p:nvPr/>
          </p:nvSpPr>
          <p:spPr>
            <a:xfrm flipH="1" flipV="1">
              <a:off x="0" y="177800"/>
              <a:ext cx="1123278" cy="1"/>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612" name="Group"/>
            <p:cNvGrpSpPr/>
            <p:nvPr/>
          </p:nvGrpSpPr>
          <p:grpSpPr>
            <a:xfrm>
              <a:off x="88996" y="0"/>
              <a:ext cx="762001" cy="368300"/>
              <a:chOff x="0" y="0"/>
              <a:chExt cx="762000" cy="368300"/>
            </a:xfrm>
          </p:grpSpPr>
          <p:sp>
            <p:nvSpPr>
              <p:cNvPr id="610" name="Oval"/>
              <p:cNvSpPr/>
              <p:nvPr/>
            </p:nvSpPr>
            <p:spPr>
              <a:xfrm>
                <a:off x="0" y="76200"/>
                <a:ext cx="762000" cy="2159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611" name="No"/>
              <p:cNvSpPr txBox="1"/>
              <p:nvPr/>
            </p:nvSpPr>
            <p:spPr>
              <a:xfrm>
                <a:off x="167437" y="0"/>
                <a:ext cx="467470"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No</a:t>
                </a:r>
              </a:p>
            </p:txBody>
          </p:sp>
        </p:grpSp>
      </p:grpSp>
      <p:sp>
        <p:nvSpPr>
          <p:cNvPr id="614" name="Commerce Dept. Export Control Decision Tree"/>
          <p:cNvSpPr txBox="1">
            <a:spLocks noGrp="1"/>
          </p:cNvSpPr>
          <p:nvPr>
            <p:ph type="title"/>
          </p:nvPr>
        </p:nvSpPr>
        <p:spPr>
          <a:xfrm>
            <a:off x="321850" y="210819"/>
            <a:ext cx="8483601" cy="1181101"/>
          </a:xfrm>
          <a:prstGeom prst="rect">
            <a:avLst/>
          </a:prstGeom>
        </p:spPr>
        <p:txBody>
          <a:bodyPr>
            <a:normAutofit fontScale="90000"/>
          </a:bodyPr>
          <a:lstStyle>
            <a:lvl1pPr defTabSz="268731">
              <a:defRPr sz="3680"/>
            </a:lvl1pPr>
          </a:lstStyle>
          <a:p>
            <a:r>
              <a:t>Commerce Dept. Export Control Decision Tree</a:t>
            </a:r>
          </a:p>
        </p:txBody>
      </p:sp>
      <p:sp>
        <p:nvSpPr>
          <p:cNvPr id="61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a:p>
        </p:txBody>
      </p:sp>
      <p:grpSp>
        <p:nvGrpSpPr>
          <p:cNvPr id="618" name="Group"/>
          <p:cNvGrpSpPr/>
          <p:nvPr/>
        </p:nvGrpSpPr>
        <p:grpSpPr>
          <a:xfrm>
            <a:off x="5308600" y="1866900"/>
            <a:ext cx="3771900" cy="889000"/>
            <a:chOff x="0" y="0"/>
            <a:chExt cx="3771900" cy="889000"/>
          </a:xfrm>
        </p:grpSpPr>
        <p:sp>
          <p:nvSpPr>
            <p:cNvPr id="616" name="Shape"/>
            <p:cNvSpPr/>
            <p:nvPr/>
          </p:nvSpPr>
          <p:spPr>
            <a:xfrm>
              <a:off x="0" y="0"/>
              <a:ext cx="3771900" cy="8890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E6AF"/>
            </a:solidFill>
            <a:ln w="25400" cap="flat">
              <a:solidFill>
                <a:srgbClr val="000000"/>
              </a:solidFill>
              <a:prstDash val="solid"/>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617" name="Subject to the EAR…"/>
            <p:cNvSpPr txBox="1"/>
            <p:nvPr/>
          </p:nvSpPr>
          <p:spPr>
            <a:xfrm>
              <a:off x="560604" y="228600"/>
              <a:ext cx="2652937" cy="5715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2000" b="1"/>
              </a:pPr>
              <a:r>
                <a:t>Subject to the EAR</a:t>
              </a:r>
            </a:p>
            <a:p>
              <a:pPr>
                <a:defRPr sz="1200"/>
              </a:pPr>
              <a:r>
                <a:t>(See 734.205)</a:t>
              </a:r>
            </a:p>
          </p:txBody>
        </p:sp>
      </p:grpSp>
      <p:sp>
        <p:nvSpPr>
          <p:cNvPr id="619" name="Oval"/>
          <p:cNvSpPr/>
          <p:nvPr/>
        </p:nvSpPr>
        <p:spPr>
          <a:xfrm>
            <a:off x="10160000" y="2006600"/>
            <a:ext cx="2095500" cy="609600"/>
          </a:xfrm>
          <a:prstGeom prst="ellipse">
            <a:avLst/>
          </a:prstGeom>
          <a:solidFill>
            <a:srgbClr val="FFE6AF"/>
          </a:solid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620" name="Exit the EAR"/>
          <p:cNvSpPr txBox="1"/>
          <p:nvPr/>
        </p:nvSpPr>
        <p:spPr>
          <a:xfrm>
            <a:off x="10199222" y="2120900"/>
            <a:ext cx="2019301" cy="393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b="1"/>
            </a:lvl1pPr>
          </a:lstStyle>
          <a:p>
            <a:r>
              <a:t>Exit the EAR</a:t>
            </a:r>
          </a:p>
        </p:txBody>
      </p:sp>
      <p:sp>
        <p:nvSpPr>
          <p:cNvPr id="621" name="Classification"/>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a:t>
            </a:r>
          </a:p>
        </p:txBody>
      </p:sp>
      <p:sp>
        <p:nvSpPr>
          <p:cNvPr id="622" name="[Chart source:  the EAR]"/>
          <p:cNvSpPr txBox="1"/>
          <p:nvPr/>
        </p:nvSpPr>
        <p:spPr>
          <a:xfrm>
            <a:off x="10445960" y="9101678"/>
            <a:ext cx="1523580" cy="266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100"/>
            </a:lvl1pPr>
          </a:lstStyle>
          <a:p>
            <a:r>
              <a:t>[Chart source:  the EAR]</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Classification Summary Flowchart…"/>
          <p:cNvSpPr txBox="1">
            <a:spLocks noGrp="1"/>
          </p:cNvSpPr>
          <p:nvPr>
            <p:ph type="title"/>
          </p:nvPr>
        </p:nvSpPr>
        <p:spPr>
          <a:prstGeom prst="rect">
            <a:avLst/>
          </a:prstGeom>
        </p:spPr>
        <p:txBody>
          <a:bodyPr>
            <a:normAutofit fontScale="90000"/>
          </a:bodyPr>
          <a:lstStyle/>
          <a:p>
            <a:pPr defTabSz="519937">
              <a:defRPr sz="4539"/>
            </a:pPr>
            <a:r>
              <a:t>Classification Summary Flowchart</a:t>
            </a:r>
          </a:p>
          <a:p>
            <a:pPr defTabSz="519937">
              <a:defRPr sz="2848"/>
            </a:pPr>
            <a:r>
              <a:t>Procedure for Empowered Official to Follow</a:t>
            </a:r>
          </a:p>
        </p:txBody>
      </p:sp>
      <p:sp>
        <p:nvSpPr>
          <p:cNvPr id="62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38</a:t>
            </a:fld>
            <a:endParaRPr/>
          </a:p>
        </p:txBody>
      </p:sp>
      <p:sp>
        <p:nvSpPr>
          <p:cNvPr id="626" name="Classification"/>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a:t>
            </a:r>
          </a:p>
        </p:txBody>
      </p:sp>
      <p:pic>
        <p:nvPicPr>
          <p:cNvPr id="627" name="classification flowchart - enhanced.tiff" descr="classification flowchart - enhanced.tiff"/>
          <p:cNvPicPr>
            <a:picLocks noChangeAspect="1"/>
          </p:cNvPicPr>
          <p:nvPr/>
        </p:nvPicPr>
        <p:blipFill>
          <a:blip r:embed="rId2"/>
          <a:stretch>
            <a:fillRect/>
          </a:stretch>
        </p:blipFill>
        <p:spPr>
          <a:xfrm>
            <a:off x="1178560" y="1761008"/>
            <a:ext cx="10134601" cy="766033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 name="electronics_background.jpg" descr="electronics_background.jpg"/>
          <p:cNvPicPr>
            <a:picLocks noChangeAspect="1"/>
          </p:cNvPicPr>
          <p:nvPr/>
        </p:nvPicPr>
        <p:blipFill>
          <a:blip r:embed="rId2">
            <a:alphaModFix amt="14682"/>
          </a:blip>
          <a:stretch>
            <a:fillRect/>
          </a:stretch>
        </p:blipFill>
        <p:spPr>
          <a:xfrm>
            <a:off x="-23548" y="1653752"/>
            <a:ext cx="13064597" cy="8165374"/>
          </a:xfrm>
          <a:prstGeom prst="rect">
            <a:avLst/>
          </a:prstGeom>
          <a:ln w="12700">
            <a:miter lim="400000"/>
          </a:ln>
        </p:spPr>
      </p:pic>
      <p:sp>
        <p:nvSpPr>
          <p:cNvPr id="630" name="ECCN 3A611"/>
          <p:cNvSpPr txBox="1">
            <a:spLocks noGrp="1"/>
          </p:cNvSpPr>
          <p:nvPr>
            <p:ph type="title"/>
          </p:nvPr>
        </p:nvSpPr>
        <p:spPr>
          <a:prstGeom prst="rect">
            <a:avLst/>
          </a:prstGeom>
        </p:spPr>
        <p:txBody>
          <a:bodyPr/>
          <a:lstStyle/>
          <a:p>
            <a:r>
              <a:t>ECCN 3A611</a:t>
            </a:r>
          </a:p>
        </p:txBody>
      </p:sp>
      <p:sp>
        <p:nvSpPr>
          <p:cNvPr id="63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a:p>
        </p:txBody>
      </p:sp>
      <p:sp>
        <p:nvSpPr>
          <p:cNvPr id="632" name="License Exceptions…"/>
          <p:cNvSpPr txBox="1"/>
          <p:nvPr/>
        </p:nvSpPr>
        <p:spPr>
          <a:xfrm>
            <a:off x="6992311" y="2078144"/>
            <a:ext cx="5669658" cy="42350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2600" b="1"/>
            </a:pPr>
            <a:r>
              <a:t>License Exceptions</a:t>
            </a:r>
          </a:p>
          <a:p>
            <a:pPr algn="l">
              <a:defRPr sz="2600"/>
            </a:pPr>
            <a:endParaRPr/>
          </a:p>
          <a:p>
            <a:pPr algn="l">
              <a:spcBef>
                <a:spcPts val="400"/>
              </a:spcBef>
              <a:defRPr sz="2600"/>
            </a:pPr>
            <a:r>
              <a:t>    </a:t>
            </a:r>
            <a:r>
              <a:rPr b="1"/>
              <a:t>LVS</a:t>
            </a:r>
            <a:r>
              <a:t>:    $1500 for 3A611.a, .d thru .h,</a:t>
            </a:r>
          </a:p>
          <a:p>
            <a:pPr lvl="4" algn="l">
              <a:spcBef>
                <a:spcPts val="400"/>
              </a:spcBef>
              <a:defRPr sz="2600"/>
            </a:pPr>
            <a:r>
              <a:t>and .x; N/A for ECCN 3A611.c</a:t>
            </a:r>
          </a:p>
          <a:p>
            <a:pPr algn="l">
              <a:spcBef>
                <a:spcPts val="400"/>
              </a:spcBef>
              <a:defRPr sz="2600"/>
            </a:pPr>
            <a:r>
              <a:t>    </a:t>
            </a:r>
            <a:r>
              <a:rPr b="1"/>
              <a:t>GBS</a:t>
            </a:r>
            <a:r>
              <a:t>:   N/A</a:t>
            </a:r>
          </a:p>
          <a:p>
            <a:pPr algn="l">
              <a:spcBef>
                <a:spcPts val="400"/>
              </a:spcBef>
              <a:defRPr sz="2600"/>
            </a:pPr>
            <a:r>
              <a:t>    </a:t>
            </a:r>
            <a:r>
              <a:rPr b="1"/>
              <a:t>CIV</a:t>
            </a:r>
            <a:r>
              <a:t>:    N/A</a:t>
            </a:r>
          </a:p>
          <a:p>
            <a:pPr lvl="1" algn="l">
              <a:lnSpc>
                <a:spcPct val="110000"/>
              </a:lnSpc>
              <a:defRPr sz="2600"/>
            </a:pPr>
            <a:r>
              <a:rPr b="1"/>
              <a:t>STA</a:t>
            </a:r>
            <a:r>
              <a:t>:    Paragraph (c)(2) of License Exception STA (§740.20(c)(2) of the EAR) may not be used for any item in 3A611.</a:t>
            </a:r>
          </a:p>
        </p:txBody>
      </p:sp>
      <p:sp>
        <p:nvSpPr>
          <p:cNvPr id="633" name="3A611   Military electronics…"/>
          <p:cNvSpPr txBox="1"/>
          <p:nvPr/>
        </p:nvSpPr>
        <p:spPr>
          <a:xfrm>
            <a:off x="375611" y="2167701"/>
            <a:ext cx="6766323" cy="6892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2600" b="1"/>
            </a:pPr>
            <a:r>
              <a:t>3A611  </a:t>
            </a:r>
            <a:r>
              <a:rPr b="0"/>
              <a:t> Military electronics</a:t>
            </a:r>
          </a:p>
          <a:p>
            <a:pPr algn="l">
              <a:defRPr sz="2600" b="1"/>
            </a:pPr>
            <a:endParaRPr b="0"/>
          </a:p>
          <a:p>
            <a:pPr algn="l">
              <a:defRPr sz="2600" b="1"/>
            </a:pPr>
            <a:r>
              <a:t>License Requirements</a:t>
            </a:r>
          </a:p>
          <a:p>
            <a:pPr algn="l">
              <a:defRPr sz="2600"/>
            </a:pPr>
            <a:endParaRPr/>
          </a:p>
          <a:p>
            <a:pPr algn="l">
              <a:defRPr sz="2600"/>
            </a:pPr>
            <a:r>
              <a:t>     Reason for Control:  </a:t>
            </a:r>
            <a:r>
              <a:rPr b="1"/>
              <a:t>NS, RS, AT, UN</a:t>
            </a:r>
          </a:p>
          <a:p>
            <a:pPr algn="l">
              <a:defRPr sz="2600"/>
            </a:pPr>
            <a:endParaRPr b="1"/>
          </a:p>
          <a:p>
            <a:pPr algn="l">
              <a:defRPr sz="2600"/>
            </a:pPr>
            <a:r>
              <a:t>Control(s)                           Country Chart</a:t>
            </a:r>
          </a:p>
          <a:p>
            <a:pPr algn="l">
              <a:defRPr sz="2600"/>
            </a:pPr>
            <a:endParaRPr/>
          </a:p>
          <a:p>
            <a:pPr algn="l">
              <a:defRPr sz="2600"/>
            </a:pPr>
            <a:r>
              <a:rPr b="1"/>
              <a:t>NS</a:t>
            </a:r>
            <a:r>
              <a:t> applies to entire entry       NS Column 1</a:t>
            </a:r>
          </a:p>
          <a:p>
            <a:pPr algn="l">
              <a:defRPr sz="2600"/>
            </a:pPr>
            <a:r>
              <a:t>    except 3A611.y</a:t>
            </a:r>
          </a:p>
          <a:p>
            <a:pPr algn="l">
              <a:defRPr sz="2600"/>
            </a:pPr>
            <a:r>
              <a:rPr b="1"/>
              <a:t>RS</a:t>
            </a:r>
            <a:r>
              <a:t> applies to entire entry        RS Column 1</a:t>
            </a:r>
          </a:p>
          <a:p>
            <a:pPr algn="l">
              <a:spcBef>
                <a:spcPts val="1200"/>
              </a:spcBef>
              <a:defRPr sz="2600"/>
            </a:pPr>
            <a:r>
              <a:t>    except 3A611.y</a:t>
            </a:r>
          </a:p>
          <a:p>
            <a:pPr algn="l">
              <a:spcBef>
                <a:spcPts val="1200"/>
              </a:spcBef>
              <a:defRPr sz="2600"/>
            </a:pPr>
            <a:r>
              <a:rPr b="1"/>
              <a:t>AT</a:t>
            </a:r>
            <a:r>
              <a:t> applies to entire entry        AT Column 1</a:t>
            </a:r>
          </a:p>
          <a:p>
            <a:pPr algn="l">
              <a:defRPr sz="2600"/>
            </a:pPr>
            <a:r>
              <a:rPr b="1"/>
              <a:t>UN</a:t>
            </a:r>
            <a:r>
              <a:t> applies to entire entry       See §746.1(b) for</a:t>
            </a:r>
          </a:p>
          <a:p>
            <a:pPr algn="l">
              <a:defRPr sz="2600"/>
            </a:pPr>
            <a:r>
              <a:t>    except 3A611.y                      UN controls</a:t>
            </a:r>
          </a:p>
          <a:p>
            <a:pPr algn="l">
              <a:defRPr sz="2600"/>
            </a:pPr>
            <a:endParaRPr/>
          </a:p>
        </p:txBody>
      </p:sp>
      <p:sp>
        <p:nvSpPr>
          <p:cNvPr id="634" name="Classification &amp; SNAP-R"/>
          <p:cNvSpPr txBox="1"/>
          <p:nvPr/>
        </p:nvSpPr>
        <p:spPr>
          <a:xfrm>
            <a:off x="9569450" y="16383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39" marR="40639" lvl="1"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pPr>
            <a:r>
              <a:t>Classification &amp; SNAP-R</a:t>
            </a:r>
          </a:p>
        </p:txBody>
      </p:sp>
      <p:sp>
        <p:nvSpPr>
          <p:cNvPr id="635" name="Military electronics and related items"/>
          <p:cNvSpPr txBox="1"/>
          <p:nvPr/>
        </p:nvSpPr>
        <p:spPr>
          <a:xfrm>
            <a:off x="760569" y="1083733"/>
            <a:ext cx="9854721"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400"/>
            </a:lvl1pPr>
          </a:lstStyle>
          <a:p>
            <a:r>
              <a:t>Military electronics and related items</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Classification: Order of Review"/>
          <p:cNvSpPr txBox="1">
            <a:spLocks noGrp="1"/>
          </p:cNvSpPr>
          <p:nvPr>
            <p:ph type="title"/>
          </p:nvPr>
        </p:nvSpPr>
        <p:spPr>
          <a:prstGeom prst="rect">
            <a:avLst/>
          </a:prstGeom>
        </p:spPr>
        <p:txBody>
          <a:bodyPr/>
          <a:lstStyle/>
          <a:p>
            <a:pPr>
              <a:defRPr sz="7200"/>
            </a:pPr>
            <a:r>
              <a:t>Classification:</a:t>
            </a:r>
          </a:p>
          <a:p>
            <a:pPr>
              <a:defRPr sz="7200"/>
            </a:pPr>
            <a:r>
              <a:t>Order of Review</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ECCN 3A611 (continued)"/>
          <p:cNvSpPr txBox="1">
            <a:spLocks noGrp="1"/>
          </p:cNvSpPr>
          <p:nvPr>
            <p:ph type="title"/>
          </p:nvPr>
        </p:nvSpPr>
        <p:spPr>
          <a:prstGeom prst="rect">
            <a:avLst/>
          </a:prstGeom>
        </p:spPr>
        <p:txBody>
          <a:bodyPr/>
          <a:lstStyle/>
          <a:p>
            <a:r>
              <a:t>ECCN 3A611 (continued)</a:t>
            </a:r>
          </a:p>
        </p:txBody>
      </p:sp>
      <p:sp>
        <p:nvSpPr>
          <p:cNvPr id="63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40</a:t>
            </a:fld>
            <a:endParaRPr/>
          </a:p>
        </p:txBody>
      </p:sp>
      <p:sp>
        <p:nvSpPr>
          <p:cNvPr id="639" name=".a:   Electronic &quot;equipment,&quot; &quot;end items&quot; and &quot;systems&quot; not on USML or 600-series &quot;specially designed&quot; for a military application…"/>
          <p:cNvSpPr txBox="1">
            <a:spLocks noGrp="1"/>
          </p:cNvSpPr>
          <p:nvPr>
            <p:ph type="body" idx="1"/>
          </p:nvPr>
        </p:nvSpPr>
        <p:spPr>
          <a:prstGeom prst="rect">
            <a:avLst/>
          </a:prstGeom>
        </p:spPr>
        <p:txBody>
          <a:bodyPr/>
          <a:lstStyle/>
          <a:p>
            <a:pPr marL="716710" lvl="1" indent="-628650" defTabSz="578358">
              <a:lnSpc>
                <a:spcPct val="80000"/>
              </a:lnSpc>
              <a:spcBef>
                <a:spcPts val="1400"/>
              </a:spcBef>
              <a:buSzTx/>
              <a:buNone/>
              <a:defRPr sz="3366"/>
            </a:pPr>
            <a:r>
              <a:t>.a:   Electronic "equipment," "end items" and "systems" not on USML or 600-series "specially designed" for a military application</a:t>
            </a:r>
          </a:p>
          <a:p>
            <a:pPr marL="716710" lvl="1" indent="-628650" defTabSz="578358">
              <a:lnSpc>
                <a:spcPct val="80000"/>
              </a:lnSpc>
              <a:spcBef>
                <a:spcPts val="1400"/>
              </a:spcBef>
              <a:buSzTx/>
              <a:buNone/>
              <a:defRPr sz="3366"/>
            </a:pPr>
            <a:r>
              <a:t>.b:   thru .d [Reserved]</a:t>
            </a:r>
          </a:p>
          <a:p>
            <a:pPr marL="716710" lvl="1" indent="-628650" defTabSz="578358">
              <a:lnSpc>
                <a:spcPct val="80000"/>
              </a:lnSpc>
              <a:spcBef>
                <a:spcPts val="1400"/>
              </a:spcBef>
              <a:buSzTx/>
              <a:buNone/>
              <a:defRPr sz="3366"/>
            </a:pPr>
            <a:r>
              <a:t>.e:   High frequency surface wave radar, except marine traffic ctrl</a:t>
            </a:r>
          </a:p>
          <a:p>
            <a:pPr marL="716710" lvl="1" indent="-628650" defTabSz="578358">
              <a:lnSpc>
                <a:spcPct val="80000"/>
              </a:lnSpc>
              <a:spcBef>
                <a:spcPts val="1400"/>
              </a:spcBef>
              <a:buSzTx/>
              <a:buNone/>
              <a:defRPr sz="3366"/>
            </a:pPr>
            <a:r>
              <a:t>.f:    Application-specific integrated circuits ("ASICs") and programmable logic devices ("PLD") programmed for 600-series</a:t>
            </a:r>
          </a:p>
          <a:p>
            <a:pPr marL="716710" lvl="1" indent="-628650" defTabSz="578358">
              <a:lnSpc>
                <a:spcPct val="80000"/>
              </a:lnSpc>
              <a:spcBef>
                <a:spcPts val="1400"/>
              </a:spcBef>
              <a:buSzTx/>
              <a:buNone/>
              <a:defRPr sz="3366"/>
            </a:pPr>
            <a:r>
              <a:t>.g:   Printed circuit boards &amp; populated circuit card assemblies "specially designed" for 600-series</a:t>
            </a:r>
          </a:p>
          <a:p>
            <a:pPr marL="716710" lvl="1" indent="-628650" defTabSz="578358">
              <a:lnSpc>
                <a:spcPct val="80000"/>
              </a:lnSpc>
              <a:spcBef>
                <a:spcPts val="1400"/>
              </a:spcBef>
              <a:buSzTx/>
              <a:buNone/>
              <a:defRPr sz="3366"/>
            </a:pPr>
            <a:r>
              <a:t>.h:   Multichip modules "specially designed" for 600-series</a:t>
            </a:r>
          </a:p>
          <a:p>
            <a:pPr marL="716710" lvl="1" indent="-628650" defTabSz="578358">
              <a:lnSpc>
                <a:spcPct val="80000"/>
              </a:lnSpc>
              <a:spcBef>
                <a:spcPts val="1400"/>
              </a:spcBef>
              <a:buSzTx/>
              <a:buNone/>
              <a:defRPr sz="3366"/>
            </a:pPr>
            <a:r>
              <a:t>.i-.w [Reserved]</a:t>
            </a:r>
          </a:p>
          <a:p>
            <a:pPr marL="716710" lvl="1" indent="-628650" defTabSz="578358">
              <a:lnSpc>
                <a:spcPct val="50000"/>
              </a:lnSpc>
              <a:spcBef>
                <a:spcPts val="1400"/>
              </a:spcBef>
              <a:buSzTx/>
              <a:buNone/>
              <a:defRPr sz="3366"/>
            </a:pPr>
            <a:r>
              <a:t>.x:   parts, components, accessories, attachments that are “specially</a:t>
            </a:r>
          </a:p>
          <a:p>
            <a:pPr marL="716710" lvl="1" indent="-628650" defTabSz="578358">
              <a:lnSpc>
                <a:spcPct val="80000"/>
              </a:lnSpc>
              <a:spcBef>
                <a:spcPts val="1400"/>
              </a:spcBef>
              <a:buSzTx/>
              <a:buNone/>
              <a:defRPr sz="3366"/>
            </a:pPr>
            <a:r>
              <a:t>      designed” for USML Cat. XI or for other 3A611 items</a:t>
            </a:r>
          </a:p>
          <a:p>
            <a:pPr marL="716710" lvl="1" indent="-628650" defTabSz="578358">
              <a:lnSpc>
                <a:spcPct val="80000"/>
              </a:lnSpc>
              <a:spcBef>
                <a:spcPts val="1400"/>
              </a:spcBef>
              <a:buSzTx/>
              <a:buNone/>
              <a:defRPr sz="3366"/>
            </a:pPr>
            <a:r>
              <a:t>.y:  specifically enumerated parts, components, accessories, attachments that are “specially designed”</a:t>
            </a:r>
          </a:p>
        </p:txBody>
      </p:sp>
      <p:pic>
        <p:nvPicPr>
          <p:cNvPr id="640" name="electronics_background.jpg" descr="electronics_background.jpg"/>
          <p:cNvPicPr>
            <a:picLocks noChangeAspect="1"/>
          </p:cNvPicPr>
          <p:nvPr/>
        </p:nvPicPr>
        <p:blipFill>
          <a:blip r:embed="rId2">
            <a:alphaModFix amt="14682"/>
          </a:blip>
          <a:stretch>
            <a:fillRect/>
          </a:stretch>
        </p:blipFill>
        <p:spPr>
          <a:xfrm>
            <a:off x="-23548" y="1653752"/>
            <a:ext cx="13064597" cy="8165374"/>
          </a:xfrm>
          <a:prstGeom prst="rect">
            <a:avLst/>
          </a:prstGeom>
          <a:ln w="12700">
            <a:miter lim="400000"/>
          </a:ln>
        </p:spPr>
      </p:pic>
      <p:sp>
        <p:nvSpPr>
          <p:cNvPr id="641" name="Classification &amp; SNAP-R"/>
          <p:cNvSpPr txBox="1"/>
          <p:nvPr/>
        </p:nvSpPr>
        <p:spPr>
          <a:xfrm>
            <a:off x="9569450" y="16383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39" marR="40639" lvl="1"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pPr>
            <a:r>
              <a:t>Classification &amp; SNAP-R</a:t>
            </a:r>
          </a:p>
        </p:txBody>
      </p:sp>
      <p:sp>
        <p:nvSpPr>
          <p:cNvPr id="642" name="Military electronics and related items"/>
          <p:cNvSpPr txBox="1"/>
          <p:nvPr/>
        </p:nvSpPr>
        <p:spPr>
          <a:xfrm>
            <a:off x="760569" y="1083733"/>
            <a:ext cx="9854721"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400"/>
            </a:lvl1pPr>
          </a:lstStyle>
          <a:p>
            <a:r>
              <a:t>Military electronics and related items</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4" name="electronics_background.jpg" descr="electronics_background.jpg"/>
          <p:cNvPicPr>
            <a:picLocks noChangeAspect="1"/>
          </p:cNvPicPr>
          <p:nvPr/>
        </p:nvPicPr>
        <p:blipFill>
          <a:blip r:embed="rId2">
            <a:alphaModFix amt="14682"/>
          </a:blip>
          <a:stretch>
            <a:fillRect/>
          </a:stretch>
        </p:blipFill>
        <p:spPr>
          <a:xfrm>
            <a:off x="-23548" y="1653752"/>
            <a:ext cx="13064597" cy="8165374"/>
          </a:xfrm>
          <a:prstGeom prst="rect">
            <a:avLst/>
          </a:prstGeom>
          <a:ln w="12700">
            <a:miter lim="400000"/>
          </a:ln>
        </p:spPr>
      </p:pic>
      <p:sp>
        <p:nvSpPr>
          <p:cNvPr id="645" name="Country Charts re 3A611…"/>
          <p:cNvSpPr txBox="1">
            <a:spLocks noGrp="1"/>
          </p:cNvSpPr>
          <p:nvPr>
            <p:ph type="title"/>
          </p:nvPr>
        </p:nvSpPr>
        <p:spPr>
          <a:prstGeom prst="rect">
            <a:avLst/>
          </a:prstGeom>
        </p:spPr>
        <p:txBody>
          <a:bodyPr>
            <a:normAutofit fontScale="90000"/>
          </a:bodyPr>
          <a:lstStyle/>
          <a:p>
            <a:pPr defTabSz="554990">
              <a:defRPr sz="5130"/>
            </a:pPr>
            <a:r>
              <a:t>Country Charts re 3A611</a:t>
            </a:r>
            <a:endParaRPr sz="2280"/>
          </a:p>
          <a:p>
            <a:pPr defTabSz="554990">
              <a:defRPr sz="5130"/>
            </a:pPr>
            <a:r>
              <a:rPr sz="2280"/>
              <a:t>Military electronics and related items</a:t>
            </a:r>
          </a:p>
        </p:txBody>
      </p:sp>
      <p:sp>
        <p:nvSpPr>
          <p:cNvPr id="64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41</a:t>
            </a:fld>
            <a:endParaRPr/>
          </a:p>
        </p:txBody>
      </p:sp>
      <p:sp>
        <p:nvSpPr>
          <p:cNvPr id="647" name="3A611 - License Requirements…"/>
          <p:cNvSpPr txBox="1"/>
          <p:nvPr/>
        </p:nvSpPr>
        <p:spPr>
          <a:xfrm>
            <a:off x="451286" y="6315903"/>
            <a:ext cx="11849101" cy="300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400" u="sng"/>
            </a:pPr>
            <a:r>
              <a:rPr>
                <a:latin typeface="Gill Sans SemiBold"/>
                <a:ea typeface="Gill Sans SemiBold"/>
                <a:cs typeface="Gill Sans SemiBold"/>
                <a:sym typeface="Gill Sans SemiBold"/>
              </a:rPr>
              <a:t>3A611 - License Requirements</a:t>
            </a:r>
          </a:p>
          <a:p>
            <a:pPr algn="l">
              <a:spcBef>
                <a:spcPts val="1200"/>
              </a:spcBef>
              <a:defRPr sz="2400"/>
            </a:pPr>
            <a:r>
              <a:rPr b="1" i="1"/>
              <a:t>Reason for Control</a:t>
            </a:r>
            <a:r>
              <a:rPr>
                <a:latin typeface="Gill Sans SemiBold"/>
                <a:ea typeface="Gill Sans SemiBold"/>
                <a:cs typeface="Gill Sans SemiBold"/>
                <a:sym typeface="Gill Sans SemiBold"/>
              </a:rPr>
              <a:t>: NS, RS, AT, UN</a:t>
            </a:r>
          </a:p>
          <a:p>
            <a:pPr algn="l">
              <a:defRPr sz="2400"/>
            </a:pPr>
            <a:r>
              <a:rPr b="1" i="1"/>
              <a:t>Control(s) Country Chart</a:t>
            </a:r>
          </a:p>
          <a:p>
            <a:pPr algn="l">
              <a:defRPr sz="2400"/>
            </a:pPr>
            <a:r>
              <a:rPr>
                <a:latin typeface="Gill Sans SemiBold"/>
                <a:ea typeface="Gill Sans SemiBold"/>
                <a:cs typeface="Gill Sans SemiBold"/>
                <a:sym typeface="Gill Sans SemiBold"/>
              </a:rPr>
              <a:t>NS </a:t>
            </a:r>
            <a:r>
              <a:t>applies to entire entry except 3A611.y.  </a:t>
            </a:r>
            <a:r>
              <a:rPr>
                <a:latin typeface="Gill Sans SemiBold"/>
                <a:ea typeface="Gill Sans SemiBold"/>
                <a:cs typeface="Gill Sans SemiBold"/>
                <a:sym typeface="Gill Sans SemiBold"/>
              </a:rPr>
              <a:t>                       NS Column 1</a:t>
            </a:r>
          </a:p>
          <a:p>
            <a:pPr algn="l">
              <a:defRPr sz="2400"/>
            </a:pPr>
            <a:r>
              <a:rPr>
                <a:latin typeface="Gill Sans SemiBold"/>
                <a:ea typeface="Gill Sans SemiBold"/>
                <a:cs typeface="Gill Sans SemiBold"/>
                <a:sym typeface="Gill Sans SemiBold"/>
              </a:rPr>
              <a:t>RS </a:t>
            </a:r>
            <a:r>
              <a:t>applies to entire entry except 3A611.y </a:t>
            </a:r>
            <a:r>
              <a:rPr>
                <a:latin typeface="Gill Sans SemiBold"/>
                <a:ea typeface="Gill Sans SemiBold"/>
                <a:cs typeface="Gill Sans SemiBold"/>
                <a:sym typeface="Gill Sans SemiBold"/>
              </a:rPr>
              <a:t>                         RS Column 1</a:t>
            </a:r>
          </a:p>
          <a:p>
            <a:pPr algn="l">
              <a:defRPr sz="2400"/>
            </a:pPr>
            <a:r>
              <a:rPr>
                <a:latin typeface="Gill Sans SemiBold"/>
                <a:ea typeface="Gill Sans SemiBold"/>
                <a:cs typeface="Gill Sans SemiBold"/>
                <a:sym typeface="Gill Sans SemiBold"/>
              </a:rPr>
              <a:t>AT </a:t>
            </a:r>
            <a:r>
              <a:t>applies to entire entry</a:t>
            </a:r>
            <a:r>
              <a:rPr>
                <a:latin typeface="Gill Sans SemiBold"/>
                <a:ea typeface="Gill Sans SemiBold"/>
                <a:cs typeface="Gill Sans SemiBold"/>
                <a:sym typeface="Gill Sans SemiBold"/>
              </a:rPr>
              <a:t>                                                  AT Column 1</a:t>
            </a:r>
          </a:p>
          <a:p>
            <a:pPr algn="l">
              <a:defRPr sz="2400"/>
            </a:pPr>
            <a:r>
              <a:rPr>
                <a:latin typeface="Gill Sans SemiBold"/>
                <a:ea typeface="Gill Sans SemiBold"/>
                <a:cs typeface="Gill Sans SemiBold"/>
                <a:sym typeface="Gill Sans SemiBold"/>
              </a:rPr>
              <a:t>UN </a:t>
            </a:r>
            <a:r>
              <a:t>applies to entire entry except 3A611.y                         See §746.1(b) for UN controls</a:t>
            </a:r>
          </a:p>
        </p:txBody>
      </p:sp>
      <p:sp>
        <p:nvSpPr>
          <p:cNvPr id="648" name="Classification &amp; SNAP-R"/>
          <p:cNvSpPr txBox="1"/>
          <p:nvPr/>
        </p:nvSpPr>
        <p:spPr>
          <a:xfrm>
            <a:off x="98107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 &amp; SNAP-R</a:t>
            </a:r>
          </a:p>
        </p:txBody>
      </p:sp>
      <p:sp>
        <p:nvSpPr>
          <p:cNvPr id="649" name="Rounded Rectangle"/>
          <p:cNvSpPr/>
          <p:nvPr/>
        </p:nvSpPr>
        <p:spPr>
          <a:xfrm>
            <a:off x="11616266" y="2781300"/>
            <a:ext cx="428726" cy="3063942"/>
          </a:xfrm>
          <a:prstGeom prst="roundRect">
            <a:avLst>
              <a:gd name="adj" fmla="val 44434"/>
            </a:avLst>
          </a:prstGeom>
          <a:ln w="50800">
            <a:solidFill>
              <a:srgbClr val="FF26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650" name="Rounded Rectangle"/>
          <p:cNvSpPr/>
          <p:nvPr/>
        </p:nvSpPr>
        <p:spPr>
          <a:xfrm>
            <a:off x="5917042" y="2760133"/>
            <a:ext cx="428725" cy="3063942"/>
          </a:xfrm>
          <a:prstGeom prst="roundRect">
            <a:avLst>
              <a:gd name="adj" fmla="val 44434"/>
            </a:avLst>
          </a:prstGeom>
          <a:ln w="50800">
            <a:solidFill>
              <a:srgbClr val="FF26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651" name="Rounded Rectangle"/>
          <p:cNvSpPr/>
          <p:nvPr/>
        </p:nvSpPr>
        <p:spPr>
          <a:xfrm>
            <a:off x="7793566" y="2777066"/>
            <a:ext cx="428726" cy="3072409"/>
          </a:xfrm>
          <a:prstGeom prst="roundRect">
            <a:avLst>
              <a:gd name="adj" fmla="val 44434"/>
            </a:avLst>
          </a:prstGeom>
          <a:ln w="50800">
            <a:solidFill>
              <a:srgbClr val="FF26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type="lt">
                                    <p:tmAbs val="0"/>
                                  </p:iterate>
                                  <p:childTnLst>
                                    <p:set>
                                      <p:cBhvr>
                                        <p:cTn id="6" fill="hold"/>
                                        <p:tgtEl>
                                          <p:spTgt spid="649"/>
                                        </p:tgtEl>
                                        <p:attrNameLst>
                                          <p:attrName>style.visibility</p:attrName>
                                        </p:attrNameLst>
                                      </p:cBhvr>
                                      <p:to>
                                        <p:strVal val="visible"/>
                                      </p:to>
                                    </p:set>
                                    <p:anim calcmode="lin" valueType="num">
                                      <p:cBhvr>
                                        <p:cTn id="7" dur="1000" fill="hold"/>
                                        <p:tgtEl>
                                          <p:spTgt spid="649"/>
                                        </p:tgtEl>
                                        <p:attrNameLst>
                                          <p:attrName>ppt_w</p:attrName>
                                        </p:attrNameLst>
                                      </p:cBhvr>
                                      <p:tavLst>
                                        <p:tav tm="0" fmla="#ppt_w*sin(2.5*pi*$)">
                                          <p:val>
                                            <p:fltVal val="0"/>
                                          </p:val>
                                        </p:tav>
                                        <p:tav tm="100000">
                                          <p:val>
                                            <p:fltVal val="1"/>
                                          </p:val>
                                        </p:tav>
                                      </p:tavLst>
                                    </p:anim>
                                    <p:anim calcmode="lin" valueType="num">
                                      <p:cBhvr>
                                        <p:cTn id="8" dur="1000" fill="hold"/>
                                        <p:tgtEl>
                                          <p:spTgt spid="649"/>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9" presetClass="entr" presetSubtype="10" fill="hold" grpId="2" nodeType="afterEffect">
                                  <p:stCondLst>
                                    <p:cond delay="0"/>
                                  </p:stCondLst>
                                  <p:iterate type="lt">
                                    <p:tmAbs val="0"/>
                                  </p:iterate>
                                  <p:childTnLst>
                                    <p:set>
                                      <p:cBhvr>
                                        <p:cTn id="11" fill="hold"/>
                                        <p:tgtEl>
                                          <p:spTgt spid="650"/>
                                        </p:tgtEl>
                                        <p:attrNameLst>
                                          <p:attrName>style.visibility</p:attrName>
                                        </p:attrNameLst>
                                      </p:cBhvr>
                                      <p:to>
                                        <p:strVal val="visible"/>
                                      </p:to>
                                    </p:set>
                                    <p:anim calcmode="lin" valueType="num">
                                      <p:cBhvr>
                                        <p:cTn id="12" dur="1000" fill="hold"/>
                                        <p:tgtEl>
                                          <p:spTgt spid="650"/>
                                        </p:tgtEl>
                                        <p:attrNameLst>
                                          <p:attrName>ppt_w</p:attrName>
                                        </p:attrNameLst>
                                      </p:cBhvr>
                                      <p:tavLst>
                                        <p:tav tm="0" fmla="#ppt_w*sin(2.5*pi*$)">
                                          <p:val>
                                            <p:fltVal val="0"/>
                                          </p:val>
                                        </p:tav>
                                        <p:tav tm="100000">
                                          <p:val>
                                            <p:fltVal val="1"/>
                                          </p:val>
                                        </p:tav>
                                      </p:tavLst>
                                    </p:anim>
                                    <p:anim calcmode="lin" valueType="num">
                                      <p:cBhvr>
                                        <p:cTn id="13" dur="1000" fill="hold"/>
                                        <p:tgtEl>
                                          <p:spTgt spid="650"/>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19" presetClass="entr" presetSubtype="10" fill="hold" grpId="3" nodeType="afterEffect">
                                  <p:stCondLst>
                                    <p:cond delay="0"/>
                                  </p:stCondLst>
                                  <p:iterate type="lt">
                                    <p:tmAbs val="0"/>
                                  </p:iterate>
                                  <p:childTnLst>
                                    <p:set>
                                      <p:cBhvr>
                                        <p:cTn id="16" fill="hold"/>
                                        <p:tgtEl>
                                          <p:spTgt spid="651"/>
                                        </p:tgtEl>
                                        <p:attrNameLst>
                                          <p:attrName>style.visibility</p:attrName>
                                        </p:attrNameLst>
                                      </p:cBhvr>
                                      <p:to>
                                        <p:strVal val="visible"/>
                                      </p:to>
                                    </p:set>
                                    <p:anim calcmode="lin" valueType="num">
                                      <p:cBhvr>
                                        <p:cTn id="17" dur="1000" fill="hold"/>
                                        <p:tgtEl>
                                          <p:spTgt spid="651"/>
                                        </p:tgtEl>
                                        <p:attrNameLst>
                                          <p:attrName>ppt_w</p:attrName>
                                        </p:attrNameLst>
                                      </p:cBhvr>
                                      <p:tavLst>
                                        <p:tav tm="0" fmla="#ppt_w*sin(2.5*pi*$)">
                                          <p:val>
                                            <p:fltVal val="0"/>
                                          </p:val>
                                        </p:tav>
                                        <p:tav tm="100000">
                                          <p:val>
                                            <p:fltVal val="1"/>
                                          </p:val>
                                        </p:tav>
                                      </p:tavLst>
                                    </p:anim>
                                    <p:anim calcmode="lin" valueType="num">
                                      <p:cBhvr>
                                        <p:cTn id="18" dur="1000" fill="hold"/>
                                        <p:tgtEl>
                                          <p:spTgt spid="6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 grpId="1" animBg="1" advAuto="0"/>
      <p:bldP spid="650" grpId="2" animBg="1" advAuto="0"/>
      <p:bldP spid="651" grpId="3"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 name="electronics_background.jpg" descr="electronics_background.jpg"/>
          <p:cNvPicPr>
            <a:picLocks noChangeAspect="1"/>
          </p:cNvPicPr>
          <p:nvPr/>
        </p:nvPicPr>
        <p:blipFill>
          <a:blip r:embed="rId2">
            <a:alphaModFix amt="14682"/>
          </a:blip>
          <a:stretch>
            <a:fillRect/>
          </a:stretch>
        </p:blipFill>
        <p:spPr>
          <a:xfrm>
            <a:off x="-23548" y="1653752"/>
            <a:ext cx="13064597" cy="8165374"/>
          </a:xfrm>
          <a:prstGeom prst="rect">
            <a:avLst/>
          </a:prstGeom>
          <a:ln w="12700">
            <a:miter lim="400000"/>
          </a:ln>
        </p:spPr>
      </p:pic>
      <p:sp>
        <p:nvSpPr>
          <p:cNvPr id="654" name="Country Charts re 3E611…"/>
          <p:cNvSpPr txBox="1">
            <a:spLocks noGrp="1"/>
          </p:cNvSpPr>
          <p:nvPr>
            <p:ph type="title"/>
          </p:nvPr>
        </p:nvSpPr>
        <p:spPr>
          <a:prstGeom prst="rect">
            <a:avLst/>
          </a:prstGeom>
        </p:spPr>
        <p:txBody>
          <a:bodyPr>
            <a:normAutofit fontScale="90000"/>
          </a:bodyPr>
          <a:lstStyle/>
          <a:p>
            <a:pPr defTabSz="554990">
              <a:defRPr sz="5130"/>
            </a:pPr>
            <a:r>
              <a:t>Country Charts re 3E611</a:t>
            </a:r>
            <a:endParaRPr sz="2280"/>
          </a:p>
          <a:p>
            <a:pPr defTabSz="554990">
              <a:defRPr sz="5130"/>
            </a:pPr>
            <a:r>
              <a:rPr sz="2280"/>
              <a:t>     "Technology" "required" for military electronics</a:t>
            </a:r>
          </a:p>
        </p:txBody>
      </p:sp>
      <p:sp>
        <p:nvSpPr>
          <p:cNvPr id="65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42</a:t>
            </a:fld>
            <a:endParaRPr/>
          </a:p>
        </p:txBody>
      </p:sp>
      <p:sp>
        <p:nvSpPr>
          <p:cNvPr id="656" name="3A611 - License Requirements…"/>
          <p:cNvSpPr txBox="1"/>
          <p:nvPr/>
        </p:nvSpPr>
        <p:spPr>
          <a:xfrm>
            <a:off x="451286" y="6305609"/>
            <a:ext cx="11849101" cy="300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400" u="sng"/>
            </a:pPr>
            <a:r>
              <a:rPr>
                <a:latin typeface="Gill Sans SemiBold"/>
                <a:ea typeface="Gill Sans SemiBold"/>
                <a:cs typeface="Gill Sans SemiBold"/>
                <a:sym typeface="Gill Sans SemiBold"/>
              </a:rPr>
              <a:t>3A611 - License Requirements</a:t>
            </a:r>
          </a:p>
          <a:p>
            <a:pPr algn="l">
              <a:spcBef>
                <a:spcPts val="1200"/>
              </a:spcBef>
              <a:defRPr sz="2400"/>
            </a:pPr>
            <a:r>
              <a:rPr b="1" i="1"/>
              <a:t>Reason for Control</a:t>
            </a:r>
            <a:r>
              <a:rPr>
                <a:latin typeface="Gill Sans SemiBold"/>
                <a:ea typeface="Gill Sans SemiBold"/>
                <a:cs typeface="Gill Sans SemiBold"/>
                <a:sym typeface="Gill Sans SemiBold"/>
              </a:rPr>
              <a:t>: NS, RS, AT, UN</a:t>
            </a:r>
          </a:p>
          <a:p>
            <a:pPr algn="l">
              <a:defRPr sz="2400"/>
            </a:pPr>
            <a:r>
              <a:rPr b="1" i="1"/>
              <a:t>Control(s) Country Chart</a:t>
            </a:r>
          </a:p>
          <a:p>
            <a:pPr algn="l">
              <a:defRPr sz="2400"/>
            </a:pPr>
            <a:r>
              <a:rPr>
                <a:latin typeface="Gill Sans SemiBold"/>
                <a:ea typeface="Gill Sans SemiBold"/>
                <a:cs typeface="Gill Sans SemiBold"/>
                <a:sym typeface="Gill Sans SemiBold"/>
              </a:rPr>
              <a:t>NS </a:t>
            </a:r>
            <a:r>
              <a:t>applies to entire entry except 3A611.y.  </a:t>
            </a:r>
            <a:r>
              <a:rPr>
                <a:latin typeface="Gill Sans SemiBold"/>
                <a:ea typeface="Gill Sans SemiBold"/>
                <a:cs typeface="Gill Sans SemiBold"/>
                <a:sym typeface="Gill Sans SemiBold"/>
              </a:rPr>
              <a:t>                       NS Column 1</a:t>
            </a:r>
          </a:p>
          <a:p>
            <a:pPr algn="l">
              <a:defRPr sz="2400"/>
            </a:pPr>
            <a:r>
              <a:rPr>
                <a:latin typeface="Gill Sans SemiBold"/>
                <a:ea typeface="Gill Sans SemiBold"/>
                <a:cs typeface="Gill Sans SemiBold"/>
                <a:sym typeface="Gill Sans SemiBold"/>
              </a:rPr>
              <a:t>RS </a:t>
            </a:r>
            <a:r>
              <a:t>applies to entire entry except 3A611.y </a:t>
            </a:r>
            <a:r>
              <a:rPr>
                <a:latin typeface="Gill Sans SemiBold"/>
                <a:ea typeface="Gill Sans SemiBold"/>
                <a:cs typeface="Gill Sans SemiBold"/>
                <a:sym typeface="Gill Sans SemiBold"/>
              </a:rPr>
              <a:t>                         RS Column 1</a:t>
            </a:r>
          </a:p>
          <a:p>
            <a:pPr algn="l">
              <a:defRPr sz="2400"/>
            </a:pPr>
            <a:r>
              <a:rPr>
                <a:latin typeface="Gill Sans SemiBold"/>
                <a:ea typeface="Gill Sans SemiBold"/>
                <a:cs typeface="Gill Sans SemiBold"/>
                <a:sym typeface="Gill Sans SemiBold"/>
              </a:rPr>
              <a:t>AT </a:t>
            </a:r>
            <a:r>
              <a:t>applies to entire entry</a:t>
            </a:r>
            <a:r>
              <a:rPr>
                <a:latin typeface="Gill Sans SemiBold"/>
                <a:ea typeface="Gill Sans SemiBold"/>
                <a:cs typeface="Gill Sans SemiBold"/>
                <a:sym typeface="Gill Sans SemiBold"/>
              </a:rPr>
              <a:t>                                                  AT Column 1</a:t>
            </a:r>
          </a:p>
          <a:p>
            <a:pPr algn="l">
              <a:defRPr sz="2400"/>
            </a:pPr>
            <a:r>
              <a:rPr>
                <a:latin typeface="Gill Sans SemiBold"/>
                <a:ea typeface="Gill Sans SemiBold"/>
                <a:cs typeface="Gill Sans SemiBold"/>
                <a:sym typeface="Gill Sans SemiBold"/>
              </a:rPr>
              <a:t>UN </a:t>
            </a:r>
            <a:r>
              <a:t>applies to entire entry except 3A611.y                         See §746.1(b) for UN controls</a:t>
            </a:r>
          </a:p>
        </p:txBody>
      </p:sp>
      <p:sp>
        <p:nvSpPr>
          <p:cNvPr id="657" name="Classification &amp; SNAP-R"/>
          <p:cNvSpPr txBox="1"/>
          <p:nvPr/>
        </p:nvSpPr>
        <p:spPr>
          <a:xfrm>
            <a:off x="98107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 &amp; SNAP-R</a:t>
            </a:r>
          </a:p>
        </p:txBody>
      </p:sp>
      <p:sp>
        <p:nvSpPr>
          <p:cNvPr id="658" name="Rounded Rectangle"/>
          <p:cNvSpPr/>
          <p:nvPr/>
        </p:nvSpPr>
        <p:spPr>
          <a:xfrm>
            <a:off x="11616266" y="2781300"/>
            <a:ext cx="428726" cy="3063942"/>
          </a:xfrm>
          <a:prstGeom prst="roundRect">
            <a:avLst>
              <a:gd name="adj" fmla="val 44434"/>
            </a:avLst>
          </a:prstGeom>
          <a:ln w="50800">
            <a:solidFill>
              <a:srgbClr val="FF26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659" name="Rounded Rectangle"/>
          <p:cNvSpPr/>
          <p:nvPr/>
        </p:nvSpPr>
        <p:spPr>
          <a:xfrm>
            <a:off x="5917042" y="2760133"/>
            <a:ext cx="428725" cy="3063942"/>
          </a:xfrm>
          <a:prstGeom prst="roundRect">
            <a:avLst>
              <a:gd name="adj" fmla="val 44434"/>
            </a:avLst>
          </a:prstGeom>
          <a:ln w="50800">
            <a:solidFill>
              <a:srgbClr val="FF26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660" name="Rounded Rectangle"/>
          <p:cNvSpPr/>
          <p:nvPr/>
        </p:nvSpPr>
        <p:spPr>
          <a:xfrm>
            <a:off x="7793566" y="2777066"/>
            <a:ext cx="428726" cy="3072409"/>
          </a:xfrm>
          <a:prstGeom prst="roundRect">
            <a:avLst>
              <a:gd name="adj" fmla="val 44434"/>
            </a:avLst>
          </a:prstGeom>
          <a:ln w="50800">
            <a:solidFill>
              <a:srgbClr val="FF26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type="lt">
                                    <p:tmAbs val="0"/>
                                  </p:iterate>
                                  <p:childTnLst>
                                    <p:set>
                                      <p:cBhvr>
                                        <p:cTn id="6" fill="hold"/>
                                        <p:tgtEl>
                                          <p:spTgt spid="658"/>
                                        </p:tgtEl>
                                        <p:attrNameLst>
                                          <p:attrName>style.visibility</p:attrName>
                                        </p:attrNameLst>
                                      </p:cBhvr>
                                      <p:to>
                                        <p:strVal val="visible"/>
                                      </p:to>
                                    </p:set>
                                    <p:anim calcmode="lin" valueType="num">
                                      <p:cBhvr>
                                        <p:cTn id="7" dur="1000" fill="hold"/>
                                        <p:tgtEl>
                                          <p:spTgt spid="658"/>
                                        </p:tgtEl>
                                        <p:attrNameLst>
                                          <p:attrName>ppt_w</p:attrName>
                                        </p:attrNameLst>
                                      </p:cBhvr>
                                      <p:tavLst>
                                        <p:tav tm="0" fmla="#ppt_w*sin(2.5*pi*$)">
                                          <p:val>
                                            <p:fltVal val="0"/>
                                          </p:val>
                                        </p:tav>
                                        <p:tav tm="100000">
                                          <p:val>
                                            <p:fltVal val="1"/>
                                          </p:val>
                                        </p:tav>
                                      </p:tavLst>
                                    </p:anim>
                                    <p:anim calcmode="lin" valueType="num">
                                      <p:cBhvr>
                                        <p:cTn id="8" dur="1000" fill="hold"/>
                                        <p:tgtEl>
                                          <p:spTgt spid="658"/>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9" presetClass="entr" presetSubtype="10" fill="hold" grpId="2" nodeType="afterEffect">
                                  <p:stCondLst>
                                    <p:cond delay="0"/>
                                  </p:stCondLst>
                                  <p:iterate type="lt">
                                    <p:tmAbs val="0"/>
                                  </p:iterate>
                                  <p:childTnLst>
                                    <p:set>
                                      <p:cBhvr>
                                        <p:cTn id="11" fill="hold"/>
                                        <p:tgtEl>
                                          <p:spTgt spid="659"/>
                                        </p:tgtEl>
                                        <p:attrNameLst>
                                          <p:attrName>style.visibility</p:attrName>
                                        </p:attrNameLst>
                                      </p:cBhvr>
                                      <p:to>
                                        <p:strVal val="visible"/>
                                      </p:to>
                                    </p:set>
                                    <p:anim calcmode="lin" valueType="num">
                                      <p:cBhvr>
                                        <p:cTn id="12" dur="1000" fill="hold"/>
                                        <p:tgtEl>
                                          <p:spTgt spid="659"/>
                                        </p:tgtEl>
                                        <p:attrNameLst>
                                          <p:attrName>ppt_w</p:attrName>
                                        </p:attrNameLst>
                                      </p:cBhvr>
                                      <p:tavLst>
                                        <p:tav tm="0" fmla="#ppt_w*sin(2.5*pi*$)">
                                          <p:val>
                                            <p:fltVal val="0"/>
                                          </p:val>
                                        </p:tav>
                                        <p:tav tm="100000">
                                          <p:val>
                                            <p:fltVal val="1"/>
                                          </p:val>
                                        </p:tav>
                                      </p:tavLst>
                                    </p:anim>
                                    <p:anim calcmode="lin" valueType="num">
                                      <p:cBhvr>
                                        <p:cTn id="13" dur="1000" fill="hold"/>
                                        <p:tgtEl>
                                          <p:spTgt spid="659"/>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19" presetClass="entr" presetSubtype="10" fill="hold" grpId="3" nodeType="afterEffect">
                                  <p:stCondLst>
                                    <p:cond delay="0"/>
                                  </p:stCondLst>
                                  <p:iterate type="lt">
                                    <p:tmAbs val="0"/>
                                  </p:iterate>
                                  <p:childTnLst>
                                    <p:set>
                                      <p:cBhvr>
                                        <p:cTn id="16" fill="hold"/>
                                        <p:tgtEl>
                                          <p:spTgt spid="660"/>
                                        </p:tgtEl>
                                        <p:attrNameLst>
                                          <p:attrName>style.visibility</p:attrName>
                                        </p:attrNameLst>
                                      </p:cBhvr>
                                      <p:to>
                                        <p:strVal val="visible"/>
                                      </p:to>
                                    </p:set>
                                    <p:anim calcmode="lin" valueType="num">
                                      <p:cBhvr>
                                        <p:cTn id="17" dur="1000" fill="hold"/>
                                        <p:tgtEl>
                                          <p:spTgt spid="660"/>
                                        </p:tgtEl>
                                        <p:attrNameLst>
                                          <p:attrName>ppt_w</p:attrName>
                                        </p:attrNameLst>
                                      </p:cBhvr>
                                      <p:tavLst>
                                        <p:tav tm="0" fmla="#ppt_w*sin(2.5*pi*$)">
                                          <p:val>
                                            <p:fltVal val="0"/>
                                          </p:val>
                                        </p:tav>
                                        <p:tav tm="100000">
                                          <p:val>
                                            <p:fltVal val="1"/>
                                          </p:val>
                                        </p:tav>
                                      </p:tavLst>
                                    </p:anim>
                                    <p:anim calcmode="lin" valueType="num">
                                      <p:cBhvr>
                                        <p:cTn id="18" dur="1000" fill="hold"/>
                                        <p:tgtEl>
                                          <p:spTgt spid="66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 grpId="1" animBg="1" advAuto="0"/>
      <p:bldP spid="659" grpId="2" animBg="1" advAuto="0"/>
      <p:bldP spid="660" grpId="3"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Recordkeeping"/>
          <p:cNvSpPr txBox="1">
            <a:spLocks noGrp="1"/>
          </p:cNvSpPr>
          <p:nvPr>
            <p:ph type="title"/>
          </p:nvPr>
        </p:nvSpPr>
        <p:spPr>
          <a:prstGeom prst="rect">
            <a:avLst/>
          </a:prstGeom>
        </p:spPr>
        <p:txBody>
          <a:bodyPr/>
          <a:lstStyle/>
          <a:p>
            <a:r>
              <a:t>Recordkeeping</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Records to keep"/>
          <p:cNvSpPr txBox="1">
            <a:spLocks noGrp="1"/>
          </p:cNvSpPr>
          <p:nvPr>
            <p:ph type="title"/>
          </p:nvPr>
        </p:nvSpPr>
        <p:spPr>
          <a:prstGeom prst="rect">
            <a:avLst/>
          </a:prstGeom>
        </p:spPr>
        <p:txBody>
          <a:bodyPr/>
          <a:lstStyle/>
          <a:p>
            <a:r>
              <a:t>Records to keep</a:t>
            </a:r>
          </a:p>
        </p:txBody>
      </p:sp>
      <p:sp>
        <p:nvSpPr>
          <p:cNvPr id="665" name="CJ and CCATS Classifications…"/>
          <p:cNvSpPr txBox="1"/>
          <p:nvPr/>
        </p:nvSpPr>
        <p:spPr>
          <a:xfrm>
            <a:off x="6619875" y="2552700"/>
            <a:ext cx="6126242" cy="58518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marL="889000" marR="40639" lvl="1" indent="-571500" algn="l" defTabSz="914400">
              <a:spcBef>
                <a:spcPts val="1100"/>
              </a:spcBef>
              <a:buSzPct val="171000"/>
              <a:buChar char="-"/>
              <a:defRPr sz="3200">
                <a:uFill>
                  <a:solidFill>
                    <a:srgbClr val="727272"/>
                  </a:solidFill>
                </a:uFill>
              </a:defRPr>
            </a:pPr>
            <a:r>
              <a:t>CJ and CCATS Classifications</a:t>
            </a:r>
          </a:p>
          <a:p>
            <a:pPr marL="889000" marR="40639" lvl="1" indent="-571500" algn="l" defTabSz="914400">
              <a:spcBef>
                <a:spcPts val="1100"/>
              </a:spcBef>
              <a:buSzPct val="171000"/>
              <a:buChar char="-"/>
              <a:defRPr sz="3200">
                <a:uFill>
                  <a:solidFill>
                    <a:srgbClr val="727272"/>
                  </a:solidFill>
                </a:uFill>
              </a:defRPr>
            </a:pPr>
            <a:r>
              <a:t>DSP-83, BIS-711, or other EUS</a:t>
            </a:r>
          </a:p>
          <a:p>
            <a:pPr marL="889000" marR="40639" lvl="1" indent="-571500" algn="l" defTabSz="914400">
              <a:spcBef>
                <a:spcPts val="1100"/>
              </a:spcBef>
              <a:buSzPct val="171000"/>
              <a:buChar char="-"/>
              <a:defRPr sz="3200">
                <a:uFill>
                  <a:solidFill>
                    <a:srgbClr val="727272"/>
                  </a:solidFill>
                </a:uFill>
              </a:defRPr>
            </a:pPr>
            <a:r>
              <a:t>Delivery Verification</a:t>
            </a:r>
          </a:p>
          <a:p>
            <a:pPr marL="889000" marR="40639" lvl="1" indent="-571500" algn="l" defTabSz="914400">
              <a:spcBef>
                <a:spcPts val="1100"/>
              </a:spcBef>
              <a:buSzPct val="171000"/>
              <a:buChar char="-"/>
              <a:defRPr sz="3200">
                <a:uFill>
                  <a:solidFill>
                    <a:srgbClr val="727272"/>
                  </a:solidFill>
                </a:uFill>
              </a:defRPr>
            </a:pPr>
            <a:r>
              <a:t>Foreign Import Certificate</a:t>
            </a:r>
          </a:p>
          <a:p>
            <a:pPr marL="889000" marR="40639" lvl="1" indent="-571500" algn="l" defTabSz="914400">
              <a:spcBef>
                <a:spcPts val="1100"/>
              </a:spcBef>
              <a:buSzPct val="171000"/>
              <a:buChar char="-"/>
              <a:defRPr sz="3200">
                <a:uFill>
                  <a:solidFill>
                    <a:srgbClr val="727272"/>
                  </a:solidFill>
                </a:uFill>
              </a:defRPr>
            </a:pPr>
            <a:r>
              <a:t>Technical Data Exemption</a:t>
            </a:r>
          </a:p>
          <a:p>
            <a:pPr marL="889000" marR="40639" lvl="1" indent="-571500" algn="l" defTabSz="914400">
              <a:spcBef>
                <a:spcPts val="1100"/>
              </a:spcBef>
              <a:buSzPct val="171000"/>
              <a:buChar char="-"/>
              <a:defRPr sz="3200">
                <a:uFill>
                  <a:solidFill>
                    <a:srgbClr val="727272"/>
                  </a:solidFill>
                </a:uFill>
              </a:defRPr>
            </a:pPr>
            <a:r>
              <a:t>Other Exemptions and License Exceptions</a:t>
            </a:r>
          </a:p>
          <a:p>
            <a:pPr marL="889000" marR="40639" lvl="1" indent="-571500" algn="l" defTabSz="914400">
              <a:spcBef>
                <a:spcPts val="1100"/>
              </a:spcBef>
              <a:buSzPct val="171000"/>
              <a:buChar char="-"/>
              <a:defRPr sz="3200">
                <a:uFill>
                  <a:solidFill>
                    <a:srgbClr val="727272"/>
                  </a:solidFill>
                </a:uFill>
              </a:defRPr>
            </a:pPr>
            <a:r>
              <a:t>Visits and Tours by Non-US Persons</a:t>
            </a:r>
          </a:p>
          <a:p>
            <a:pPr marL="889000" marR="40639" lvl="1" indent="-571500" algn="l" defTabSz="914400">
              <a:spcBef>
                <a:spcPts val="1100"/>
              </a:spcBef>
              <a:buSzPct val="171000"/>
              <a:buChar char="-"/>
              <a:defRPr sz="3200">
                <a:uFill>
                  <a:solidFill>
                    <a:srgbClr val="727272"/>
                  </a:solidFill>
                </a:uFill>
              </a:defRPr>
            </a:pPr>
            <a:r>
              <a:t>TAA / MLA - data transfers</a:t>
            </a:r>
          </a:p>
        </p:txBody>
      </p:sp>
      <p:sp>
        <p:nvSpPr>
          <p:cNvPr id="666" name="Compliance starts &amp; ends with proper records"/>
          <p:cNvSpPr txBox="1"/>
          <p:nvPr/>
        </p:nvSpPr>
        <p:spPr>
          <a:xfrm>
            <a:off x="534640" y="8496300"/>
            <a:ext cx="11811001" cy="622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571500" indent="-558800" algn="l">
              <a:spcBef>
                <a:spcPts val="2300"/>
              </a:spcBef>
              <a:buSzPct val="125000"/>
              <a:buChar char="•"/>
              <a:defRPr sz="3600"/>
            </a:lvl1pPr>
          </a:lstStyle>
          <a:p>
            <a:r>
              <a:t>Compliance starts &amp; ends with proper records</a:t>
            </a:r>
          </a:p>
        </p:txBody>
      </p:sp>
      <p:sp>
        <p:nvSpPr>
          <p:cNvPr id="667" name="Summary of the minimum records required:"/>
          <p:cNvSpPr txBox="1"/>
          <p:nvPr/>
        </p:nvSpPr>
        <p:spPr>
          <a:xfrm>
            <a:off x="606028" y="1884362"/>
            <a:ext cx="11811001"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571500" indent="-558800" algn="l">
              <a:spcBef>
                <a:spcPts val="2300"/>
              </a:spcBef>
              <a:buSzPct val="125000"/>
              <a:buChar char="•"/>
              <a:defRPr sz="3600"/>
            </a:lvl1pPr>
          </a:lstStyle>
          <a:p>
            <a:r>
              <a:t>Summary of the minimum records required:</a:t>
            </a:r>
          </a:p>
        </p:txBody>
      </p:sp>
      <p:sp>
        <p:nvSpPr>
          <p:cNvPr id="66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44</a:t>
            </a:fld>
            <a:endParaRPr/>
          </a:p>
        </p:txBody>
      </p:sp>
      <p:sp>
        <p:nvSpPr>
          <p:cNvPr id="669" name="Export License or Other Approval…"/>
          <p:cNvSpPr txBox="1">
            <a:spLocks noGrp="1"/>
          </p:cNvSpPr>
          <p:nvPr>
            <p:ph type="body" sz="half" idx="1"/>
          </p:nvPr>
        </p:nvSpPr>
        <p:spPr>
          <a:xfrm>
            <a:off x="1089163" y="1787563"/>
            <a:ext cx="6630265" cy="7279107"/>
          </a:xfrm>
          <a:prstGeom prst="rect">
            <a:avLst/>
          </a:prstGeom>
        </p:spPr>
        <p:txBody>
          <a:bodyPr/>
          <a:lstStyle/>
          <a:p>
            <a:pPr marR="40639" defTabSz="914400">
              <a:spcBef>
                <a:spcPts val="1100"/>
              </a:spcBef>
              <a:buChar char="-"/>
              <a:defRPr sz="3200">
                <a:uFill>
                  <a:solidFill>
                    <a:srgbClr val="727272"/>
                  </a:solidFill>
                </a:uFill>
              </a:defRPr>
            </a:pPr>
            <a:r>
              <a:t>Export License or Other Approval</a:t>
            </a:r>
          </a:p>
          <a:p>
            <a:pPr marR="40639" defTabSz="914400">
              <a:spcBef>
                <a:spcPts val="1100"/>
              </a:spcBef>
              <a:buChar char="-"/>
              <a:defRPr sz="3200">
                <a:uFill>
                  <a:solidFill>
                    <a:srgbClr val="727272"/>
                  </a:solidFill>
                </a:uFill>
              </a:defRPr>
            </a:pPr>
            <a:r>
              <a:t>Documents Supporting the Approval Request</a:t>
            </a:r>
          </a:p>
          <a:p>
            <a:pPr marR="40639" defTabSz="914400">
              <a:spcBef>
                <a:spcPts val="1100"/>
              </a:spcBef>
              <a:buChar char="-"/>
              <a:defRPr sz="3200">
                <a:uFill>
                  <a:solidFill>
                    <a:srgbClr val="727272"/>
                  </a:solidFill>
                </a:uFill>
              </a:defRPr>
            </a:pPr>
            <a:r>
              <a:t>Invoice</a:t>
            </a:r>
          </a:p>
          <a:p>
            <a:pPr marR="40639" defTabSz="914400">
              <a:spcBef>
                <a:spcPts val="1100"/>
              </a:spcBef>
              <a:buChar char="-"/>
              <a:defRPr sz="3200">
                <a:uFill>
                  <a:solidFill>
                    <a:srgbClr val="727272"/>
                  </a:solidFill>
                </a:uFill>
              </a:defRPr>
            </a:pPr>
            <a:r>
              <a:t>Packing Slip</a:t>
            </a:r>
          </a:p>
          <a:p>
            <a:pPr marR="40639" defTabSz="914400">
              <a:spcBef>
                <a:spcPts val="1100"/>
              </a:spcBef>
              <a:buChar char="-"/>
              <a:defRPr sz="3200">
                <a:uFill>
                  <a:solidFill>
                    <a:srgbClr val="727272"/>
                  </a:solidFill>
                </a:uFill>
              </a:defRPr>
            </a:pPr>
            <a:r>
              <a:t>Bill of Lading</a:t>
            </a:r>
          </a:p>
          <a:p>
            <a:pPr marR="40639" defTabSz="914400">
              <a:spcBef>
                <a:spcPts val="1100"/>
              </a:spcBef>
              <a:buChar char="-"/>
              <a:defRPr sz="3200">
                <a:uFill>
                  <a:solidFill>
                    <a:srgbClr val="727272"/>
                  </a:solidFill>
                </a:uFill>
              </a:defRPr>
            </a:pPr>
            <a:r>
              <a:t>Airway Bill</a:t>
            </a:r>
          </a:p>
          <a:p>
            <a:pPr marR="40639" defTabSz="914400">
              <a:spcBef>
                <a:spcPts val="1100"/>
              </a:spcBef>
              <a:buChar char="-"/>
              <a:defRPr sz="3200">
                <a:uFill>
                  <a:solidFill>
                    <a:srgbClr val="727272"/>
                  </a:solidFill>
                </a:uFill>
              </a:defRPr>
            </a:pPr>
            <a:r>
              <a:t>Purchase Order</a:t>
            </a:r>
          </a:p>
          <a:p>
            <a:pPr marR="40639" defTabSz="914400">
              <a:spcBef>
                <a:spcPts val="1100"/>
              </a:spcBef>
              <a:buChar char="-"/>
              <a:defRPr sz="3200">
                <a:uFill>
                  <a:solidFill>
                    <a:srgbClr val="727272"/>
                  </a:solidFill>
                </a:uFill>
              </a:defRPr>
            </a:pPr>
            <a:r>
              <a:t>Self-Classifications</a:t>
            </a:r>
          </a:p>
        </p:txBody>
      </p:sp>
      <p:sp>
        <p:nvSpPr>
          <p:cNvPr id="670" name="ITAR  &amp; EAR Recordkeeping"/>
          <p:cNvSpPr txBox="1"/>
          <p:nvPr/>
        </p:nvSpPr>
        <p:spPr>
          <a:xfrm>
            <a:off x="9837737" y="1620837"/>
            <a:ext cx="3162301"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ITAR  &amp; EAR Recordkeeping</a:t>
            </a:r>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667"/>
                                        </p:tgtEl>
                                        <p:attrNameLst>
                                          <p:attrName>style.visibility</p:attrName>
                                        </p:attrNameLst>
                                      </p:cBhvr>
                                      <p:to>
                                        <p:strVal val="visible"/>
                                      </p:to>
                                    </p:set>
                                    <p:anim calcmode="lin" valueType="num">
                                      <p:cBhvr>
                                        <p:cTn id="7" dur="1000" fill="hold"/>
                                        <p:tgtEl>
                                          <p:spTgt spid="667"/>
                                        </p:tgtEl>
                                        <p:attrNameLst>
                                          <p:attrName>ppt_x</p:attrName>
                                        </p:attrNameLst>
                                      </p:cBhvr>
                                      <p:tavLst>
                                        <p:tav tm="0">
                                          <p:val>
                                            <p:strVal val="1+#ppt_w/2"/>
                                          </p:val>
                                        </p:tav>
                                        <p:tav tm="100000">
                                          <p:val>
                                            <p:strVal val="#ppt_x"/>
                                          </p:val>
                                        </p:tav>
                                      </p:tavLst>
                                    </p:anim>
                                    <p:anim calcmode="lin" valueType="num">
                                      <p:cBhvr>
                                        <p:cTn id="8" dur="1000" fill="hold"/>
                                        <p:tgtEl>
                                          <p:spTgt spid="66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4" nodeType="clickEffect">
                                  <p:stCondLst>
                                    <p:cond delay="0"/>
                                  </p:stCondLst>
                                  <p:iterate>
                                    <p:tmAbs val="0"/>
                                  </p:iterate>
                                  <p:childTnLst>
                                    <p:set>
                                      <p:cBhvr>
                                        <p:cTn id="12" fill="hold"/>
                                        <p:tgtEl>
                                          <p:spTgt spid="666"/>
                                        </p:tgtEl>
                                        <p:attrNameLst>
                                          <p:attrName>style.visibility</p:attrName>
                                        </p:attrNameLst>
                                      </p:cBhvr>
                                      <p:to>
                                        <p:strVal val="visible"/>
                                      </p:to>
                                    </p:set>
                                    <p:anim calcmode="lin" valueType="num">
                                      <p:cBhvr>
                                        <p:cTn id="13" dur="1000" fill="hold"/>
                                        <p:tgtEl>
                                          <p:spTgt spid="666"/>
                                        </p:tgtEl>
                                        <p:attrNameLst>
                                          <p:attrName>ppt_x</p:attrName>
                                        </p:attrNameLst>
                                      </p:cBhvr>
                                      <p:tavLst>
                                        <p:tav tm="0">
                                          <p:val>
                                            <p:strVal val="1+#ppt_w/2"/>
                                          </p:val>
                                        </p:tav>
                                        <p:tav tm="100000">
                                          <p:val>
                                            <p:strVal val="#ppt_x"/>
                                          </p:val>
                                        </p:tav>
                                      </p:tavLst>
                                    </p:anim>
                                    <p:anim calcmode="lin" valueType="num">
                                      <p:cBhvr>
                                        <p:cTn id="14" dur="1000" fill="hold"/>
                                        <p:tgtEl>
                                          <p:spTgt spid="6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 grpId="4" animBg="1" advAuto="0"/>
      <p:bldP spid="667"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More about Record-keeping"/>
          <p:cNvSpPr txBox="1">
            <a:spLocks noGrp="1"/>
          </p:cNvSpPr>
          <p:nvPr>
            <p:ph type="title"/>
          </p:nvPr>
        </p:nvSpPr>
        <p:spPr>
          <a:prstGeom prst="rect">
            <a:avLst/>
          </a:prstGeom>
        </p:spPr>
        <p:txBody>
          <a:bodyPr/>
          <a:lstStyle/>
          <a:p>
            <a:r>
              <a:t>More about Record-keeping</a:t>
            </a:r>
          </a:p>
        </p:txBody>
      </p:sp>
      <p:sp>
        <p:nvSpPr>
          <p:cNvPr id="67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45</a:t>
            </a:fld>
            <a:endParaRPr/>
          </a:p>
        </p:txBody>
      </p:sp>
      <p:sp>
        <p:nvSpPr>
          <p:cNvPr id="674" name="Many “controlled” tech data exports, whether under a license or exemption, effectively bypass this system, so you must keep a detailed log.…"/>
          <p:cNvSpPr txBox="1">
            <a:spLocks noGrp="1"/>
          </p:cNvSpPr>
          <p:nvPr>
            <p:ph type="body" idx="1"/>
          </p:nvPr>
        </p:nvSpPr>
        <p:spPr>
          <a:prstGeom prst="rect">
            <a:avLst/>
          </a:prstGeom>
        </p:spPr>
        <p:txBody>
          <a:bodyPr/>
          <a:lstStyle/>
          <a:p>
            <a:pPr marL="228600" indent="-228600">
              <a:spcBef>
                <a:spcPts val="2300"/>
              </a:spcBef>
              <a:buSzPct val="125000"/>
              <a:defRPr sz="3600"/>
            </a:pPr>
            <a:r>
              <a:t>Many “controlled” tech data exports, whether under a license or exemption, effectively bypass this system, so you must keep a detailed log.</a:t>
            </a:r>
          </a:p>
          <a:p>
            <a:pPr marL="228600" indent="-228600">
              <a:spcBef>
                <a:spcPts val="2300"/>
              </a:spcBef>
              <a:buSzPct val="125000"/>
              <a:defRPr sz="3600"/>
            </a:pPr>
            <a:r>
              <a:t>No AES entry for tech data exports - AES is </a:t>
            </a:r>
            <a:r>
              <a:rPr u="sng"/>
              <a:t>only for hardware</a:t>
            </a:r>
            <a:r>
              <a:t>.</a:t>
            </a:r>
          </a:p>
          <a:p>
            <a:pPr marL="228600" indent="-228600">
              <a:spcBef>
                <a:spcPts val="2300"/>
              </a:spcBef>
              <a:buSzPct val="125000"/>
              <a:defRPr sz="3600"/>
            </a:pPr>
            <a:r>
              <a:t>9 years minimum:  the rule of thumb for keeping export records</a:t>
            </a:r>
          </a:p>
          <a:p>
            <a:pPr marL="228600" indent="-228600">
              <a:spcBef>
                <a:spcPts val="2300"/>
              </a:spcBef>
              <a:buSzPct val="125000"/>
              <a:defRPr sz="3600"/>
            </a:pPr>
            <a:r>
              <a:t>A tickler system must be established for export records:  certain license provisos;  renewal dates of DTC registration &amp; digital certificates, and so on.  Other required notifications are event-based, such as material changes to the data in the DS-2032 or various prior notifications, are also needed in the system.</a:t>
            </a:r>
          </a:p>
        </p:txBody>
      </p:sp>
      <p:sp>
        <p:nvSpPr>
          <p:cNvPr id="675" name="ITAR  &amp; EAR Recordkeeping"/>
          <p:cNvSpPr txBox="1"/>
          <p:nvPr/>
        </p:nvSpPr>
        <p:spPr>
          <a:xfrm>
            <a:off x="9837737" y="1620837"/>
            <a:ext cx="3162301"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ITAR  &amp; EAR Recordkeeping</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For how long?"/>
          <p:cNvSpPr txBox="1">
            <a:spLocks noGrp="1"/>
          </p:cNvSpPr>
          <p:nvPr>
            <p:ph type="title"/>
          </p:nvPr>
        </p:nvSpPr>
        <p:spPr>
          <a:prstGeom prst="rect">
            <a:avLst/>
          </a:prstGeom>
        </p:spPr>
        <p:txBody>
          <a:bodyPr/>
          <a:lstStyle/>
          <a:p>
            <a:r>
              <a:t>For how long?</a:t>
            </a:r>
          </a:p>
        </p:txBody>
      </p:sp>
      <p:sp>
        <p:nvSpPr>
          <p:cNvPr id="678" name="ITAR  &amp; EAR Recordkeeping"/>
          <p:cNvSpPr txBox="1"/>
          <p:nvPr/>
        </p:nvSpPr>
        <p:spPr>
          <a:xfrm>
            <a:off x="9837737" y="1620837"/>
            <a:ext cx="3162301"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ITAR  &amp; EAR Recordkeeping</a:t>
            </a:r>
          </a:p>
        </p:txBody>
      </p:sp>
      <p:sp>
        <p:nvSpPr>
          <p:cNvPr id="67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46</a:t>
            </a:fld>
            <a:endParaRPr/>
          </a:p>
        </p:txBody>
      </p:sp>
      <p:sp>
        <p:nvSpPr>
          <p:cNvPr id="680" name="Basic Rule:  5 years after any export, or the expiration of related license…"/>
          <p:cNvSpPr txBox="1">
            <a:spLocks noGrp="1"/>
          </p:cNvSpPr>
          <p:nvPr>
            <p:ph type="body" idx="1"/>
          </p:nvPr>
        </p:nvSpPr>
        <p:spPr>
          <a:prstGeom prst="rect">
            <a:avLst/>
          </a:prstGeom>
        </p:spPr>
        <p:txBody>
          <a:bodyPr/>
          <a:lstStyle/>
          <a:p>
            <a:pPr marR="40639" defTabSz="914400">
              <a:spcBef>
                <a:spcPts val="1100"/>
              </a:spcBef>
              <a:defRPr sz="3200">
                <a:uFill>
                  <a:solidFill>
                    <a:srgbClr val="727272"/>
                  </a:solidFill>
                </a:uFill>
              </a:defRPr>
            </a:pPr>
            <a:r>
              <a:t>Basic Rule:  5 years after any export, or the expiration of related license</a:t>
            </a:r>
          </a:p>
          <a:p>
            <a:pPr marR="40639" defTabSz="914400">
              <a:spcBef>
                <a:spcPts val="1100"/>
              </a:spcBef>
              <a:defRPr sz="3200">
                <a:uFill>
                  <a:solidFill>
                    <a:srgbClr val="727272"/>
                  </a:solidFill>
                </a:uFill>
              </a:defRPr>
            </a:pPr>
            <a:r>
              <a:t>Statute of limitations is 5 years</a:t>
            </a:r>
          </a:p>
          <a:p>
            <a:pPr marR="40639" defTabSz="914400">
              <a:spcBef>
                <a:spcPts val="1100"/>
              </a:spcBef>
              <a:defRPr sz="3200">
                <a:uFill>
                  <a:solidFill>
                    <a:srgbClr val="727272"/>
                  </a:solidFill>
                </a:uFill>
              </a:defRPr>
            </a:pPr>
            <a:r>
              <a:t>Commerce license is 4 years (used to be 2 years until the ECR)</a:t>
            </a:r>
          </a:p>
          <a:p>
            <a:pPr marR="40639" defTabSz="914400">
              <a:spcBef>
                <a:spcPts val="1100"/>
              </a:spcBef>
              <a:defRPr sz="3200">
                <a:uFill>
                  <a:solidFill>
                    <a:srgbClr val="727272"/>
                  </a:solidFill>
                </a:uFill>
              </a:defRPr>
            </a:pPr>
            <a:r>
              <a:t>State DSP-form license is 4 years</a:t>
            </a:r>
          </a:p>
          <a:p>
            <a:pPr marR="40639" defTabSz="914400">
              <a:spcBef>
                <a:spcPts val="1100"/>
              </a:spcBef>
              <a:defRPr sz="3200">
                <a:uFill>
                  <a:solidFill>
                    <a:srgbClr val="727272"/>
                  </a:solidFill>
                </a:uFill>
              </a:defRPr>
            </a:pPr>
            <a:r>
              <a:t>TAA / MLA / WDA is 10 years</a:t>
            </a:r>
          </a:p>
          <a:p>
            <a:pPr marR="40639" defTabSz="914400">
              <a:spcBef>
                <a:spcPts val="1100"/>
              </a:spcBef>
              <a:defRPr sz="3200" u="sng">
                <a:solidFill>
                  <a:srgbClr val="FF2600"/>
                </a:solidFill>
                <a:uFill>
                  <a:solidFill>
                    <a:srgbClr val="727272"/>
                  </a:solidFill>
                </a:uFill>
              </a:defRPr>
            </a:pPr>
            <a:r>
              <a:t>Therefore, except for TAAs, good rule of thumb is 9 years</a:t>
            </a:r>
          </a:p>
          <a:p>
            <a:pPr marR="40639" defTabSz="914400">
              <a:spcBef>
                <a:spcPts val="1100"/>
              </a:spcBef>
              <a:defRPr sz="3200">
                <a:uFill>
                  <a:solidFill>
                    <a:srgbClr val="727272"/>
                  </a:solidFill>
                </a:uFill>
              </a:defRPr>
            </a:pPr>
            <a:r>
              <a:t>With TAAs, the rule of thumb is 15 years</a:t>
            </a:r>
          </a:p>
          <a:p>
            <a:pPr marR="40639" defTabSz="914400">
              <a:spcBef>
                <a:spcPts val="1100"/>
              </a:spcBef>
              <a:defRPr sz="3200">
                <a:uFill>
                  <a:solidFill>
                    <a:srgbClr val="727272"/>
                  </a:solidFill>
                </a:uFill>
              </a:defRPr>
            </a:pPr>
            <a:r>
              <a:t>ITAR § 122 applies - §122.4 for “material changes” to DS-2032</a:t>
            </a:r>
          </a:p>
          <a:p>
            <a:pPr marL="1422400" marR="40639" lvl="1" defTabSz="914400">
              <a:spcBef>
                <a:spcPts val="1100"/>
              </a:spcBef>
              <a:buChar char="-"/>
              <a:defRPr sz="3200">
                <a:uFill>
                  <a:solidFill>
                    <a:srgbClr val="727272"/>
                  </a:solidFill>
                </a:uFill>
              </a:defRPr>
            </a:pPr>
            <a:r>
              <a:t>Most material changes must be reported within 5 days</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Recordkeeping for Exemptions"/>
          <p:cNvSpPr txBox="1">
            <a:spLocks noGrp="1"/>
          </p:cNvSpPr>
          <p:nvPr>
            <p:ph type="title"/>
          </p:nvPr>
        </p:nvSpPr>
        <p:spPr>
          <a:xfrm>
            <a:off x="292100" y="203200"/>
            <a:ext cx="8977406" cy="1181100"/>
          </a:xfrm>
          <a:prstGeom prst="rect">
            <a:avLst/>
          </a:prstGeom>
        </p:spPr>
        <p:txBody>
          <a:bodyPr/>
          <a:lstStyle/>
          <a:p>
            <a:pPr defTabSz="572516">
              <a:defRPr sz="5292"/>
            </a:pPr>
            <a:r>
              <a:rPr dirty="0"/>
              <a:t>Recordkeeping for </a:t>
            </a:r>
            <a:r>
              <a:rPr u="sng" dirty="0"/>
              <a:t>Exemptions</a:t>
            </a:r>
          </a:p>
        </p:txBody>
      </p:sp>
      <p:sp>
        <p:nvSpPr>
          <p:cNvPr id="683" name="ITAR  Recordkeeping"/>
          <p:cNvSpPr txBox="1"/>
          <p:nvPr/>
        </p:nvSpPr>
        <p:spPr>
          <a:xfrm>
            <a:off x="9810750" y="1638300"/>
            <a:ext cx="3162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ITAR  Recordkeeping</a:t>
            </a:r>
          </a:p>
        </p:txBody>
      </p:sp>
      <p:sp>
        <p:nvSpPr>
          <p:cNvPr id="684" name="ITAR § 123.26 - Recordkeeping for exemptions"/>
          <p:cNvSpPr txBox="1"/>
          <p:nvPr/>
        </p:nvSpPr>
        <p:spPr>
          <a:xfrm>
            <a:off x="22767" y="1708679"/>
            <a:ext cx="12808189"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889000" indent="-571500" algn="l">
              <a:spcBef>
                <a:spcPts val="2300"/>
              </a:spcBef>
              <a:buSzPct val="125000"/>
              <a:buChar char="•"/>
              <a:defRPr sz="3600"/>
            </a:lvl1pPr>
          </a:lstStyle>
          <a:p>
            <a:r>
              <a:t>ITAR § 123.26 - Recordkeeping for exemptions</a:t>
            </a:r>
          </a:p>
        </p:txBody>
      </p:sp>
      <p:sp>
        <p:nvSpPr>
          <p:cNvPr id="68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47</a:t>
            </a:fld>
            <a:endParaRPr/>
          </a:p>
        </p:txBody>
      </p:sp>
      <p:sp>
        <p:nvSpPr>
          <p:cNvPr id="686" name="Any person engaging in any export, reexport, transfer, or retransfer of a defense article or defense service pursuant to an exemption must maintain records of each such export, reexport, transfer, or retransfer. The records shall, to the extent applicable to the transaction and consistent with the requirements of §123.22 of this subchapter, include the following information: A description of the defense article, including technical data, or defense service; the name and address of the end-user and other available contact information (e.g., telephone number and electronic mail address); the name of the natural person responsible for the transaction; the stated end-use of the defense article or defense service; the date of the transaction; the Electronic Export Information (EEI) Internal Transaction Number (ITN); and the method of transmission. The person using or acting in reliance upon the exemption shall also comply with any additional recordkeeping requirements enumerated in the text of the regulations concerning such exemption (e.g., requirements specific to the Defense Trade Cooperation Treaties in §126.16 and §126.17 of this subchapter)."/>
          <p:cNvSpPr txBox="1">
            <a:spLocks noGrp="1"/>
          </p:cNvSpPr>
          <p:nvPr>
            <p:ph type="body" idx="1"/>
          </p:nvPr>
        </p:nvSpPr>
        <p:spPr>
          <a:xfrm>
            <a:off x="502024" y="2050884"/>
            <a:ext cx="12198969" cy="7303241"/>
          </a:xfrm>
          <a:prstGeom prst="rect">
            <a:avLst/>
          </a:prstGeom>
        </p:spPr>
        <p:txBody>
          <a:bodyPr>
            <a:normAutofit/>
          </a:bodyPr>
          <a:lstStyle>
            <a:lvl1pPr marL="0" marR="40639" indent="0" defTabSz="914400">
              <a:spcBef>
                <a:spcPts val="1100"/>
              </a:spcBef>
              <a:buSzTx/>
              <a:buNone/>
              <a:defRPr sz="3000">
                <a:uFill>
                  <a:solidFill>
                    <a:srgbClr val="727272"/>
                  </a:solidFill>
                </a:uFill>
              </a:defRPr>
            </a:lvl1pPr>
          </a:lstStyle>
          <a:p>
            <a:r>
              <a:rPr sz="2800" dirty="0"/>
              <a:t>Any person engaging in any export, reexport, transfer, or retransfer of a defense article or defense service pursuant to an exemption must maintain records of each such export, reexport, transfer, or retransfer. The records shall, to the extent applicable to the transaction and consistent with the requirements of §123.22 of this subchapter, include the following information: A description of the defense article, including technical data, or defense service; the name and address of the end-user and other available contact information (e.g., telephone number and electronic mail address); the name of the natural person responsible for the transaction; the stated end-use of the defense article or defense service; the date of the transaction; the Electronic Export Information (EEI) Internal Transaction Number (ITN); and the method of transmission. The person using or acting in reliance upon the exemption shall also comply with any additional recordkeeping requirements enumerated in the text of the regulations concerning such exemption (e.g., requirements specific to the Defense Trade Cooperation Treaties in §126.16 and §126.17 of this subchapter).</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84"/>
                                        </p:tgtEl>
                                        <p:attrNameLst>
                                          <p:attrName>style.visibility</p:attrName>
                                        </p:attrNameLst>
                                      </p:cBhvr>
                                      <p:to>
                                        <p:strVal val="visible"/>
                                      </p:to>
                                    </p:set>
                                    <p:anim calcmode="lin" valueType="num">
                                      <p:cBhvr>
                                        <p:cTn id="7" dur="1000" fill="hold"/>
                                        <p:tgtEl>
                                          <p:spTgt spid="684"/>
                                        </p:tgtEl>
                                        <p:attrNameLst>
                                          <p:attrName>ppt_w</p:attrName>
                                        </p:attrNameLst>
                                      </p:cBhvr>
                                      <p:tavLst>
                                        <p:tav tm="0">
                                          <p:val>
                                            <p:fltVal val="0"/>
                                          </p:val>
                                        </p:tav>
                                        <p:tav tm="100000">
                                          <p:val>
                                            <p:strVal val="#ppt_w"/>
                                          </p:val>
                                        </p:tav>
                                      </p:tavLst>
                                    </p:anim>
                                    <p:anim calcmode="lin" valueType="num">
                                      <p:cBhvr>
                                        <p:cTn id="8" dur="1000" fill="hold"/>
                                        <p:tgtEl>
                                          <p:spTgt spid="6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1"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Recordkeeping per the EAR"/>
          <p:cNvSpPr txBox="1">
            <a:spLocks noGrp="1"/>
          </p:cNvSpPr>
          <p:nvPr>
            <p:ph type="title"/>
          </p:nvPr>
        </p:nvSpPr>
        <p:spPr>
          <a:prstGeom prst="rect">
            <a:avLst/>
          </a:prstGeom>
        </p:spPr>
        <p:txBody>
          <a:bodyPr/>
          <a:lstStyle/>
          <a:p>
            <a:r>
              <a:t>Recordkeeping per the EAR</a:t>
            </a:r>
          </a:p>
        </p:txBody>
      </p:sp>
      <p:sp>
        <p:nvSpPr>
          <p:cNvPr id="689" name="EAR  Recordkeeping"/>
          <p:cNvSpPr txBox="1"/>
          <p:nvPr/>
        </p:nvSpPr>
        <p:spPr>
          <a:xfrm>
            <a:off x="9810750" y="1638300"/>
            <a:ext cx="3162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EAR  Recordkeeping</a:t>
            </a:r>
          </a:p>
        </p:txBody>
      </p:sp>
      <p:sp>
        <p:nvSpPr>
          <p:cNvPr id="690" name="EAR Part 772 - Definitions - “Export Control Document”"/>
          <p:cNvSpPr txBox="1"/>
          <p:nvPr/>
        </p:nvSpPr>
        <p:spPr>
          <a:xfrm>
            <a:off x="-61900" y="1869545"/>
            <a:ext cx="12808189"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889000" indent="-571500" algn="l">
              <a:spcBef>
                <a:spcPts val="2300"/>
              </a:spcBef>
              <a:buSzPct val="125000"/>
              <a:buChar char="•"/>
              <a:defRPr sz="3600"/>
            </a:lvl1pPr>
          </a:lstStyle>
          <a:p>
            <a:r>
              <a:t>EAR Part 772 - Definitions - “Export Control Document”</a:t>
            </a:r>
          </a:p>
        </p:txBody>
      </p:sp>
      <p:sp>
        <p:nvSpPr>
          <p:cNvPr id="69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48</a:t>
            </a:fld>
            <a:endParaRPr/>
          </a:p>
        </p:txBody>
      </p:sp>
      <p:sp>
        <p:nvSpPr>
          <p:cNvPr id="692" name="“A license; application for license; any and all documents submitted in accordance with the requirements of the EAR in support of, or in relation to, a license application; application for International Import Certificate; Delivery Verification Certificate or similar evidence of delivery; Electronic Export Information (EEI) on the Automated Export System (AES) presented in connection with shipments to any country; a Dock Receipt or bill of lading issued by any carrier in connection with any export subject to the EAR and any and all documents prepared and submitted by exporters and agents pursuant to the export clearance requirements of Part 758 of the EAR; a U.S. exporter's report of request received for information, certification, or other action indicating a restrictive trade practice or boycott imposed by a foreign country against a country friendly to the United States, submitted to the U.S. Department of Commerce in accordance with the provisions of Part 760 of the EAR; Customs Form 7512, Transportation Entry and Manifest of Goods, Subject to Customs Inspection and Permit, when used for Transportation and Exportation (T.&amp; E.) or Immediate Exportation (I.E.); and any other document issued by a U.S. Government agency as evidence of the existence of a license for the purpose of loading onto an exporting carrier or otherwise facilitating or effecting an export from the United States or any reexport of any item requiring a license.”"/>
          <p:cNvSpPr txBox="1">
            <a:spLocks noGrp="1"/>
          </p:cNvSpPr>
          <p:nvPr>
            <p:ph type="body" idx="1"/>
          </p:nvPr>
        </p:nvSpPr>
        <p:spPr>
          <a:prstGeom prst="rect">
            <a:avLst/>
          </a:prstGeom>
        </p:spPr>
        <p:txBody>
          <a:bodyPr/>
          <a:lstStyle/>
          <a:p>
            <a:pPr marL="0" marR="40639" indent="0" defTabSz="914400">
              <a:spcBef>
                <a:spcPts val="1100"/>
              </a:spcBef>
              <a:buSzTx/>
              <a:buNone/>
              <a:defRPr sz="2600">
                <a:uFill>
                  <a:solidFill>
                    <a:srgbClr val="727272"/>
                  </a:solidFill>
                </a:uFill>
              </a:defRPr>
            </a:pPr>
            <a:r>
              <a:t>“</a:t>
            </a:r>
            <a:r>
              <a:rPr>
                <a:solidFill>
                  <a:srgbClr val="083BFF"/>
                </a:solidFill>
              </a:rPr>
              <a:t>A license; </a:t>
            </a:r>
            <a:r>
              <a:t>application for license; </a:t>
            </a:r>
            <a:r>
              <a:rPr>
                <a:solidFill>
                  <a:srgbClr val="083BFF"/>
                </a:solidFill>
              </a:rPr>
              <a:t>any and all documents submitted in accordance with the requirements of the EAR in support of, or in relation to, a license application; </a:t>
            </a:r>
            <a:r>
              <a:t>application for International Import Certificate; Delivery Verification Certificate or similar evidence of delivery; </a:t>
            </a:r>
            <a:r>
              <a:rPr>
                <a:solidFill>
                  <a:srgbClr val="083BFF"/>
                </a:solidFill>
              </a:rPr>
              <a:t>Electronic Export Information (EEI) on the Automated Export System (AES) presented in connection with shipments to any country; </a:t>
            </a:r>
            <a:r>
              <a:t>a Dock Receipt or bill of lading issued by any carrier in connection with any export subject to the EAR </a:t>
            </a:r>
            <a:r>
              <a:rPr>
                <a:solidFill>
                  <a:srgbClr val="083BFF"/>
                </a:solidFill>
              </a:rPr>
              <a:t>and any and all documents prepared and submitted by exporters and agents pursuant to the export clearance requirements of Part 758 of the EAR; </a:t>
            </a:r>
            <a:r>
              <a:t>a U.S. exporter's report of request received for information, certification, or other action indicating a restrictive trade practice or boycott imposed by a foreign country against a country friendly to the United States, submitted to the U.S. Department of Commerce in accordance with the provisions of Part 760 of the EAR; </a:t>
            </a:r>
            <a:r>
              <a:rPr>
                <a:solidFill>
                  <a:srgbClr val="083BFF"/>
                </a:solidFill>
              </a:rPr>
              <a:t>Customs Form 7512, Transportation Entry and Manifest of Goods, Subject to Customs Inspection and Permit, when used for Transportation and Exportation (T.&amp; E.) or Immediate Exportation (I.E.); </a:t>
            </a:r>
            <a:r>
              <a:t>and any other document issued by a U.S. Government agency as evidence of the existence of a license for the purpose of loading onto an exporting carrier or otherwise facilitating or effecting an export from the United States or any reexport of any item requiring a license.”</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90"/>
                                        </p:tgtEl>
                                        <p:attrNameLst>
                                          <p:attrName>style.visibility</p:attrName>
                                        </p:attrNameLst>
                                      </p:cBhvr>
                                      <p:to>
                                        <p:strVal val="visible"/>
                                      </p:to>
                                    </p:set>
                                    <p:anim calcmode="lin" valueType="num">
                                      <p:cBhvr>
                                        <p:cTn id="7" dur="1000" fill="hold"/>
                                        <p:tgtEl>
                                          <p:spTgt spid="690"/>
                                        </p:tgtEl>
                                        <p:attrNameLst>
                                          <p:attrName>ppt_w</p:attrName>
                                        </p:attrNameLst>
                                      </p:cBhvr>
                                      <p:tavLst>
                                        <p:tav tm="0">
                                          <p:val>
                                            <p:fltVal val="0"/>
                                          </p:val>
                                        </p:tav>
                                        <p:tav tm="100000">
                                          <p:val>
                                            <p:strVal val="#ppt_w"/>
                                          </p:val>
                                        </p:tav>
                                      </p:tavLst>
                                    </p:anim>
                                    <p:anim calcmode="lin" valueType="num">
                                      <p:cBhvr>
                                        <p:cTn id="8" dur="1000" fill="hold"/>
                                        <p:tgtEl>
                                          <p:spTgt spid="6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Recordkeeping for Exceptions"/>
          <p:cNvSpPr txBox="1">
            <a:spLocks noGrp="1"/>
          </p:cNvSpPr>
          <p:nvPr>
            <p:ph type="title"/>
          </p:nvPr>
        </p:nvSpPr>
        <p:spPr>
          <a:prstGeom prst="rect">
            <a:avLst/>
          </a:prstGeom>
        </p:spPr>
        <p:txBody>
          <a:bodyPr/>
          <a:lstStyle/>
          <a:p>
            <a:r>
              <a:t>Recordkeeping for </a:t>
            </a:r>
            <a:r>
              <a:rPr u="sng"/>
              <a:t>Exceptions</a:t>
            </a:r>
          </a:p>
        </p:txBody>
      </p:sp>
      <p:sp>
        <p:nvSpPr>
          <p:cNvPr id="695" name="EAR  Recordkeeping"/>
          <p:cNvSpPr txBox="1"/>
          <p:nvPr/>
        </p:nvSpPr>
        <p:spPr>
          <a:xfrm>
            <a:off x="9810750" y="1638300"/>
            <a:ext cx="3162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EAR  Recordkeeping</a:t>
            </a:r>
          </a:p>
        </p:txBody>
      </p:sp>
      <p:graphicFrame>
        <p:nvGraphicFramePr>
          <p:cNvPr id="696" name="Table"/>
          <p:cNvGraphicFramePr/>
          <p:nvPr/>
        </p:nvGraphicFramePr>
        <p:xfrm>
          <a:off x="888900" y="5699101"/>
          <a:ext cx="11458111" cy="3628096"/>
        </p:xfrm>
        <a:graphic>
          <a:graphicData uri="http://schemas.openxmlformats.org/drawingml/2006/table">
            <a:tbl>
              <a:tblPr bandRow="1">
                <a:tableStyleId>{4C3C2611-4C71-4FC5-86AE-919BDF0F9419}</a:tableStyleId>
              </a:tblPr>
              <a:tblGrid>
                <a:gridCol w="5005261">
                  <a:extLst>
                    <a:ext uri="{9D8B030D-6E8A-4147-A177-3AD203B41FA5}">
                      <a16:colId xmlns:a16="http://schemas.microsoft.com/office/drawing/2014/main" val="20000"/>
                    </a:ext>
                  </a:extLst>
                </a:gridCol>
                <a:gridCol w="6452850">
                  <a:extLst>
                    <a:ext uri="{9D8B030D-6E8A-4147-A177-3AD203B41FA5}">
                      <a16:colId xmlns:a16="http://schemas.microsoft.com/office/drawing/2014/main" val="20001"/>
                    </a:ext>
                  </a:extLst>
                </a:gridCol>
              </a:tblGrid>
              <a:tr h="974923">
                <a:tc>
                  <a:txBody>
                    <a:bodyPr/>
                    <a:lstStyle/>
                    <a:p>
                      <a:pPr marL="656166" lvl="1" indent="-529166" algn="l">
                        <a:buSzPct val="100000"/>
                        <a:buAutoNum type="romanLcParenBoth"/>
                        <a:defRPr sz="3000">
                          <a:latin typeface="+mn-lt"/>
                          <a:ea typeface="+mn-ea"/>
                          <a:cs typeface="+mn-cs"/>
                        </a:defRPr>
                      </a:pPr>
                      <a:r>
                        <a:t>Export control documents as defined in Part 772.</a:t>
                      </a:r>
                    </a:p>
                  </a:txBody>
                  <a:tcPr marL="50800" marR="50800" marT="50800" marB="50800" anchor="ctr" horzOverflow="overflow"/>
                </a:tc>
                <a:tc>
                  <a:txBody>
                    <a:bodyPr/>
                    <a:lstStyle/>
                    <a:p>
                      <a:pPr marL="635000" indent="-635000" algn="l" defTabSz="457200">
                        <a:buSzPct val="100000"/>
                        <a:buAutoNum type="romanLcParenBoth" startAt="6"/>
                        <a:defRPr sz="3000">
                          <a:latin typeface="+mn-lt"/>
                          <a:ea typeface="+mn-ea"/>
                          <a:cs typeface="+mn-cs"/>
                        </a:defRPr>
                      </a:pPr>
                      <a:r>
                        <a:t>Restrictive trade practice or boycott documents and reports</a:t>
                      </a:r>
                    </a:p>
                  </a:txBody>
                  <a:tcPr marL="50800" marR="50800" marT="50800" marB="50800" anchor="ctr" horzOverflow="overflow"/>
                </a:tc>
                <a:extLst>
                  <a:ext uri="{0D108BD9-81ED-4DB2-BD59-A6C34878D82A}">
                    <a16:rowId xmlns:a16="http://schemas.microsoft.com/office/drawing/2014/main" val="10000"/>
                  </a:ext>
                </a:extLst>
              </a:tr>
              <a:tr h="653024">
                <a:tc>
                  <a:txBody>
                    <a:bodyPr/>
                    <a:lstStyle/>
                    <a:p>
                      <a:pPr marL="656166" lvl="1" indent="-529166" algn="l">
                        <a:buSzPct val="100000"/>
                        <a:buAutoNum type="romanLcParenBoth" startAt="2"/>
                        <a:defRPr sz="3000">
                          <a:latin typeface="+mn-lt"/>
                          <a:ea typeface="+mn-ea"/>
                          <a:cs typeface="+mn-cs"/>
                        </a:defRPr>
                      </a:pPr>
                      <a:r>
                        <a:t>Memoranda</a:t>
                      </a:r>
                    </a:p>
                  </a:txBody>
                  <a:tcPr marL="50800" marR="50800" marT="50800" marB="50800" anchor="ctr" horzOverflow="overflow"/>
                </a:tc>
                <a:tc>
                  <a:txBody>
                    <a:bodyPr/>
                    <a:lstStyle/>
                    <a:p>
                      <a:pPr marL="635000" indent="-635000" algn="l" defTabSz="457200">
                        <a:buSzPct val="100000"/>
                        <a:buAutoNum type="romanLcParenBoth" startAt="7"/>
                        <a:defRPr sz="3000">
                          <a:latin typeface="+mn-lt"/>
                          <a:ea typeface="+mn-ea"/>
                          <a:cs typeface="+mn-cs"/>
                        </a:defRPr>
                      </a:pPr>
                      <a:r>
                        <a:t>Invitations to bid</a:t>
                      </a:r>
                    </a:p>
                  </a:txBody>
                  <a:tcPr marL="50800" marR="50800" marT="50800" marB="50800" anchor="ctr" horzOverflow="overflow"/>
                </a:tc>
                <a:extLst>
                  <a:ext uri="{0D108BD9-81ED-4DB2-BD59-A6C34878D82A}">
                    <a16:rowId xmlns:a16="http://schemas.microsoft.com/office/drawing/2014/main" val="10001"/>
                  </a:ext>
                </a:extLst>
              </a:tr>
              <a:tr h="653024">
                <a:tc>
                  <a:txBody>
                    <a:bodyPr/>
                    <a:lstStyle/>
                    <a:p>
                      <a:pPr marL="656166" lvl="1" indent="-529166" algn="l">
                        <a:buSzPct val="100000"/>
                        <a:buAutoNum type="romanLcParenBoth" startAt="3"/>
                        <a:defRPr sz="3000">
                          <a:latin typeface="+mn-lt"/>
                          <a:ea typeface="+mn-ea"/>
                          <a:cs typeface="+mn-cs"/>
                        </a:defRPr>
                      </a:pPr>
                      <a:r>
                        <a:t>Notes</a:t>
                      </a:r>
                    </a:p>
                  </a:txBody>
                  <a:tcPr marL="50800" marR="50800" marT="50800" marB="50800" anchor="ctr" horzOverflow="overflow"/>
                </a:tc>
                <a:tc>
                  <a:txBody>
                    <a:bodyPr/>
                    <a:lstStyle/>
                    <a:p>
                      <a:pPr marL="635000" indent="-635000" algn="l" defTabSz="457200">
                        <a:buSzPct val="100000"/>
                        <a:buAutoNum type="romanLcParenBoth" startAt="8"/>
                        <a:defRPr sz="3000">
                          <a:latin typeface="+mn-lt"/>
                          <a:ea typeface="+mn-ea"/>
                          <a:cs typeface="+mn-cs"/>
                        </a:defRPr>
                      </a:pPr>
                      <a:r>
                        <a:t>Books of account</a:t>
                      </a:r>
                    </a:p>
                  </a:txBody>
                  <a:tcPr marL="50800" marR="50800" marT="50800" marB="50800" anchor="ctr" horzOverflow="overflow"/>
                </a:tc>
                <a:extLst>
                  <a:ext uri="{0D108BD9-81ED-4DB2-BD59-A6C34878D82A}">
                    <a16:rowId xmlns:a16="http://schemas.microsoft.com/office/drawing/2014/main" val="10002"/>
                  </a:ext>
                </a:extLst>
              </a:tr>
              <a:tr h="653024">
                <a:tc>
                  <a:txBody>
                    <a:bodyPr/>
                    <a:lstStyle/>
                    <a:p>
                      <a:pPr marL="656166" indent="-529166" algn="l">
                        <a:buSzPct val="100000"/>
                        <a:buAutoNum type="romanLcParenBoth" startAt="4"/>
                        <a:defRPr sz="3000">
                          <a:latin typeface="+mn-lt"/>
                          <a:ea typeface="+mn-ea"/>
                          <a:cs typeface="+mn-cs"/>
                        </a:defRPr>
                      </a:pPr>
                      <a:r>
                        <a:t>Correspondence</a:t>
                      </a:r>
                    </a:p>
                  </a:txBody>
                  <a:tcPr marL="50800" marR="50800" marT="50800" marB="50800" anchor="ctr" horzOverflow="overflow"/>
                </a:tc>
                <a:tc>
                  <a:txBody>
                    <a:bodyPr/>
                    <a:lstStyle/>
                    <a:p>
                      <a:pPr marL="635000" indent="-635000" algn="l" defTabSz="457200">
                        <a:buSzPct val="100000"/>
                        <a:buAutoNum type="romanLcParenBoth" startAt="9"/>
                        <a:defRPr sz="3000">
                          <a:latin typeface="+mn-lt"/>
                          <a:ea typeface="+mn-ea"/>
                          <a:cs typeface="+mn-cs"/>
                        </a:defRPr>
                      </a:pPr>
                      <a:r>
                        <a:t>Financial records</a:t>
                      </a:r>
                    </a:p>
                  </a:txBody>
                  <a:tcPr marL="50800" marR="50800" marT="50800" marB="50800" anchor="ctr" horzOverflow="overflow"/>
                </a:tc>
                <a:extLst>
                  <a:ext uri="{0D108BD9-81ED-4DB2-BD59-A6C34878D82A}">
                    <a16:rowId xmlns:a16="http://schemas.microsoft.com/office/drawing/2014/main" val="10003"/>
                  </a:ext>
                </a:extLst>
              </a:tr>
              <a:tr h="653024">
                <a:tc>
                  <a:txBody>
                    <a:bodyPr/>
                    <a:lstStyle/>
                    <a:p>
                      <a:pPr marL="656166" lvl="1" indent="-529166" algn="l">
                        <a:buSzPct val="100000"/>
                        <a:buAutoNum type="romanLcParenBoth" startAt="5"/>
                        <a:defRPr sz="3000">
                          <a:latin typeface="+mn-lt"/>
                          <a:ea typeface="+mn-ea"/>
                          <a:cs typeface="+mn-cs"/>
                        </a:defRPr>
                      </a:pPr>
                      <a:r>
                        <a:t>Contracts</a:t>
                      </a:r>
                    </a:p>
                  </a:txBody>
                  <a:tcPr marL="50800" marR="50800" marT="50800" marB="50800" anchor="ctr" horzOverflow="overflow"/>
                </a:tc>
                <a:tc>
                  <a:txBody>
                    <a:bodyPr/>
                    <a:lstStyle/>
                    <a:p>
                      <a:pPr marL="635000" indent="-635000" algn="l" defTabSz="457200">
                        <a:buSzPct val="100000"/>
                        <a:buAutoNum type="romanLcParenBoth" startAt="10"/>
                        <a:defRPr sz="3000">
                          <a:latin typeface="+mn-lt"/>
                          <a:ea typeface="+mn-ea"/>
                          <a:cs typeface="+mn-cs"/>
                        </a:defRPr>
                      </a:pPr>
                      <a:r>
                        <a:t>How long?  5 years after license exp.</a:t>
                      </a:r>
                    </a:p>
                  </a:txBody>
                  <a:tcPr marL="50800" marR="50800" marT="50800" marB="50800" anchor="ctr" horzOverflow="overflow"/>
                </a:tc>
                <a:extLst>
                  <a:ext uri="{0D108BD9-81ED-4DB2-BD59-A6C34878D82A}">
                    <a16:rowId xmlns:a16="http://schemas.microsoft.com/office/drawing/2014/main" val="10004"/>
                  </a:ext>
                </a:extLst>
              </a:tr>
            </a:tbl>
          </a:graphicData>
        </a:graphic>
      </p:graphicFrame>
      <p:sp>
        <p:nvSpPr>
          <p:cNvPr id="69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49</a:t>
            </a:fld>
            <a:endParaRPr/>
          </a:p>
        </p:txBody>
      </p:sp>
      <p:sp>
        <p:nvSpPr>
          <p:cNvPr id="698" name="Part 740.1(f):  “Records of transactions involving exports under any of the License Exceptions must be maintained in accordance with the recordkeeping requirements of Part 762 of the EAR.”…"/>
          <p:cNvSpPr txBox="1">
            <a:spLocks noGrp="1"/>
          </p:cNvSpPr>
          <p:nvPr>
            <p:ph type="body" sz="half" idx="1"/>
          </p:nvPr>
        </p:nvSpPr>
        <p:spPr>
          <a:xfrm>
            <a:off x="212863" y="2206987"/>
            <a:ext cx="12579074" cy="3250452"/>
          </a:xfrm>
          <a:prstGeom prst="rect">
            <a:avLst/>
          </a:prstGeom>
        </p:spPr>
        <p:txBody>
          <a:bodyPr/>
          <a:lstStyle/>
          <a:p>
            <a:pPr marL="342900" indent="-342900">
              <a:spcBef>
                <a:spcPts val="1200"/>
              </a:spcBef>
              <a:buSzPct val="100000"/>
              <a:defRPr sz="3600"/>
            </a:pPr>
            <a:r>
              <a:t>Part 740.1(f):  “Records of transactions involving exports under any of the License Exceptions must be maintained in accordance with the recordkeeping requirements of Part 762 of the EAR.”</a:t>
            </a:r>
          </a:p>
          <a:p>
            <a:pPr marL="342900" indent="-342900">
              <a:spcBef>
                <a:spcPts val="1200"/>
              </a:spcBef>
              <a:buSzPct val="100000"/>
              <a:defRPr sz="3600"/>
            </a:pPr>
            <a:r>
              <a:t>Part 762:  This should be read separately, in detail, but includes these:</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First, Rule ITAR In or Out"/>
          <p:cNvSpPr txBox="1">
            <a:spLocks noGrp="1"/>
          </p:cNvSpPr>
          <p:nvPr>
            <p:ph type="title"/>
          </p:nvPr>
        </p:nvSpPr>
        <p:spPr>
          <a:prstGeom prst="rect">
            <a:avLst/>
          </a:prstGeom>
        </p:spPr>
        <p:txBody>
          <a:bodyPr/>
          <a:lstStyle>
            <a:lvl1pPr>
              <a:lnSpc>
                <a:spcPct val="90000"/>
              </a:lnSpc>
            </a:lvl1pPr>
          </a:lstStyle>
          <a:p>
            <a:r>
              <a:t>First, Rule ITAR In or Out</a:t>
            </a:r>
          </a:p>
        </p:txBody>
      </p:sp>
      <p:sp>
        <p:nvSpPr>
          <p:cNvPr id="326" name="Classify:  Order of Review"/>
          <p:cNvSpPr txBox="1"/>
          <p:nvPr/>
        </p:nvSpPr>
        <p:spPr>
          <a:xfrm>
            <a:off x="9569450" y="16383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Classify:  Order of Review</a:t>
            </a:r>
          </a:p>
        </p:txBody>
      </p:sp>
      <p:sp>
        <p:nvSpPr>
          <p:cNvPr id="327" name="Slide Number"/>
          <p:cNvSpPr txBox="1">
            <a:spLocks noGrp="1"/>
          </p:cNvSpPr>
          <p:nvPr>
            <p:ph type="sldNum" sz="quarter" idx="2"/>
          </p:nvPr>
        </p:nvSpPr>
        <p:spPr>
          <a:xfrm>
            <a:off x="12607290" y="9439683"/>
            <a:ext cx="2286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328" name="Review the USML, found in ITAR Part 121.…"/>
          <p:cNvSpPr txBox="1">
            <a:spLocks noGrp="1"/>
          </p:cNvSpPr>
          <p:nvPr>
            <p:ph type="body" idx="1"/>
          </p:nvPr>
        </p:nvSpPr>
        <p:spPr>
          <a:xfrm>
            <a:off x="121920" y="2050884"/>
            <a:ext cx="12579073" cy="6974106"/>
          </a:xfrm>
          <a:prstGeom prst="rect">
            <a:avLst/>
          </a:prstGeom>
        </p:spPr>
        <p:txBody>
          <a:bodyPr/>
          <a:lstStyle/>
          <a:p>
            <a:pPr marL="977900" lvl="1" indent="-660400">
              <a:lnSpc>
                <a:spcPct val="80000"/>
              </a:lnSpc>
              <a:buSzPct val="125000"/>
              <a:defRPr sz="4000"/>
            </a:pPr>
            <a:r>
              <a:t>Review the USML, found in ITAR Part 121.</a:t>
            </a:r>
          </a:p>
          <a:p>
            <a:pPr marL="977900" lvl="1" indent="-660400">
              <a:lnSpc>
                <a:spcPct val="80000"/>
              </a:lnSpc>
              <a:buSzPct val="125000"/>
              <a:defRPr sz="4000"/>
            </a:pPr>
            <a:r>
              <a:t>Defense articles can be "enumerated" (e.g. "F/A-18 E/F" or "described" (e.g. "Fighters, fighter bombers, and fixed-wing attack aircraft").</a:t>
            </a:r>
          </a:p>
          <a:p>
            <a:pPr marL="1562100" lvl="2" indent="-546100">
              <a:lnSpc>
                <a:spcPct val="80000"/>
              </a:lnSpc>
              <a:buSzPct val="30000"/>
              <a:buBlip>
                <a:blip r:embed="rId2"/>
              </a:buBlip>
              <a:defRPr sz="4000"/>
            </a:pPr>
            <a:r>
              <a:t>Pay close attention to language in regs.</a:t>
            </a:r>
          </a:p>
          <a:p>
            <a:pPr marL="1562100" lvl="2" indent="-546100">
              <a:lnSpc>
                <a:spcPct val="80000"/>
              </a:lnSpc>
              <a:buSzPct val="30000"/>
              <a:buBlip>
                <a:blip r:embed="rId2"/>
              </a:buBlip>
              <a:defRPr sz="4000"/>
            </a:pPr>
            <a:r>
              <a:t>Use the same "enumerated"/"described" sensitivity when evaluating ECCNs.</a:t>
            </a:r>
          </a:p>
          <a:p>
            <a:pPr marL="977900" lvl="2" indent="-660400">
              <a:lnSpc>
                <a:spcPct val="80000"/>
              </a:lnSpc>
              <a:buClr>
                <a:srgbClr val="000000"/>
              </a:buClr>
              <a:buSzPct val="125000"/>
              <a:defRPr sz="4000"/>
            </a:pPr>
            <a:r>
              <a:t>"Parts"/"components" can appear in USML category paragraphs other than the main parts/components paragraph in any category.</a:t>
            </a:r>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xmlns:m="http://schemas.openxmlformats.org/officeDocument/2006/math" xmlns:a14="http://schemas.microsoft.com/office/drawing/2010/main">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Recordkeeping for Exceptions"/>
          <p:cNvSpPr txBox="1">
            <a:spLocks noGrp="1"/>
          </p:cNvSpPr>
          <p:nvPr>
            <p:ph type="title"/>
          </p:nvPr>
        </p:nvSpPr>
        <p:spPr>
          <a:prstGeom prst="rect">
            <a:avLst/>
          </a:prstGeom>
        </p:spPr>
        <p:txBody>
          <a:bodyPr/>
          <a:lstStyle/>
          <a:p>
            <a:r>
              <a:t>Recordkeeping for </a:t>
            </a:r>
            <a:r>
              <a:rPr u="sng"/>
              <a:t>Exceptions</a:t>
            </a:r>
          </a:p>
        </p:txBody>
      </p:sp>
      <p:sp>
        <p:nvSpPr>
          <p:cNvPr id="70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50</a:t>
            </a:fld>
            <a:endParaRPr/>
          </a:p>
        </p:txBody>
      </p:sp>
      <p:sp>
        <p:nvSpPr>
          <p:cNvPr id="702" name="A description of the item replaced, repaired or serviced;…"/>
          <p:cNvSpPr txBox="1">
            <a:spLocks noGrp="1"/>
          </p:cNvSpPr>
          <p:nvPr>
            <p:ph type="body" idx="1"/>
          </p:nvPr>
        </p:nvSpPr>
        <p:spPr>
          <a:xfrm>
            <a:off x="896620" y="3161340"/>
            <a:ext cx="11682930" cy="5864221"/>
          </a:xfrm>
          <a:prstGeom prst="rect">
            <a:avLst/>
          </a:prstGeom>
        </p:spPr>
        <p:txBody>
          <a:bodyPr/>
          <a:lstStyle/>
          <a:p>
            <a:pPr marL="635000" indent="-635000">
              <a:spcBef>
                <a:spcPts val="1200"/>
              </a:spcBef>
              <a:buSzPct val="100000"/>
              <a:buAutoNum type="romanLcParenBoth"/>
              <a:defRPr sz="3600"/>
            </a:pPr>
            <a:r>
              <a:t>A description of the item replaced, repaired or serviced;</a:t>
            </a:r>
          </a:p>
          <a:p>
            <a:pPr marL="635000" indent="-635000">
              <a:spcBef>
                <a:spcPts val="1200"/>
              </a:spcBef>
              <a:buSzPct val="100000"/>
              <a:buAutoNum type="romanLcParenBoth"/>
              <a:defRPr sz="3600"/>
            </a:pPr>
            <a:r>
              <a:t>The type of repair or service;</a:t>
            </a:r>
          </a:p>
          <a:p>
            <a:pPr marL="635000" indent="-635000">
              <a:spcBef>
                <a:spcPts val="1200"/>
              </a:spcBef>
              <a:buSzPct val="100000"/>
              <a:buAutoNum type="romanLcParenBoth"/>
              <a:defRPr sz="3600"/>
            </a:pPr>
            <a:r>
              <a:t>Certification of the destruction or return of item replaced;</a:t>
            </a:r>
          </a:p>
          <a:p>
            <a:pPr marL="635000" indent="-635000">
              <a:spcBef>
                <a:spcPts val="1200"/>
              </a:spcBef>
              <a:buSzPct val="100000"/>
              <a:buAutoNum type="romanLcParenBoth"/>
              <a:defRPr sz="3600"/>
            </a:pPr>
            <a:r>
              <a:t>Location of the item replaced, repaired or serviced;</a:t>
            </a:r>
          </a:p>
          <a:p>
            <a:pPr marL="635000" indent="-635000">
              <a:spcBef>
                <a:spcPts val="1200"/>
              </a:spcBef>
              <a:buSzPct val="100000"/>
              <a:buAutoNum type="romanLcParenBoth"/>
              <a:defRPr sz="3600"/>
            </a:pPr>
            <a:r>
              <a:t>The name and address of those who received the items for replacement, repair, or service;</a:t>
            </a:r>
          </a:p>
          <a:p>
            <a:pPr marL="635000" indent="-635000">
              <a:spcBef>
                <a:spcPts val="1200"/>
              </a:spcBef>
              <a:buSzPct val="100000"/>
              <a:buAutoNum type="romanLcParenBoth"/>
              <a:defRPr sz="3600"/>
            </a:pPr>
            <a:r>
              <a:t>Quantity of items shipped; and</a:t>
            </a:r>
          </a:p>
          <a:p>
            <a:pPr marL="635000" indent="-635000">
              <a:spcBef>
                <a:spcPts val="1200"/>
              </a:spcBef>
              <a:buSzPct val="100000"/>
              <a:buAutoNum type="romanLcParenBoth"/>
              <a:defRPr sz="3600"/>
            </a:pPr>
            <a:r>
              <a:t>Country of ultimate destination.</a:t>
            </a:r>
          </a:p>
        </p:txBody>
      </p:sp>
      <p:sp>
        <p:nvSpPr>
          <p:cNvPr id="703" name="EAR  Recordkeeping"/>
          <p:cNvSpPr txBox="1"/>
          <p:nvPr/>
        </p:nvSpPr>
        <p:spPr>
          <a:xfrm>
            <a:off x="9810750" y="1638300"/>
            <a:ext cx="3162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EAR  Recordkeeping</a:t>
            </a:r>
          </a:p>
        </p:txBody>
      </p:sp>
      <p:sp>
        <p:nvSpPr>
          <p:cNvPr id="704" name="Special recordkeeping for ECCNs 2A983, 2A984, 2D983 and 2D984, and “600 Series” ECCNs."/>
          <p:cNvSpPr txBox="1"/>
          <p:nvPr/>
        </p:nvSpPr>
        <p:spPr>
          <a:xfrm>
            <a:off x="127661" y="2142066"/>
            <a:ext cx="12105317" cy="1193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889000" indent="-571500" algn="l" defTabSz="457200">
              <a:buSzPct val="100000"/>
              <a:buChar char="•"/>
              <a:defRPr sz="3600">
                <a:latin typeface="Helvetica"/>
                <a:ea typeface="Helvetica"/>
                <a:cs typeface="Helvetica"/>
                <a:sym typeface="Helvetica"/>
              </a:defRPr>
            </a:pPr>
            <a:r>
              <a:t>Special recordkeeping for ECCNs </a:t>
            </a:r>
            <a:r>
              <a:rPr>
                <a:solidFill>
                  <a:srgbClr val="083BFF"/>
                </a:solidFill>
              </a:rPr>
              <a:t>2A983</a:t>
            </a:r>
            <a:r>
              <a:t>, </a:t>
            </a:r>
            <a:r>
              <a:rPr>
                <a:solidFill>
                  <a:srgbClr val="083BFF"/>
                </a:solidFill>
              </a:rPr>
              <a:t>2A984</a:t>
            </a:r>
            <a:r>
              <a:t>, </a:t>
            </a:r>
            <a:r>
              <a:rPr>
                <a:solidFill>
                  <a:srgbClr val="083BFF"/>
                </a:solidFill>
              </a:rPr>
              <a:t>2D983</a:t>
            </a:r>
            <a:r>
              <a:t> and </a:t>
            </a:r>
            <a:r>
              <a:rPr>
                <a:solidFill>
                  <a:srgbClr val="083BFF"/>
                </a:solidFill>
              </a:rPr>
              <a:t>2D984</a:t>
            </a:r>
            <a:r>
              <a:t>, and </a:t>
            </a:r>
            <a:r>
              <a:rPr>
                <a:solidFill>
                  <a:srgbClr val="083BFF"/>
                </a:solidFill>
              </a:rPr>
              <a:t>“600 Series”</a:t>
            </a:r>
            <a:r>
              <a:t> ECCNs.</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Export Control 101:  Overview of the System"/>
          <p:cNvSpPr txBox="1">
            <a:spLocks noGrp="1"/>
          </p:cNvSpPr>
          <p:nvPr>
            <p:ph type="title"/>
          </p:nvPr>
        </p:nvSpPr>
        <p:spPr>
          <a:prstGeom prst="rect">
            <a:avLst/>
          </a:prstGeom>
        </p:spPr>
        <p:txBody>
          <a:bodyPr/>
          <a:lstStyle/>
          <a:p>
            <a:r>
              <a:t>Export Control 101:  Overview of the System</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Main Export Regulations   ITAR &amp; EAR - Major updates started Oct 2013, and continuing …"/>
          <p:cNvSpPr txBox="1">
            <a:spLocks noGrp="1"/>
          </p:cNvSpPr>
          <p:nvPr>
            <p:ph type="title"/>
          </p:nvPr>
        </p:nvSpPr>
        <p:spPr>
          <a:prstGeom prst="rect">
            <a:avLst/>
          </a:prstGeom>
        </p:spPr>
        <p:txBody>
          <a:bodyPr>
            <a:normAutofit fontScale="90000"/>
          </a:bodyPr>
          <a:lstStyle/>
          <a:p>
            <a:pPr defTabSz="554990">
              <a:defRPr sz="5130"/>
            </a:pPr>
            <a:r>
              <a:t>Main Export Regulations  </a:t>
            </a:r>
          </a:p>
          <a:p>
            <a:pPr defTabSz="554990">
              <a:defRPr sz="2280"/>
            </a:pPr>
            <a:r>
              <a:t>ITAR &amp; EAR - Major updates started Oct 2013, and continuing …</a:t>
            </a:r>
          </a:p>
        </p:txBody>
      </p:sp>
      <p:sp>
        <p:nvSpPr>
          <p:cNvPr id="70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52</a:t>
            </a:fld>
            <a:endParaRPr/>
          </a:p>
        </p:txBody>
      </p:sp>
      <p:sp>
        <p:nvSpPr>
          <p:cNvPr id="710" name="USG Export Regulations"/>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USG Export Regulations</a:t>
            </a:r>
          </a:p>
        </p:txBody>
      </p:sp>
      <p:sp>
        <p:nvSpPr>
          <p:cNvPr id="711" name="Export Administration…"/>
          <p:cNvSpPr txBox="1"/>
          <p:nvPr/>
        </p:nvSpPr>
        <p:spPr>
          <a:xfrm>
            <a:off x="7445715" y="1898650"/>
            <a:ext cx="4478314" cy="1092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3700"/>
            </a:pPr>
            <a:r>
              <a:t>Export Administration</a:t>
            </a:r>
          </a:p>
          <a:p>
            <a:pPr>
              <a:lnSpc>
                <a:spcPct val="80000"/>
              </a:lnSpc>
              <a:defRPr sz="3700"/>
            </a:pPr>
            <a:r>
              <a:t>Regulations (EAR)</a:t>
            </a:r>
          </a:p>
        </p:txBody>
      </p:sp>
      <p:sp>
        <p:nvSpPr>
          <p:cNvPr id="712" name="International Traffic in Arms…"/>
          <p:cNvSpPr txBox="1"/>
          <p:nvPr/>
        </p:nvSpPr>
        <p:spPr>
          <a:xfrm>
            <a:off x="651343" y="1898650"/>
            <a:ext cx="5494059" cy="1092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3700"/>
            </a:pPr>
            <a:r>
              <a:t>International Traffic in Arms</a:t>
            </a:r>
          </a:p>
          <a:p>
            <a:pPr>
              <a:lnSpc>
                <a:spcPct val="80000"/>
              </a:lnSpc>
              <a:defRPr sz="3700"/>
            </a:pPr>
            <a:r>
              <a:t>Regulations (ITAR)</a:t>
            </a:r>
          </a:p>
        </p:txBody>
      </p:sp>
      <p:pic>
        <p:nvPicPr>
          <p:cNvPr id="3" name="Picture 2" descr="A person holding a sign&#10;&#10;Description automatically generated">
            <a:extLst>
              <a:ext uri="{FF2B5EF4-FFF2-40B4-BE49-F238E27FC236}">
                <a16:creationId xmlns:a16="http://schemas.microsoft.com/office/drawing/2014/main" id="{959D66A1-F545-0145-BA02-DBDD253EC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965" y="3062485"/>
            <a:ext cx="4850813" cy="6357862"/>
          </a:xfrm>
          <a:prstGeom prst="rect">
            <a:avLst/>
          </a:prstGeom>
        </p:spPr>
      </p:pic>
      <p:pic>
        <p:nvPicPr>
          <p:cNvPr id="5" name="Picture 4" descr="A picture containing text, newspaper, sign&#10;&#10;Description automatically generated">
            <a:extLst>
              <a:ext uri="{FF2B5EF4-FFF2-40B4-BE49-F238E27FC236}">
                <a16:creationId xmlns:a16="http://schemas.microsoft.com/office/drawing/2014/main" id="{FDE7144E-2F3B-F34D-B91F-27EF5E717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031" y="3062485"/>
            <a:ext cx="4909682" cy="63578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Line"/>
          <p:cNvSpPr/>
          <p:nvPr/>
        </p:nvSpPr>
        <p:spPr>
          <a:xfrm flipH="1" flipV="1">
            <a:off x="4394049" y="5778592"/>
            <a:ext cx="526191" cy="36"/>
          </a:xfrm>
          <a:prstGeom prst="line">
            <a:avLst/>
          </a:prstGeom>
          <a:ln w="38100">
            <a:solidFill>
              <a:srgbClr val="000000"/>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717" name="How NOT to Approach Export Compliance Issues..."/>
          <p:cNvSpPr txBox="1">
            <a:spLocks noGrp="1"/>
          </p:cNvSpPr>
          <p:nvPr>
            <p:ph type="title"/>
          </p:nvPr>
        </p:nvSpPr>
        <p:spPr>
          <a:prstGeom prst="rect">
            <a:avLst/>
          </a:prstGeom>
        </p:spPr>
        <p:txBody>
          <a:bodyPr>
            <a:normAutofit fontScale="90000"/>
          </a:bodyPr>
          <a:lstStyle/>
          <a:p>
            <a:pPr defTabSz="397256">
              <a:defRPr sz="3672"/>
            </a:pPr>
            <a:r>
              <a:t>How </a:t>
            </a:r>
            <a:r>
              <a:rPr u="sng"/>
              <a:t>NOT</a:t>
            </a:r>
            <a:r>
              <a:t> to Approach Export Compliance Issues...</a:t>
            </a:r>
          </a:p>
        </p:txBody>
      </p:sp>
      <p:sp>
        <p:nvSpPr>
          <p:cNvPr id="71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53</a:t>
            </a:fld>
            <a:endParaRPr/>
          </a:p>
        </p:txBody>
      </p:sp>
      <p:sp>
        <p:nvSpPr>
          <p:cNvPr id="719" name="Solving Export Problems"/>
          <p:cNvSpPr txBox="1"/>
          <p:nvPr/>
        </p:nvSpPr>
        <p:spPr>
          <a:xfrm>
            <a:off x="9886950" y="1638300"/>
            <a:ext cx="2933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Solving Export Problems</a:t>
            </a:r>
          </a:p>
        </p:txBody>
      </p:sp>
      <p:sp>
        <p:nvSpPr>
          <p:cNvPr id="720" name="Line"/>
          <p:cNvSpPr/>
          <p:nvPr/>
        </p:nvSpPr>
        <p:spPr>
          <a:xfrm flipH="1">
            <a:off x="1980950" y="8991600"/>
            <a:ext cx="2912814" cy="1"/>
          </a:xfrm>
          <a:prstGeom prst="line">
            <a:avLst/>
          </a:prstGeom>
          <a:ln w="38100">
            <a:solidFill>
              <a:srgbClr val="000000"/>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721" name="You’re So Screwed !"/>
          <p:cNvSpPr/>
          <p:nvPr/>
        </p:nvSpPr>
        <p:spPr>
          <a:xfrm>
            <a:off x="4889500" y="5207000"/>
            <a:ext cx="3213100" cy="977900"/>
          </a:xfrm>
          <a:prstGeom prst="rect">
            <a:avLst/>
          </a:prstGeom>
          <a:solidFill>
            <a:srgbClr val="FFE6AF"/>
          </a:solidFill>
          <a:ln w="25400">
            <a:solidFill>
              <a:srgbClr val="000000"/>
            </a:solidFill>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500" b="1">
                <a:effectLst>
                  <a:outerShdw blurRad="38100" dist="12700" dir="5400000" rotWithShape="0">
                    <a:srgbClr val="000000">
                      <a:alpha val="50000"/>
                    </a:srgbClr>
                  </a:outerShdw>
                </a:effectLst>
              </a:defRPr>
            </a:lvl1pPr>
          </a:lstStyle>
          <a:p>
            <a:r>
              <a:t>You’re So Screwed !</a:t>
            </a:r>
          </a:p>
        </p:txBody>
      </p:sp>
      <p:grpSp>
        <p:nvGrpSpPr>
          <p:cNvPr id="726" name="Group"/>
          <p:cNvGrpSpPr/>
          <p:nvPr/>
        </p:nvGrpSpPr>
        <p:grpSpPr>
          <a:xfrm>
            <a:off x="5029200" y="6045179"/>
            <a:ext cx="2933700" cy="1841522"/>
            <a:chOff x="0" y="0"/>
            <a:chExt cx="2933700" cy="1841520"/>
          </a:xfrm>
        </p:grpSpPr>
        <p:sp>
          <p:nvSpPr>
            <p:cNvPr id="722" name="Line"/>
            <p:cNvSpPr/>
            <p:nvPr/>
          </p:nvSpPr>
          <p:spPr>
            <a:xfrm flipV="1">
              <a:off x="1460500" y="0"/>
              <a:ext cx="0" cy="444521"/>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725" name="Group"/>
            <p:cNvGrpSpPr/>
            <p:nvPr/>
          </p:nvGrpSpPr>
          <p:grpSpPr>
            <a:xfrm>
              <a:off x="0" y="431820"/>
              <a:ext cx="2933700" cy="1409701"/>
              <a:chOff x="0" y="0"/>
              <a:chExt cx="2933700" cy="1409700"/>
            </a:xfrm>
          </p:grpSpPr>
          <p:sp>
            <p:nvSpPr>
              <p:cNvPr id="723" name="Shape"/>
              <p:cNvSpPr/>
              <p:nvPr/>
            </p:nvSpPr>
            <p:spPr>
              <a:xfrm>
                <a:off x="0" y="0"/>
                <a:ext cx="2933700" cy="14097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E6AF"/>
              </a:solidFill>
              <a:ln w="25400" cap="flat">
                <a:solidFill>
                  <a:srgbClr val="000000"/>
                </a:solidFill>
                <a:prstDash val="solid"/>
                <a:miter lim="400000"/>
              </a:ln>
              <a:effectLst>
                <a:outerShdw blurRad="38100" dist="76200" dir="3120000" rotWithShape="0">
                  <a:srgbClr val="000000">
                    <a:alpha val="50000"/>
                  </a:srgbClr>
                </a:outerShdw>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724" name="Can You…"/>
              <p:cNvSpPr txBox="1"/>
              <p:nvPr/>
            </p:nvSpPr>
            <p:spPr>
              <a:xfrm>
                <a:off x="212900" y="77923"/>
                <a:ext cx="2476501" cy="1270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defRPr sz="2000" b="1"/>
                </a:pPr>
                <a:r>
                  <a:t>Can You</a:t>
                </a:r>
              </a:p>
              <a:p>
                <a:pPr>
                  <a:defRPr sz="2000" b="1"/>
                </a:pPr>
                <a:r>
                  <a:t>Blame Someone</a:t>
                </a:r>
              </a:p>
              <a:p>
                <a:pPr>
                  <a:defRPr sz="2000" b="1"/>
                </a:pPr>
                <a:r>
                  <a:t>Else ?</a:t>
                </a:r>
              </a:p>
            </p:txBody>
          </p:sp>
        </p:grpSp>
      </p:grpSp>
      <p:sp>
        <p:nvSpPr>
          <p:cNvPr id="727" name="You Idiot !"/>
          <p:cNvSpPr/>
          <p:nvPr/>
        </p:nvSpPr>
        <p:spPr>
          <a:xfrm>
            <a:off x="4889500" y="3860800"/>
            <a:ext cx="3213100" cy="749300"/>
          </a:xfrm>
          <a:prstGeom prst="rect">
            <a:avLst/>
          </a:prstGeom>
          <a:solidFill>
            <a:srgbClr val="FFE6AF"/>
          </a:solidFill>
          <a:ln w="25400">
            <a:solidFill>
              <a:srgbClr val="000000"/>
            </a:solidFill>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000" b="1">
                <a:effectLst>
                  <a:outerShdw blurRad="38100" dist="12700" dir="5400000" rotWithShape="0">
                    <a:srgbClr val="000000">
                      <a:alpha val="50000"/>
                    </a:srgbClr>
                  </a:outerShdw>
                </a:effectLst>
              </a:defRPr>
            </a:lvl1pPr>
          </a:lstStyle>
          <a:p>
            <a:r>
              <a:t>You Idiot !</a:t>
            </a:r>
          </a:p>
        </p:txBody>
      </p:sp>
      <p:sp>
        <p:nvSpPr>
          <p:cNvPr id="728" name="Line"/>
          <p:cNvSpPr/>
          <p:nvPr/>
        </p:nvSpPr>
        <p:spPr>
          <a:xfrm flipH="1">
            <a:off x="6502398" y="3534857"/>
            <a:ext cx="2222760" cy="1"/>
          </a:xfrm>
          <a:prstGeom prst="line">
            <a:avLst/>
          </a:prstGeom>
          <a:ln w="38100">
            <a:solidFill>
              <a:srgbClr val="000000"/>
            </a:solidFill>
            <a:miter lim="400000"/>
          </a:ln>
        </p:spPr>
        <p:txBody>
          <a:bodyPr lIns="0" tIns="0" rIns="0" bIns="0"/>
          <a:lstStyle/>
          <a:p>
            <a:pPr algn="l" defTabSz="457200">
              <a:defRPr sz="1200">
                <a:latin typeface="Helvetica"/>
                <a:ea typeface="Helvetica"/>
                <a:cs typeface="Helvetica"/>
                <a:sym typeface="Helvetica"/>
              </a:defRPr>
            </a:pPr>
            <a:endParaRPr/>
          </a:p>
        </p:txBody>
      </p:sp>
      <p:sp>
        <p:nvSpPr>
          <p:cNvPr id="729" name="Line"/>
          <p:cNvSpPr/>
          <p:nvPr/>
        </p:nvSpPr>
        <p:spPr>
          <a:xfrm flipV="1">
            <a:off x="6502400" y="3518346"/>
            <a:ext cx="1" cy="342596"/>
          </a:xfrm>
          <a:prstGeom prst="line">
            <a:avLst/>
          </a:prstGeom>
          <a:ln w="38100">
            <a:solidFill>
              <a:srgbClr val="000000"/>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grpSp>
        <p:nvGrpSpPr>
          <p:cNvPr id="732" name="Group"/>
          <p:cNvGrpSpPr/>
          <p:nvPr/>
        </p:nvGrpSpPr>
        <p:grpSpPr>
          <a:xfrm>
            <a:off x="520700" y="5003800"/>
            <a:ext cx="2933700" cy="1549401"/>
            <a:chOff x="0" y="0"/>
            <a:chExt cx="2933700" cy="1549400"/>
          </a:xfrm>
        </p:grpSpPr>
        <p:sp>
          <p:nvSpPr>
            <p:cNvPr id="730" name="Shape"/>
            <p:cNvSpPr/>
            <p:nvPr/>
          </p:nvSpPr>
          <p:spPr>
            <a:xfrm>
              <a:off x="0" y="0"/>
              <a:ext cx="2933700" cy="15494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E6AF"/>
            </a:solidFill>
            <a:ln w="25400" cap="flat">
              <a:solidFill>
                <a:srgbClr val="000000"/>
              </a:solidFill>
              <a:prstDash val="solid"/>
              <a:miter lim="400000"/>
            </a:ln>
            <a:effectLst>
              <a:outerShdw blurRad="38100" dist="76200" dir="3120000" rotWithShape="0">
                <a:srgbClr val="000000">
                  <a:alpha val="50000"/>
                </a:srgbClr>
              </a:outerShdw>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731" name="Does Anyone Else Know ?"/>
            <p:cNvSpPr txBox="1"/>
            <p:nvPr/>
          </p:nvSpPr>
          <p:spPr>
            <a:xfrm>
              <a:off x="632000" y="103323"/>
              <a:ext cx="1663701" cy="1270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000" b="1"/>
              </a:lvl1pPr>
            </a:lstStyle>
            <a:p>
              <a:r>
                <a:t>Does Anyone Else Know ?</a:t>
              </a:r>
            </a:p>
          </p:txBody>
        </p:sp>
      </p:grpSp>
      <p:sp>
        <p:nvSpPr>
          <p:cNvPr id="733" name="Line"/>
          <p:cNvSpPr/>
          <p:nvPr/>
        </p:nvSpPr>
        <p:spPr>
          <a:xfrm flipH="1" flipV="1">
            <a:off x="2006598" y="4233358"/>
            <a:ext cx="2887335" cy="1"/>
          </a:xfrm>
          <a:prstGeom prst="line">
            <a:avLst/>
          </a:prstGeom>
          <a:ln w="38100">
            <a:solidFill>
              <a:srgbClr val="000000"/>
            </a:solidFill>
            <a:miter lim="400000"/>
          </a:ln>
        </p:spPr>
        <p:txBody>
          <a:bodyPr lIns="0" tIns="0" rIns="0" bIns="0"/>
          <a:lstStyle/>
          <a:p>
            <a:pPr algn="l" defTabSz="457200">
              <a:defRPr sz="1200">
                <a:latin typeface="Helvetica"/>
                <a:ea typeface="Helvetica"/>
                <a:cs typeface="Helvetica"/>
                <a:sym typeface="Helvetica"/>
              </a:defRPr>
            </a:pPr>
            <a:endParaRPr/>
          </a:p>
        </p:txBody>
      </p:sp>
      <p:sp>
        <p:nvSpPr>
          <p:cNvPr id="734" name="Line"/>
          <p:cNvSpPr/>
          <p:nvPr/>
        </p:nvSpPr>
        <p:spPr>
          <a:xfrm flipV="1">
            <a:off x="2006600" y="4216355"/>
            <a:ext cx="0" cy="812934"/>
          </a:xfrm>
          <a:prstGeom prst="line">
            <a:avLst/>
          </a:prstGeom>
          <a:ln w="38100">
            <a:solidFill>
              <a:srgbClr val="000000"/>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grpSp>
        <p:nvGrpSpPr>
          <p:cNvPr id="737" name="Group"/>
          <p:cNvGrpSpPr/>
          <p:nvPr/>
        </p:nvGrpSpPr>
        <p:grpSpPr>
          <a:xfrm>
            <a:off x="381000" y="7250960"/>
            <a:ext cx="3213100" cy="1004040"/>
            <a:chOff x="0" y="0"/>
            <a:chExt cx="3213100" cy="1004039"/>
          </a:xfrm>
        </p:grpSpPr>
        <p:sp>
          <p:nvSpPr>
            <p:cNvPr id="735" name="Line"/>
            <p:cNvSpPr/>
            <p:nvPr/>
          </p:nvSpPr>
          <p:spPr>
            <a:xfrm flipV="1">
              <a:off x="1625600" y="0"/>
              <a:ext cx="0" cy="436805"/>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736" name="Hide It"/>
            <p:cNvSpPr/>
            <p:nvPr/>
          </p:nvSpPr>
          <p:spPr>
            <a:xfrm>
              <a:off x="0" y="432539"/>
              <a:ext cx="3213100" cy="571501"/>
            </a:xfrm>
            <a:prstGeom prst="rect">
              <a:avLst/>
            </a:prstGeom>
            <a:solidFill>
              <a:srgbClr val="FFE6AF"/>
            </a:solidFill>
            <a:ln w="25400" cap="flat">
              <a:solidFill>
                <a:srgbClr val="000000"/>
              </a:solidFill>
              <a:prstDash val="solid"/>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000" b="1">
                  <a:effectLst>
                    <a:outerShdw blurRad="38100" dist="12700" dir="5400000" rotWithShape="0">
                      <a:srgbClr val="000000">
                        <a:alpha val="50000"/>
                      </a:srgbClr>
                    </a:outerShdw>
                  </a:effectLst>
                </a:defRPr>
              </a:lvl1pPr>
            </a:lstStyle>
            <a:p>
              <a:r>
                <a:t>Hide It</a:t>
              </a:r>
            </a:p>
          </p:txBody>
        </p:sp>
      </p:grpSp>
      <p:sp>
        <p:nvSpPr>
          <p:cNvPr id="738" name="Line"/>
          <p:cNvSpPr/>
          <p:nvPr/>
        </p:nvSpPr>
        <p:spPr>
          <a:xfrm flipV="1">
            <a:off x="1981200" y="8246484"/>
            <a:ext cx="0" cy="749381"/>
          </a:xfrm>
          <a:prstGeom prst="line">
            <a:avLst/>
          </a:prstGeom>
          <a:ln w="38100">
            <a:solidFill>
              <a:srgbClr val="000000"/>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grpSp>
        <p:nvGrpSpPr>
          <p:cNvPr id="743" name="Group"/>
          <p:cNvGrpSpPr/>
          <p:nvPr/>
        </p:nvGrpSpPr>
        <p:grpSpPr>
          <a:xfrm>
            <a:off x="3632200" y="2197100"/>
            <a:ext cx="1498672" cy="660401"/>
            <a:chOff x="0" y="0"/>
            <a:chExt cx="1498671" cy="660400"/>
          </a:xfrm>
        </p:grpSpPr>
        <p:sp>
          <p:nvSpPr>
            <p:cNvPr id="739" name="Line"/>
            <p:cNvSpPr/>
            <p:nvPr/>
          </p:nvSpPr>
          <p:spPr>
            <a:xfrm flipH="1">
              <a:off x="736587" y="321758"/>
              <a:ext cx="762085" cy="1"/>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742" name="Group"/>
            <p:cNvGrpSpPr/>
            <p:nvPr/>
          </p:nvGrpSpPr>
          <p:grpSpPr>
            <a:xfrm>
              <a:off x="0" y="0"/>
              <a:ext cx="762000" cy="660401"/>
              <a:chOff x="0" y="0"/>
              <a:chExt cx="762000" cy="660400"/>
            </a:xfrm>
          </p:grpSpPr>
          <p:sp>
            <p:nvSpPr>
              <p:cNvPr id="740" name="Oval"/>
              <p:cNvSpPr/>
              <p:nvPr/>
            </p:nvSpPr>
            <p:spPr>
              <a:xfrm>
                <a:off x="0" y="136634"/>
                <a:ext cx="762000" cy="387132"/>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741" name="No"/>
              <p:cNvSpPr txBox="1"/>
              <p:nvPr/>
            </p:nvSpPr>
            <p:spPr>
              <a:xfrm>
                <a:off x="120774" y="0"/>
                <a:ext cx="509997" cy="660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1800" b="1"/>
                </a:lvl1pPr>
              </a:lstStyle>
              <a:p>
                <a:r>
                  <a:t>No</a:t>
                </a:r>
              </a:p>
            </p:txBody>
          </p:sp>
        </p:grpSp>
      </p:grpSp>
      <p:grpSp>
        <p:nvGrpSpPr>
          <p:cNvPr id="747" name="Group"/>
          <p:cNvGrpSpPr/>
          <p:nvPr/>
        </p:nvGrpSpPr>
        <p:grpSpPr>
          <a:xfrm>
            <a:off x="9753600" y="2523038"/>
            <a:ext cx="2933700" cy="1718763"/>
            <a:chOff x="0" y="0"/>
            <a:chExt cx="2933700" cy="1718762"/>
          </a:xfrm>
        </p:grpSpPr>
        <p:sp>
          <p:nvSpPr>
            <p:cNvPr id="744" name="Line"/>
            <p:cNvSpPr/>
            <p:nvPr/>
          </p:nvSpPr>
          <p:spPr>
            <a:xfrm flipV="1">
              <a:off x="1460500" y="0"/>
              <a:ext cx="0" cy="318219"/>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745" name="Shape"/>
            <p:cNvSpPr/>
            <p:nvPr/>
          </p:nvSpPr>
          <p:spPr>
            <a:xfrm>
              <a:off x="0" y="321762"/>
              <a:ext cx="2933700" cy="13970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E6AF"/>
            </a:solidFill>
            <a:ln w="25400" cap="flat">
              <a:solidFill>
                <a:srgbClr val="000000"/>
              </a:solidFill>
              <a:prstDash val="solid"/>
              <a:miter lim="400000"/>
            </a:ln>
            <a:effectLst>
              <a:outerShdw blurRad="38100" dist="76200" dir="3120000" rotWithShape="0">
                <a:srgbClr val="000000">
                  <a:alpha val="50000"/>
                </a:srgbClr>
              </a:outerShdw>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746" name="Did You Mess With It ?"/>
            <p:cNvSpPr txBox="1"/>
            <p:nvPr/>
          </p:nvSpPr>
          <p:spPr>
            <a:xfrm>
              <a:off x="731123" y="501738"/>
              <a:ext cx="1473201" cy="1130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000" b="1"/>
              </a:lvl1pPr>
            </a:lstStyle>
            <a:p>
              <a:r>
                <a:t>Did You Mess With It ?</a:t>
              </a:r>
            </a:p>
          </p:txBody>
        </p:sp>
      </p:grpSp>
      <p:grpSp>
        <p:nvGrpSpPr>
          <p:cNvPr id="752" name="Group"/>
          <p:cNvGrpSpPr/>
          <p:nvPr/>
        </p:nvGrpSpPr>
        <p:grpSpPr>
          <a:xfrm>
            <a:off x="7924775" y="2197100"/>
            <a:ext cx="1549425" cy="660401"/>
            <a:chOff x="0" y="0"/>
            <a:chExt cx="1549424" cy="660400"/>
          </a:xfrm>
        </p:grpSpPr>
        <p:sp>
          <p:nvSpPr>
            <p:cNvPr id="748" name="Line"/>
            <p:cNvSpPr/>
            <p:nvPr/>
          </p:nvSpPr>
          <p:spPr>
            <a:xfrm flipH="1">
              <a:off x="0" y="321758"/>
              <a:ext cx="800305" cy="1"/>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751" name="Group"/>
            <p:cNvGrpSpPr/>
            <p:nvPr/>
          </p:nvGrpSpPr>
          <p:grpSpPr>
            <a:xfrm>
              <a:off x="787424" y="0"/>
              <a:ext cx="762001" cy="660401"/>
              <a:chOff x="0" y="0"/>
              <a:chExt cx="762000" cy="660400"/>
            </a:xfrm>
          </p:grpSpPr>
          <p:sp>
            <p:nvSpPr>
              <p:cNvPr id="749" name="Oval"/>
              <p:cNvSpPr/>
              <p:nvPr/>
            </p:nvSpPr>
            <p:spPr>
              <a:xfrm>
                <a:off x="0" y="136634"/>
                <a:ext cx="762000" cy="387132"/>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750" name="Yes"/>
              <p:cNvSpPr txBox="1"/>
              <p:nvPr/>
            </p:nvSpPr>
            <p:spPr>
              <a:xfrm>
                <a:off x="120774" y="0"/>
                <a:ext cx="509997" cy="660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1600" b="1"/>
                </a:lvl1pPr>
              </a:lstStyle>
              <a:p>
                <a:r>
                  <a:t>Yes</a:t>
                </a:r>
              </a:p>
            </p:txBody>
          </p:sp>
        </p:grpSp>
      </p:grpSp>
      <p:sp>
        <p:nvSpPr>
          <p:cNvPr id="753" name="Line"/>
          <p:cNvSpPr/>
          <p:nvPr/>
        </p:nvSpPr>
        <p:spPr>
          <a:xfrm flipV="1">
            <a:off x="6502400" y="8382000"/>
            <a:ext cx="0" cy="254909"/>
          </a:xfrm>
          <a:prstGeom prst="line">
            <a:avLst/>
          </a:prstGeom>
          <a:ln w="38100">
            <a:solidFill>
              <a:srgbClr val="000000"/>
            </a:solidFill>
            <a:miter lim="400000"/>
            <a:headEnd type="triangle"/>
          </a:ln>
        </p:spPr>
        <p:txBody>
          <a:bodyPr lIns="0" tIns="0" rIns="0" bIns="0"/>
          <a:lstStyle/>
          <a:p>
            <a:pPr algn="l" defTabSz="457200">
              <a:defRPr sz="1200">
                <a:latin typeface="Helvetica"/>
                <a:ea typeface="Helvetica"/>
                <a:cs typeface="Helvetica"/>
                <a:sym typeface="Helvetica"/>
              </a:defRPr>
            </a:pPr>
            <a:endParaRPr/>
          </a:p>
        </p:txBody>
      </p:sp>
      <p:sp>
        <p:nvSpPr>
          <p:cNvPr id="754" name="No License Required…"/>
          <p:cNvSpPr/>
          <p:nvPr/>
        </p:nvSpPr>
        <p:spPr>
          <a:xfrm>
            <a:off x="4889500" y="8636000"/>
            <a:ext cx="3213100" cy="774700"/>
          </a:xfrm>
          <a:prstGeom prst="rect">
            <a:avLst/>
          </a:prstGeom>
          <a:solidFill>
            <a:srgbClr val="FFE6AF"/>
          </a:solidFill>
          <a:ln w="25400">
            <a:solidFill>
              <a:srgbClr val="000000"/>
            </a:solidFill>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000" b="1">
                <a:effectLst>
                  <a:outerShdw blurRad="38100" dist="12700" dir="5400000" rotWithShape="0">
                    <a:srgbClr val="000000">
                      <a:alpha val="50000"/>
                    </a:srgbClr>
                  </a:outerShdw>
                </a:effectLst>
              </a:defRPr>
            </a:pPr>
            <a:r>
              <a:t>No License Required</a:t>
            </a:r>
          </a:p>
          <a:p>
            <a:pPr>
              <a:defRPr sz="2000" b="1">
                <a:effectLst>
                  <a:outerShdw blurRad="38100" dist="12700" dir="5400000" rotWithShape="0">
                    <a:srgbClr val="000000">
                      <a:alpha val="50000"/>
                    </a:srgbClr>
                  </a:outerShdw>
                </a:effectLst>
              </a:defRPr>
            </a:pPr>
            <a:r>
              <a:t>(NLR)</a:t>
            </a:r>
          </a:p>
        </p:txBody>
      </p:sp>
      <p:grpSp>
        <p:nvGrpSpPr>
          <p:cNvPr id="759" name="Group"/>
          <p:cNvGrpSpPr/>
          <p:nvPr/>
        </p:nvGrpSpPr>
        <p:grpSpPr>
          <a:xfrm>
            <a:off x="8712200" y="3213100"/>
            <a:ext cx="1105158" cy="660401"/>
            <a:chOff x="0" y="0"/>
            <a:chExt cx="1105157" cy="660400"/>
          </a:xfrm>
        </p:grpSpPr>
        <p:grpSp>
          <p:nvGrpSpPr>
            <p:cNvPr id="757" name="Group"/>
            <p:cNvGrpSpPr/>
            <p:nvPr/>
          </p:nvGrpSpPr>
          <p:grpSpPr>
            <a:xfrm>
              <a:off x="0" y="0"/>
              <a:ext cx="762000" cy="660401"/>
              <a:chOff x="0" y="0"/>
              <a:chExt cx="762000" cy="660400"/>
            </a:xfrm>
          </p:grpSpPr>
          <p:sp>
            <p:nvSpPr>
              <p:cNvPr id="755" name="Oval"/>
              <p:cNvSpPr/>
              <p:nvPr/>
            </p:nvSpPr>
            <p:spPr>
              <a:xfrm>
                <a:off x="0" y="136634"/>
                <a:ext cx="762000" cy="387132"/>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756" name="Yes"/>
              <p:cNvSpPr txBox="1"/>
              <p:nvPr/>
            </p:nvSpPr>
            <p:spPr>
              <a:xfrm>
                <a:off x="120774" y="0"/>
                <a:ext cx="509997" cy="660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1600" b="1"/>
                </a:lvl1pPr>
              </a:lstStyle>
              <a:p>
                <a:r>
                  <a:t>Yes</a:t>
                </a:r>
              </a:p>
            </p:txBody>
          </p:sp>
        </p:grpSp>
        <p:sp>
          <p:nvSpPr>
            <p:cNvPr id="758" name="Line"/>
            <p:cNvSpPr/>
            <p:nvPr/>
          </p:nvSpPr>
          <p:spPr>
            <a:xfrm flipH="1">
              <a:off x="735993" y="321757"/>
              <a:ext cx="369165" cy="1"/>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sp>
        <p:nvSpPr>
          <p:cNvPr id="760" name="Line"/>
          <p:cNvSpPr/>
          <p:nvPr/>
        </p:nvSpPr>
        <p:spPr>
          <a:xfrm flipH="1">
            <a:off x="9474175" y="2518858"/>
            <a:ext cx="1765346" cy="1"/>
          </a:xfrm>
          <a:prstGeom prst="line">
            <a:avLst/>
          </a:prstGeom>
          <a:ln w="38100">
            <a:solidFill>
              <a:srgbClr val="000000"/>
            </a:solidFill>
            <a:miter lim="400000"/>
          </a:ln>
        </p:spPr>
        <p:txBody>
          <a:bodyPr lIns="0" tIns="0" rIns="0" bIns="0"/>
          <a:lstStyle/>
          <a:p>
            <a:pPr algn="l" defTabSz="457200">
              <a:defRPr sz="1200">
                <a:latin typeface="Helvetica"/>
                <a:ea typeface="Helvetica"/>
                <a:cs typeface="Helvetica"/>
                <a:sym typeface="Helvetica"/>
              </a:defRPr>
            </a:pPr>
            <a:endParaRPr/>
          </a:p>
        </p:txBody>
      </p:sp>
      <p:grpSp>
        <p:nvGrpSpPr>
          <p:cNvPr id="763" name="Group"/>
          <p:cNvGrpSpPr/>
          <p:nvPr/>
        </p:nvGrpSpPr>
        <p:grpSpPr>
          <a:xfrm>
            <a:off x="5029200" y="1701800"/>
            <a:ext cx="2933700" cy="1663700"/>
            <a:chOff x="0" y="0"/>
            <a:chExt cx="2933700" cy="1663700"/>
          </a:xfrm>
        </p:grpSpPr>
        <p:sp>
          <p:nvSpPr>
            <p:cNvPr id="761" name="Shape"/>
            <p:cNvSpPr/>
            <p:nvPr/>
          </p:nvSpPr>
          <p:spPr>
            <a:xfrm>
              <a:off x="0" y="0"/>
              <a:ext cx="2933700" cy="16383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E6AF"/>
            </a:solidFill>
            <a:ln w="25400" cap="flat">
              <a:solidFill>
                <a:srgbClr val="000000"/>
              </a:solidFill>
              <a:prstDash val="solid"/>
              <a:miter lim="400000"/>
            </a:ln>
            <a:effectLst>
              <a:outerShdw blurRad="38100" dist="76200" dir="3120000" rotWithShape="0">
                <a:srgbClr val="000000">
                  <a:alpha val="50000"/>
                </a:srgbClr>
              </a:outerShdw>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762" name="Yes Violation ?…"/>
            <p:cNvSpPr txBox="1"/>
            <p:nvPr/>
          </p:nvSpPr>
          <p:spPr>
            <a:xfrm>
              <a:off x="413883" y="0"/>
              <a:ext cx="2146301" cy="16637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defRPr sz="3000" b="1"/>
              </a:pPr>
              <a:r>
                <a:rPr>
                  <a:solidFill>
                    <a:srgbClr val="FF2E00">
                      <a:alpha val="90000"/>
                    </a:srgbClr>
                  </a:solidFill>
                </a:rPr>
                <a:t>Yes</a:t>
              </a:r>
              <a:r>
                <a:t> Violation ?</a:t>
              </a:r>
            </a:p>
            <a:p>
              <a:pPr>
                <a:defRPr sz="3000" b="1">
                  <a:solidFill>
                    <a:srgbClr val="009000"/>
                  </a:solidFill>
                </a:defRPr>
              </a:pPr>
              <a:r>
                <a:t>No</a:t>
              </a:r>
            </a:p>
          </p:txBody>
        </p:sp>
      </p:grpSp>
      <p:grpSp>
        <p:nvGrpSpPr>
          <p:cNvPr id="768" name="Group"/>
          <p:cNvGrpSpPr/>
          <p:nvPr/>
        </p:nvGrpSpPr>
        <p:grpSpPr>
          <a:xfrm>
            <a:off x="10833100" y="4258759"/>
            <a:ext cx="762000" cy="465641"/>
            <a:chOff x="0" y="0"/>
            <a:chExt cx="762000" cy="465640"/>
          </a:xfrm>
        </p:grpSpPr>
        <p:grpSp>
          <p:nvGrpSpPr>
            <p:cNvPr id="766" name="Group"/>
            <p:cNvGrpSpPr/>
            <p:nvPr/>
          </p:nvGrpSpPr>
          <p:grpSpPr>
            <a:xfrm>
              <a:off x="0" y="97340"/>
              <a:ext cx="762000" cy="368301"/>
              <a:chOff x="0" y="0"/>
              <a:chExt cx="762000" cy="368300"/>
            </a:xfrm>
          </p:grpSpPr>
          <p:sp>
            <p:nvSpPr>
              <p:cNvPr id="764" name="Oval"/>
              <p:cNvSpPr/>
              <p:nvPr/>
            </p:nvSpPr>
            <p:spPr>
              <a:xfrm>
                <a:off x="0" y="25400"/>
                <a:ext cx="762000" cy="3302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765" name="No"/>
              <p:cNvSpPr txBox="1"/>
              <p:nvPr/>
            </p:nvSpPr>
            <p:spPr>
              <a:xfrm>
                <a:off x="167437" y="0"/>
                <a:ext cx="467470"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No</a:t>
                </a:r>
              </a:p>
            </p:txBody>
          </p:sp>
        </p:grpSp>
        <p:sp>
          <p:nvSpPr>
            <p:cNvPr id="767" name="Line"/>
            <p:cNvSpPr/>
            <p:nvPr/>
          </p:nvSpPr>
          <p:spPr>
            <a:xfrm flipV="1">
              <a:off x="393675" y="0"/>
              <a:ext cx="1" cy="110041"/>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sp>
        <p:nvSpPr>
          <p:cNvPr id="769" name="You Idiot !"/>
          <p:cNvSpPr/>
          <p:nvPr/>
        </p:nvSpPr>
        <p:spPr>
          <a:xfrm>
            <a:off x="4889500" y="3848100"/>
            <a:ext cx="3213100" cy="749300"/>
          </a:xfrm>
          <a:prstGeom prst="rect">
            <a:avLst/>
          </a:prstGeom>
          <a:solidFill>
            <a:srgbClr val="FFE6AF"/>
          </a:solidFill>
          <a:ln w="25400">
            <a:solidFill>
              <a:srgbClr val="000000"/>
            </a:solidFill>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3000" b="1">
                <a:effectLst>
                  <a:outerShdw blurRad="38100" dist="12700" dir="5400000" rotWithShape="0">
                    <a:srgbClr val="000000">
                      <a:alpha val="50000"/>
                    </a:srgbClr>
                  </a:outerShdw>
                </a:effectLst>
              </a:defRPr>
            </a:lvl1pPr>
          </a:lstStyle>
          <a:p>
            <a:r>
              <a:t>You Idiot !</a:t>
            </a:r>
          </a:p>
        </p:txBody>
      </p:sp>
      <p:grpSp>
        <p:nvGrpSpPr>
          <p:cNvPr id="774" name="Group"/>
          <p:cNvGrpSpPr/>
          <p:nvPr/>
        </p:nvGrpSpPr>
        <p:grpSpPr>
          <a:xfrm>
            <a:off x="1638300" y="6539625"/>
            <a:ext cx="762000" cy="724775"/>
            <a:chOff x="0" y="0"/>
            <a:chExt cx="762000" cy="724774"/>
          </a:xfrm>
        </p:grpSpPr>
        <p:grpSp>
          <p:nvGrpSpPr>
            <p:cNvPr id="772" name="Group"/>
            <p:cNvGrpSpPr/>
            <p:nvPr/>
          </p:nvGrpSpPr>
          <p:grpSpPr>
            <a:xfrm>
              <a:off x="0" y="356474"/>
              <a:ext cx="762000" cy="368301"/>
              <a:chOff x="0" y="0"/>
              <a:chExt cx="762000" cy="368300"/>
            </a:xfrm>
          </p:grpSpPr>
          <p:sp>
            <p:nvSpPr>
              <p:cNvPr id="770" name="Oval"/>
              <p:cNvSpPr/>
              <p:nvPr/>
            </p:nvSpPr>
            <p:spPr>
              <a:xfrm>
                <a:off x="0" y="25400"/>
                <a:ext cx="762000" cy="330200"/>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771" name="No"/>
              <p:cNvSpPr txBox="1"/>
              <p:nvPr/>
            </p:nvSpPr>
            <p:spPr>
              <a:xfrm>
                <a:off x="167437" y="0"/>
                <a:ext cx="467470"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lvl1pPr>
              </a:lstStyle>
              <a:p>
                <a:r>
                  <a:t>No</a:t>
                </a:r>
              </a:p>
            </p:txBody>
          </p:sp>
        </p:grpSp>
        <p:sp>
          <p:nvSpPr>
            <p:cNvPr id="773" name="Line"/>
            <p:cNvSpPr/>
            <p:nvPr/>
          </p:nvSpPr>
          <p:spPr>
            <a:xfrm flipH="1">
              <a:off x="368298" y="0"/>
              <a:ext cx="1" cy="369311"/>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grpSp>
        <p:nvGrpSpPr>
          <p:cNvPr id="779" name="Group"/>
          <p:cNvGrpSpPr/>
          <p:nvPr/>
        </p:nvGrpSpPr>
        <p:grpSpPr>
          <a:xfrm>
            <a:off x="3422098" y="5435600"/>
            <a:ext cx="972102" cy="660401"/>
            <a:chOff x="0" y="0"/>
            <a:chExt cx="972101" cy="660400"/>
          </a:xfrm>
        </p:grpSpPr>
        <p:grpSp>
          <p:nvGrpSpPr>
            <p:cNvPr id="777" name="Group"/>
            <p:cNvGrpSpPr/>
            <p:nvPr/>
          </p:nvGrpSpPr>
          <p:grpSpPr>
            <a:xfrm>
              <a:off x="210101" y="0"/>
              <a:ext cx="762001" cy="660401"/>
              <a:chOff x="0" y="0"/>
              <a:chExt cx="762000" cy="660400"/>
            </a:xfrm>
          </p:grpSpPr>
          <p:sp>
            <p:nvSpPr>
              <p:cNvPr id="775" name="Oval"/>
              <p:cNvSpPr/>
              <p:nvPr/>
            </p:nvSpPr>
            <p:spPr>
              <a:xfrm>
                <a:off x="0" y="136634"/>
                <a:ext cx="762000" cy="387132"/>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776" name="Yes"/>
              <p:cNvSpPr txBox="1"/>
              <p:nvPr/>
            </p:nvSpPr>
            <p:spPr>
              <a:xfrm>
                <a:off x="120774" y="0"/>
                <a:ext cx="509997" cy="660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1600" b="1"/>
                </a:lvl1pPr>
              </a:lstStyle>
              <a:p>
                <a:r>
                  <a:t>Yes</a:t>
                </a:r>
              </a:p>
            </p:txBody>
          </p:sp>
        </p:grpSp>
        <p:sp>
          <p:nvSpPr>
            <p:cNvPr id="778" name="Line"/>
            <p:cNvSpPr/>
            <p:nvPr/>
          </p:nvSpPr>
          <p:spPr>
            <a:xfrm flipH="1">
              <a:off x="0" y="347158"/>
              <a:ext cx="223070" cy="1"/>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sp>
        <p:nvSpPr>
          <p:cNvPr id="780" name="You’re So Screwed !"/>
          <p:cNvSpPr/>
          <p:nvPr/>
        </p:nvSpPr>
        <p:spPr>
          <a:xfrm>
            <a:off x="4889500" y="5207000"/>
            <a:ext cx="3213100" cy="977900"/>
          </a:xfrm>
          <a:prstGeom prst="rect">
            <a:avLst/>
          </a:prstGeom>
          <a:solidFill>
            <a:srgbClr val="FFE6AF"/>
          </a:solidFill>
          <a:ln w="25400">
            <a:solidFill>
              <a:srgbClr val="000000"/>
            </a:solidFill>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500" b="1">
                <a:effectLst>
                  <a:outerShdw blurRad="38100" dist="12700" dir="5400000" rotWithShape="0">
                    <a:srgbClr val="000000">
                      <a:alpha val="50000"/>
                    </a:srgbClr>
                  </a:outerShdw>
                </a:effectLst>
              </a:defRPr>
            </a:lvl1pPr>
          </a:lstStyle>
          <a:p>
            <a:r>
              <a:t>You’re So Screwed !</a:t>
            </a:r>
          </a:p>
        </p:txBody>
      </p:sp>
      <p:sp>
        <p:nvSpPr>
          <p:cNvPr id="781" name="You’re So Screwed !"/>
          <p:cNvSpPr/>
          <p:nvPr/>
        </p:nvSpPr>
        <p:spPr>
          <a:xfrm>
            <a:off x="4889500" y="5207000"/>
            <a:ext cx="3213100" cy="977900"/>
          </a:xfrm>
          <a:prstGeom prst="rect">
            <a:avLst/>
          </a:prstGeom>
          <a:solidFill>
            <a:srgbClr val="FFE6AF"/>
          </a:solidFill>
          <a:ln w="25400">
            <a:solidFill>
              <a:srgbClr val="000000"/>
            </a:solidFill>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500" b="1">
                <a:effectLst>
                  <a:outerShdw blurRad="38100" dist="12700" dir="5400000" rotWithShape="0">
                    <a:srgbClr val="000000">
                      <a:alpha val="50000"/>
                    </a:srgbClr>
                  </a:outerShdw>
                </a:effectLst>
              </a:defRPr>
            </a:lvl1pPr>
          </a:lstStyle>
          <a:p>
            <a:r>
              <a:t>You’re So Screwed !</a:t>
            </a:r>
          </a:p>
        </p:txBody>
      </p:sp>
      <p:grpSp>
        <p:nvGrpSpPr>
          <p:cNvPr id="786" name="Group"/>
          <p:cNvGrpSpPr/>
          <p:nvPr/>
        </p:nvGrpSpPr>
        <p:grpSpPr>
          <a:xfrm>
            <a:off x="6108700" y="7874000"/>
            <a:ext cx="762000" cy="660401"/>
            <a:chOff x="0" y="0"/>
            <a:chExt cx="762000" cy="660400"/>
          </a:xfrm>
        </p:grpSpPr>
        <p:sp>
          <p:nvSpPr>
            <p:cNvPr id="782" name="Oval"/>
            <p:cNvSpPr/>
            <p:nvPr/>
          </p:nvSpPr>
          <p:spPr>
            <a:xfrm>
              <a:off x="0" y="136634"/>
              <a:ext cx="762000" cy="387132"/>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grpSp>
          <p:nvGrpSpPr>
            <p:cNvPr id="785" name="Group"/>
            <p:cNvGrpSpPr/>
            <p:nvPr/>
          </p:nvGrpSpPr>
          <p:grpSpPr>
            <a:xfrm>
              <a:off x="120774" y="0"/>
              <a:ext cx="509997" cy="660401"/>
              <a:chOff x="0" y="0"/>
              <a:chExt cx="509996" cy="660400"/>
            </a:xfrm>
          </p:grpSpPr>
          <p:sp>
            <p:nvSpPr>
              <p:cNvPr id="783" name="Yes"/>
              <p:cNvSpPr txBox="1"/>
              <p:nvPr/>
            </p:nvSpPr>
            <p:spPr>
              <a:xfrm>
                <a:off x="0" y="0"/>
                <a:ext cx="509997" cy="660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1600" b="1"/>
                </a:lvl1pPr>
              </a:lstStyle>
              <a:p>
                <a:r>
                  <a:t>Yes</a:t>
                </a:r>
              </a:p>
            </p:txBody>
          </p:sp>
          <p:sp>
            <p:nvSpPr>
              <p:cNvPr id="784" name="Line"/>
              <p:cNvSpPr/>
              <p:nvPr/>
            </p:nvSpPr>
            <p:spPr>
              <a:xfrm>
                <a:off x="272924" y="22276"/>
                <a:ext cx="1" cy="104861"/>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grpSp>
      <p:sp>
        <p:nvSpPr>
          <p:cNvPr id="787" name="No License Required…"/>
          <p:cNvSpPr/>
          <p:nvPr/>
        </p:nvSpPr>
        <p:spPr>
          <a:xfrm>
            <a:off x="4889500" y="8636000"/>
            <a:ext cx="3213100" cy="774700"/>
          </a:xfrm>
          <a:prstGeom prst="rect">
            <a:avLst/>
          </a:prstGeom>
          <a:solidFill>
            <a:srgbClr val="FFE6AF"/>
          </a:solidFill>
          <a:ln w="25400">
            <a:solidFill>
              <a:srgbClr val="000000"/>
            </a:solidFill>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000" b="1">
                <a:effectLst>
                  <a:outerShdw blurRad="38100" dist="12700" dir="5400000" rotWithShape="0">
                    <a:srgbClr val="000000">
                      <a:alpha val="50000"/>
                    </a:srgbClr>
                  </a:outerShdw>
                </a:effectLst>
              </a:defRPr>
            </a:pPr>
            <a:r>
              <a:t>No License Required</a:t>
            </a:r>
          </a:p>
          <a:p>
            <a:pPr>
              <a:defRPr sz="2000" b="1">
                <a:effectLst>
                  <a:outerShdw blurRad="38100" dist="12700" dir="5400000" rotWithShape="0">
                    <a:srgbClr val="000000">
                      <a:alpha val="50000"/>
                    </a:srgbClr>
                  </a:outerShdw>
                </a:effectLst>
              </a:defRPr>
            </a:pPr>
            <a:r>
              <a:t>(NLR)</a:t>
            </a:r>
          </a:p>
        </p:txBody>
      </p:sp>
      <p:grpSp>
        <p:nvGrpSpPr>
          <p:cNvPr id="837" name="Group"/>
          <p:cNvGrpSpPr/>
          <p:nvPr/>
        </p:nvGrpSpPr>
        <p:grpSpPr>
          <a:xfrm>
            <a:off x="202225" y="2197100"/>
            <a:ext cx="12624776" cy="6803519"/>
            <a:chOff x="0" y="0"/>
            <a:chExt cx="12624775" cy="6803518"/>
          </a:xfrm>
        </p:grpSpPr>
        <p:sp>
          <p:nvSpPr>
            <p:cNvPr id="788" name="Line"/>
            <p:cNvSpPr/>
            <p:nvPr/>
          </p:nvSpPr>
          <p:spPr>
            <a:xfrm flipV="1">
              <a:off x="10999174" y="2488952"/>
              <a:ext cx="1" cy="326260"/>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789" name="Line"/>
            <p:cNvSpPr/>
            <p:nvPr/>
          </p:nvSpPr>
          <p:spPr>
            <a:xfrm>
              <a:off x="3823673" y="3848065"/>
              <a:ext cx="1" cy="1054272"/>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794" name="Group"/>
            <p:cNvGrpSpPr/>
            <p:nvPr/>
          </p:nvGrpSpPr>
          <p:grpSpPr>
            <a:xfrm>
              <a:off x="3429974" y="4724400"/>
              <a:ext cx="1447801" cy="533401"/>
              <a:chOff x="0" y="0"/>
              <a:chExt cx="1447800" cy="533400"/>
            </a:xfrm>
          </p:grpSpPr>
          <p:sp>
            <p:nvSpPr>
              <p:cNvPr id="790" name="Line"/>
              <p:cNvSpPr/>
              <p:nvPr/>
            </p:nvSpPr>
            <p:spPr>
              <a:xfrm flipH="1" flipV="1">
                <a:off x="753533" y="258258"/>
                <a:ext cx="694267" cy="128"/>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793" name="Group"/>
              <p:cNvGrpSpPr/>
              <p:nvPr/>
            </p:nvGrpSpPr>
            <p:grpSpPr>
              <a:xfrm>
                <a:off x="0" y="0"/>
                <a:ext cx="762000" cy="533401"/>
                <a:chOff x="0" y="0"/>
                <a:chExt cx="762000" cy="533400"/>
              </a:xfrm>
            </p:grpSpPr>
            <p:sp>
              <p:nvSpPr>
                <p:cNvPr id="791" name="Oval"/>
                <p:cNvSpPr/>
                <p:nvPr/>
              </p:nvSpPr>
              <p:spPr>
                <a:xfrm>
                  <a:off x="0" y="110358"/>
                  <a:ext cx="762000" cy="312684"/>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792" name="No"/>
                <p:cNvSpPr txBox="1"/>
                <p:nvPr/>
              </p:nvSpPr>
              <p:spPr>
                <a:xfrm>
                  <a:off x="167437" y="0"/>
                  <a:ext cx="467470" cy="533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1600" b="1"/>
                  </a:lvl1pPr>
                </a:lstStyle>
                <a:p>
                  <a:r>
                    <a:t>No</a:t>
                  </a:r>
                </a:p>
              </p:txBody>
            </p:sp>
          </p:grpSp>
        </p:grpSp>
        <p:sp>
          <p:nvSpPr>
            <p:cNvPr id="795" name="Line"/>
            <p:cNvSpPr/>
            <p:nvPr/>
          </p:nvSpPr>
          <p:spPr>
            <a:xfrm flipH="1" flipV="1">
              <a:off x="0" y="1333500"/>
              <a:ext cx="331374" cy="1"/>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796" name="Line"/>
            <p:cNvSpPr/>
            <p:nvPr/>
          </p:nvSpPr>
          <p:spPr>
            <a:xfrm flipH="1">
              <a:off x="13673" y="1357639"/>
              <a:ext cx="1" cy="5445880"/>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797" name="Line"/>
            <p:cNvSpPr/>
            <p:nvPr/>
          </p:nvSpPr>
          <p:spPr>
            <a:xfrm flipH="1" flipV="1">
              <a:off x="3810883" y="3860800"/>
              <a:ext cx="884249" cy="128"/>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798" name="Don’t Mess With It !"/>
            <p:cNvSpPr/>
            <p:nvPr/>
          </p:nvSpPr>
          <p:spPr>
            <a:xfrm>
              <a:off x="178774" y="1003300"/>
              <a:ext cx="3213101" cy="571500"/>
            </a:xfrm>
            <a:prstGeom prst="rect">
              <a:avLst/>
            </a:prstGeom>
            <a:solidFill>
              <a:srgbClr val="FFE6AF"/>
            </a:solidFill>
            <a:ln w="25400" cap="flat">
              <a:solidFill>
                <a:srgbClr val="000000"/>
              </a:solidFill>
              <a:prstDash val="solid"/>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000" b="1">
                  <a:effectLst>
                    <a:outerShdw blurRad="38100" dist="12700" dir="5400000" rotWithShape="0">
                      <a:srgbClr val="000000">
                        <a:alpha val="50000"/>
                      </a:srgbClr>
                    </a:outerShdw>
                  </a:effectLst>
                </a:defRPr>
              </a:lvl1pPr>
            </a:lstStyle>
            <a:p>
              <a:r>
                <a:t>Don’t Mess With It !</a:t>
              </a:r>
            </a:p>
          </p:txBody>
        </p:sp>
        <p:sp>
          <p:nvSpPr>
            <p:cNvPr id="799" name="Line"/>
            <p:cNvSpPr/>
            <p:nvPr/>
          </p:nvSpPr>
          <p:spPr>
            <a:xfrm flipV="1">
              <a:off x="1804374" y="308982"/>
              <a:ext cx="1" cy="707107"/>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813" name="Group"/>
            <p:cNvGrpSpPr/>
            <p:nvPr/>
          </p:nvGrpSpPr>
          <p:grpSpPr>
            <a:xfrm>
              <a:off x="7887427" y="2806700"/>
              <a:ext cx="4737349" cy="3988246"/>
              <a:chOff x="0" y="0"/>
              <a:chExt cx="4737348" cy="3988244"/>
            </a:xfrm>
          </p:grpSpPr>
          <p:sp>
            <p:nvSpPr>
              <p:cNvPr id="800" name="Line"/>
              <p:cNvSpPr/>
              <p:nvPr/>
            </p:nvSpPr>
            <p:spPr>
              <a:xfrm>
                <a:off x="0" y="3987799"/>
                <a:ext cx="3120215" cy="128"/>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801" name="Line"/>
              <p:cNvSpPr/>
              <p:nvPr/>
            </p:nvSpPr>
            <p:spPr>
              <a:xfrm>
                <a:off x="21218" y="762000"/>
                <a:ext cx="1638768" cy="127"/>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804" name="Group"/>
              <p:cNvGrpSpPr/>
              <p:nvPr/>
            </p:nvGrpSpPr>
            <p:grpSpPr>
              <a:xfrm>
                <a:off x="622548" y="419099"/>
                <a:ext cx="762001" cy="660401"/>
                <a:chOff x="0" y="0"/>
                <a:chExt cx="762000" cy="660400"/>
              </a:xfrm>
            </p:grpSpPr>
            <p:sp>
              <p:nvSpPr>
                <p:cNvPr id="802" name="Oval"/>
                <p:cNvSpPr/>
                <p:nvPr/>
              </p:nvSpPr>
              <p:spPr>
                <a:xfrm>
                  <a:off x="0" y="136634"/>
                  <a:ext cx="762000" cy="387132"/>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803" name="Yes"/>
                <p:cNvSpPr txBox="1"/>
                <p:nvPr/>
              </p:nvSpPr>
              <p:spPr>
                <a:xfrm>
                  <a:off x="120774" y="0"/>
                  <a:ext cx="509997" cy="660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1600" b="1"/>
                  </a:lvl1pPr>
                </a:lstStyle>
                <a:p>
                  <a:r>
                    <a:t>Yes</a:t>
                  </a:r>
                </a:p>
              </p:txBody>
            </p:sp>
          </p:grpSp>
          <p:sp>
            <p:nvSpPr>
              <p:cNvPr id="805" name="Shape"/>
              <p:cNvSpPr/>
              <p:nvPr/>
            </p:nvSpPr>
            <p:spPr>
              <a:xfrm>
                <a:off x="1663948" y="0"/>
                <a:ext cx="2933701" cy="15494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E6AF"/>
              </a:solidFill>
              <a:ln w="25400" cap="flat">
                <a:solidFill>
                  <a:srgbClr val="000000"/>
                </a:solidFill>
                <a:prstDash val="solid"/>
                <a:miter lim="400000"/>
              </a:ln>
              <a:effectLst>
                <a:outerShdw blurRad="38100" dist="76200" dir="3120000" rotWithShape="0">
                  <a:srgbClr val="000000">
                    <a:alpha val="50000"/>
                  </a:srgbClr>
                </a:outerShdw>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806" name="Will…"/>
              <p:cNvSpPr txBox="1"/>
              <p:nvPr/>
            </p:nvSpPr>
            <p:spPr>
              <a:xfrm>
                <a:off x="2295949" y="103323"/>
                <a:ext cx="1663701" cy="1460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defRPr sz="2000" b="1"/>
                </a:pPr>
                <a:r>
                  <a:t>Will </a:t>
                </a:r>
              </a:p>
              <a:p>
                <a:pPr>
                  <a:defRPr sz="2000" b="1"/>
                </a:pPr>
                <a:r>
                  <a:t>It Blow Up In Your Face ?</a:t>
                </a:r>
              </a:p>
            </p:txBody>
          </p:sp>
          <p:sp>
            <p:nvSpPr>
              <p:cNvPr id="807" name="Look the Other Way"/>
              <p:cNvSpPr/>
              <p:nvPr/>
            </p:nvSpPr>
            <p:spPr>
              <a:xfrm>
                <a:off x="1524248" y="2679699"/>
                <a:ext cx="3213101" cy="571501"/>
              </a:xfrm>
              <a:prstGeom prst="rect">
                <a:avLst/>
              </a:prstGeom>
              <a:solidFill>
                <a:srgbClr val="FFE6AF"/>
              </a:solidFill>
              <a:ln w="25400" cap="flat">
                <a:solidFill>
                  <a:srgbClr val="000000"/>
                </a:solidFill>
                <a:prstDash val="solid"/>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000" b="1">
                    <a:effectLst>
                      <a:outerShdw blurRad="38100" dist="12700" dir="5400000" rotWithShape="0">
                        <a:srgbClr val="000000">
                          <a:alpha val="50000"/>
                        </a:srgbClr>
                      </a:outerShdw>
                    </a:effectLst>
                  </a:defRPr>
                </a:lvl1pPr>
              </a:lstStyle>
              <a:p>
                <a:r>
                  <a:t>Look the Other Way</a:t>
                </a:r>
              </a:p>
            </p:txBody>
          </p:sp>
          <p:sp>
            <p:nvSpPr>
              <p:cNvPr id="808" name="Line"/>
              <p:cNvSpPr/>
              <p:nvPr/>
            </p:nvSpPr>
            <p:spPr>
              <a:xfrm flipV="1">
                <a:off x="3111748" y="1553659"/>
                <a:ext cx="1" cy="1113373"/>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811" name="Group"/>
              <p:cNvGrpSpPr/>
              <p:nvPr/>
            </p:nvGrpSpPr>
            <p:grpSpPr>
              <a:xfrm>
                <a:off x="2743448" y="1917699"/>
                <a:ext cx="1671173" cy="1428751"/>
                <a:chOff x="0" y="12700"/>
                <a:chExt cx="1671172" cy="1428750"/>
              </a:xfrm>
            </p:grpSpPr>
            <p:sp>
              <p:nvSpPr>
                <p:cNvPr id="809" name="Oval"/>
                <p:cNvSpPr/>
                <p:nvPr/>
              </p:nvSpPr>
              <p:spPr>
                <a:xfrm>
                  <a:off x="0" y="12700"/>
                  <a:ext cx="762000" cy="330201"/>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810" name="No"/>
                <p:cNvSpPr/>
                <p:nvPr/>
              </p:nvSpPr>
              <p:spPr>
                <a:xfrm>
                  <a:off x="401172" y="1714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600" b="1"/>
                  </a:lvl1pPr>
                </a:lstStyle>
                <a:p>
                  <a:r>
                    <a:t>No</a:t>
                  </a:r>
                </a:p>
              </p:txBody>
            </p:sp>
          </p:grpSp>
          <p:sp>
            <p:nvSpPr>
              <p:cNvPr id="812" name="Line"/>
              <p:cNvSpPr/>
              <p:nvPr/>
            </p:nvSpPr>
            <p:spPr>
              <a:xfrm>
                <a:off x="3111746" y="3263865"/>
                <a:ext cx="1" cy="724380"/>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sp>
          <p:nvSpPr>
            <p:cNvPr id="814" name="Line"/>
            <p:cNvSpPr/>
            <p:nvPr/>
          </p:nvSpPr>
          <p:spPr>
            <a:xfrm flipH="1">
              <a:off x="1804369" y="321758"/>
              <a:ext cx="1625678" cy="1"/>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815" name="Line"/>
            <p:cNvSpPr/>
            <p:nvPr/>
          </p:nvSpPr>
          <p:spPr>
            <a:xfrm flipH="1">
              <a:off x="13673" y="6798758"/>
              <a:ext cx="1752853" cy="1"/>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825" name="Group"/>
            <p:cNvGrpSpPr/>
            <p:nvPr/>
          </p:nvGrpSpPr>
          <p:grpSpPr>
            <a:xfrm>
              <a:off x="178774" y="4343400"/>
              <a:ext cx="3213101" cy="2451180"/>
              <a:chOff x="0" y="0"/>
              <a:chExt cx="3213100" cy="2451179"/>
            </a:xfrm>
          </p:grpSpPr>
          <p:grpSp>
            <p:nvGrpSpPr>
              <p:cNvPr id="818" name="Group"/>
              <p:cNvGrpSpPr/>
              <p:nvPr/>
            </p:nvGrpSpPr>
            <p:grpSpPr>
              <a:xfrm>
                <a:off x="0" y="711200"/>
                <a:ext cx="3213100" cy="1004040"/>
                <a:chOff x="0" y="0"/>
                <a:chExt cx="3213100" cy="1004039"/>
              </a:xfrm>
            </p:grpSpPr>
            <p:sp>
              <p:nvSpPr>
                <p:cNvPr id="816" name="Line"/>
                <p:cNvSpPr/>
                <p:nvPr/>
              </p:nvSpPr>
              <p:spPr>
                <a:xfrm flipV="1">
                  <a:off x="1625600" y="0"/>
                  <a:ext cx="0" cy="436805"/>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817" name="Hide It"/>
                <p:cNvSpPr/>
                <p:nvPr/>
              </p:nvSpPr>
              <p:spPr>
                <a:xfrm>
                  <a:off x="0" y="432539"/>
                  <a:ext cx="3213100" cy="571501"/>
                </a:xfrm>
                <a:prstGeom prst="rect">
                  <a:avLst/>
                </a:prstGeom>
                <a:solidFill>
                  <a:srgbClr val="FFE6AF"/>
                </a:solidFill>
                <a:ln w="25400" cap="flat">
                  <a:solidFill>
                    <a:srgbClr val="000000"/>
                  </a:solidFill>
                  <a:prstDash val="solid"/>
                  <a:miter lim="400000"/>
                </a:ln>
                <a:effectLst>
                  <a:outerShdw blurRad="38100" dist="76200" dir="312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000" b="1">
                      <a:effectLst>
                        <a:outerShdw blurRad="38100" dist="12700" dir="5400000" rotWithShape="0">
                          <a:srgbClr val="000000">
                            <a:alpha val="50000"/>
                          </a:srgbClr>
                        </a:outerShdw>
                      </a:effectLst>
                    </a:defRPr>
                  </a:lvl1pPr>
                </a:lstStyle>
                <a:p>
                  <a:r>
                    <a:t>Hide It</a:t>
                  </a:r>
                </a:p>
              </p:txBody>
            </p:sp>
          </p:grpSp>
          <p:sp>
            <p:nvSpPr>
              <p:cNvPr id="819" name="Line"/>
              <p:cNvSpPr/>
              <p:nvPr/>
            </p:nvSpPr>
            <p:spPr>
              <a:xfrm flipV="1">
                <a:off x="1600200" y="1701800"/>
                <a:ext cx="0" cy="749380"/>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824" name="Group"/>
              <p:cNvGrpSpPr/>
              <p:nvPr/>
            </p:nvGrpSpPr>
            <p:grpSpPr>
              <a:xfrm>
                <a:off x="1257300" y="0"/>
                <a:ext cx="1671173" cy="1810625"/>
                <a:chOff x="0" y="0"/>
                <a:chExt cx="1671172" cy="1810624"/>
              </a:xfrm>
            </p:grpSpPr>
            <p:grpSp>
              <p:nvGrpSpPr>
                <p:cNvPr id="822" name="Group"/>
                <p:cNvGrpSpPr/>
                <p:nvPr/>
              </p:nvGrpSpPr>
              <p:grpSpPr>
                <a:xfrm>
                  <a:off x="0" y="381874"/>
                  <a:ext cx="1671173" cy="1428751"/>
                  <a:chOff x="0" y="12700"/>
                  <a:chExt cx="1671172" cy="1428750"/>
                </a:xfrm>
              </p:grpSpPr>
              <p:sp>
                <p:nvSpPr>
                  <p:cNvPr id="820" name="Oval"/>
                  <p:cNvSpPr/>
                  <p:nvPr/>
                </p:nvSpPr>
                <p:spPr>
                  <a:xfrm>
                    <a:off x="0" y="12700"/>
                    <a:ext cx="762000" cy="330201"/>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821" name="No"/>
                  <p:cNvSpPr/>
                  <p:nvPr/>
                </p:nvSpPr>
                <p:spPr>
                  <a:xfrm>
                    <a:off x="401172" y="1714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600" b="1"/>
                    </a:lvl1pPr>
                  </a:lstStyle>
                  <a:p>
                    <a:r>
                      <a:t>No</a:t>
                    </a:r>
                  </a:p>
                </p:txBody>
              </p:sp>
            </p:grpSp>
            <p:sp>
              <p:nvSpPr>
                <p:cNvPr id="823" name="Line"/>
                <p:cNvSpPr/>
                <p:nvPr/>
              </p:nvSpPr>
              <p:spPr>
                <a:xfrm flipH="1">
                  <a:off x="368298" y="0"/>
                  <a:ext cx="1" cy="369311"/>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grpSp>
        <p:grpSp>
          <p:nvGrpSpPr>
            <p:cNvPr id="830" name="Group"/>
            <p:cNvGrpSpPr/>
            <p:nvPr/>
          </p:nvGrpSpPr>
          <p:grpSpPr>
            <a:xfrm>
              <a:off x="10643575" y="2057400"/>
              <a:ext cx="1671173" cy="1551491"/>
              <a:chOff x="0" y="0"/>
              <a:chExt cx="1671172" cy="1551490"/>
            </a:xfrm>
          </p:grpSpPr>
          <p:grpSp>
            <p:nvGrpSpPr>
              <p:cNvPr id="828" name="Group"/>
              <p:cNvGrpSpPr/>
              <p:nvPr/>
            </p:nvGrpSpPr>
            <p:grpSpPr>
              <a:xfrm>
                <a:off x="0" y="122740"/>
                <a:ext cx="1671173" cy="1428751"/>
                <a:chOff x="0" y="12700"/>
                <a:chExt cx="1671172" cy="1428750"/>
              </a:xfrm>
            </p:grpSpPr>
            <p:sp>
              <p:nvSpPr>
                <p:cNvPr id="826" name="Oval"/>
                <p:cNvSpPr/>
                <p:nvPr/>
              </p:nvSpPr>
              <p:spPr>
                <a:xfrm>
                  <a:off x="0" y="12700"/>
                  <a:ext cx="762000" cy="330201"/>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827" name="No"/>
                <p:cNvSpPr/>
                <p:nvPr/>
              </p:nvSpPr>
              <p:spPr>
                <a:xfrm>
                  <a:off x="401172" y="1714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600" b="1"/>
                  </a:lvl1pPr>
                </a:lstStyle>
                <a:p>
                  <a:r>
                    <a:t>No</a:t>
                  </a:r>
                </a:p>
              </p:txBody>
            </p:sp>
          </p:grpSp>
          <p:sp>
            <p:nvSpPr>
              <p:cNvPr id="829" name="Line"/>
              <p:cNvSpPr/>
              <p:nvPr/>
            </p:nvSpPr>
            <p:spPr>
              <a:xfrm flipV="1">
                <a:off x="393675" y="0"/>
                <a:ext cx="1" cy="110041"/>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grpSp>
          <p:nvGrpSpPr>
            <p:cNvPr id="835" name="Group"/>
            <p:cNvGrpSpPr/>
            <p:nvPr/>
          </p:nvGrpSpPr>
          <p:grpSpPr>
            <a:xfrm>
              <a:off x="3429974" y="0"/>
              <a:ext cx="1498673" cy="660401"/>
              <a:chOff x="0" y="0"/>
              <a:chExt cx="1498671" cy="660400"/>
            </a:xfrm>
          </p:grpSpPr>
          <p:sp>
            <p:nvSpPr>
              <p:cNvPr id="831" name="Line"/>
              <p:cNvSpPr/>
              <p:nvPr/>
            </p:nvSpPr>
            <p:spPr>
              <a:xfrm flipH="1">
                <a:off x="736587" y="321758"/>
                <a:ext cx="762085" cy="1"/>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nvGrpSpPr>
              <p:cNvPr id="834" name="Group"/>
              <p:cNvGrpSpPr/>
              <p:nvPr/>
            </p:nvGrpSpPr>
            <p:grpSpPr>
              <a:xfrm>
                <a:off x="0" y="0"/>
                <a:ext cx="762000" cy="660401"/>
                <a:chOff x="0" y="0"/>
                <a:chExt cx="762000" cy="660400"/>
              </a:xfrm>
            </p:grpSpPr>
            <p:sp>
              <p:nvSpPr>
                <p:cNvPr id="832" name="Oval"/>
                <p:cNvSpPr/>
                <p:nvPr/>
              </p:nvSpPr>
              <p:spPr>
                <a:xfrm>
                  <a:off x="0" y="136634"/>
                  <a:ext cx="762000" cy="387132"/>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1800" b="1">
                      <a:effectLst>
                        <a:outerShdw blurRad="38100" dist="12700" dir="5400000" rotWithShape="0">
                          <a:srgbClr val="000000">
                            <a:alpha val="50000"/>
                          </a:srgbClr>
                        </a:outerShdw>
                      </a:effectLst>
                    </a:defRPr>
                  </a:pPr>
                  <a:endParaRPr/>
                </a:p>
              </p:txBody>
            </p:sp>
            <p:sp>
              <p:nvSpPr>
                <p:cNvPr id="833" name="No"/>
                <p:cNvSpPr txBox="1"/>
                <p:nvPr/>
              </p:nvSpPr>
              <p:spPr>
                <a:xfrm>
                  <a:off x="120774" y="0"/>
                  <a:ext cx="509997" cy="660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1600" b="1"/>
                  </a:lvl1pPr>
                </a:lstStyle>
                <a:p>
                  <a:r>
                    <a:t>No</a:t>
                  </a:r>
                </a:p>
              </p:txBody>
            </p:sp>
          </p:grpSp>
        </p:grpSp>
        <p:sp>
          <p:nvSpPr>
            <p:cNvPr id="836" name="Line"/>
            <p:cNvSpPr/>
            <p:nvPr/>
          </p:nvSpPr>
          <p:spPr>
            <a:xfrm flipH="1">
              <a:off x="1791674" y="6794500"/>
              <a:ext cx="2912814" cy="1"/>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1" nodeType="clickEffect">
                                  <p:stCondLst>
                                    <p:cond delay="0"/>
                                  </p:stCondLst>
                                  <p:iterate>
                                    <p:tmAbs val="0"/>
                                  </p:iterate>
                                  <p:childTnLst>
                                    <p:set>
                                      <p:cBhvr>
                                        <p:cTn id="6" fill="hold"/>
                                        <p:tgtEl>
                                          <p:spTgt spid="743"/>
                                        </p:tgtEl>
                                        <p:attrNameLst>
                                          <p:attrName>style.visibility</p:attrName>
                                        </p:attrNameLst>
                                      </p:cBhvr>
                                      <p:to>
                                        <p:strVal val="visible"/>
                                      </p:to>
                                    </p:set>
                                    <p:animEffect transition="in" filter="wipe(right)">
                                      <p:cBhvr>
                                        <p:cTn id="7" dur="250"/>
                                        <p:tgtEl>
                                          <p:spTgt spid="7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2" nodeType="clickEffect">
                                  <p:stCondLst>
                                    <p:cond delay="0"/>
                                  </p:stCondLst>
                                  <p:iterate>
                                    <p:tmAbs val="0"/>
                                  </p:iterate>
                                  <p:childTnLst>
                                    <p:set>
                                      <p:cBhvr>
                                        <p:cTn id="11" fill="hold">
                                          <p:stCondLst>
                                            <p:cond delay="0"/>
                                          </p:stCondLst>
                                        </p:cTn>
                                        <p:tgtEl>
                                          <p:spTgt spid="743"/>
                                        </p:tgtEl>
                                        <p:attrNameLst>
                                          <p:attrName>style.visibility</p:attrName>
                                        </p:attrNameLst>
                                      </p:cBhvr>
                                      <p:to>
                                        <p:strVal val="hidden"/>
                                      </p:to>
                                    </p:set>
                                  </p:childTnLst>
                                </p:cTn>
                              </p:par>
                            </p:childTnLst>
                          </p:cTn>
                        </p:par>
                        <p:par>
                          <p:cTn id="12" fill="hold">
                            <p:stCondLst>
                              <p:cond delay="0"/>
                            </p:stCondLst>
                            <p:childTnLst>
                              <p:par>
                                <p:cTn id="13" presetID="22" presetClass="entr" presetSubtype="8" fill="hold" grpId="3" nodeType="afterEffect">
                                  <p:stCondLst>
                                    <p:cond delay="0"/>
                                  </p:stCondLst>
                                  <p:iterate>
                                    <p:tmAbs val="0"/>
                                  </p:iterate>
                                  <p:childTnLst>
                                    <p:set>
                                      <p:cBhvr>
                                        <p:cTn id="14" fill="hold"/>
                                        <p:tgtEl>
                                          <p:spTgt spid="752"/>
                                        </p:tgtEl>
                                        <p:attrNameLst>
                                          <p:attrName>style.visibility</p:attrName>
                                        </p:attrNameLst>
                                      </p:cBhvr>
                                      <p:to>
                                        <p:strVal val="visible"/>
                                      </p:to>
                                    </p:set>
                                    <p:animEffect transition="in" filter="wipe(left)">
                                      <p:cBhvr>
                                        <p:cTn id="15" dur="250"/>
                                        <p:tgtEl>
                                          <p:spTgt spid="75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4" nodeType="clickEffect">
                                  <p:stCondLst>
                                    <p:cond delay="0"/>
                                  </p:stCondLst>
                                  <p:iterate>
                                    <p:tmAbs val="0"/>
                                  </p:iterate>
                                  <p:childTnLst>
                                    <p:set>
                                      <p:cBhvr>
                                        <p:cTn id="19" fill="hold"/>
                                        <p:tgtEl>
                                          <p:spTgt spid="760"/>
                                        </p:tgtEl>
                                        <p:attrNameLst>
                                          <p:attrName>style.visibility</p:attrName>
                                        </p:attrNameLst>
                                      </p:cBhvr>
                                      <p:to>
                                        <p:strVal val="visible"/>
                                      </p:to>
                                    </p:set>
                                    <p:animEffect transition="in" filter="wipe(left)">
                                      <p:cBhvr>
                                        <p:cTn id="20" dur="100"/>
                                        <p:tgtEl>
                                          <p:spTgt spid="760"/>
                                        </p:tgtEl>
                                      </p:cBhvr>
                                    </p:animEffect>
                                  </p:childTnLst>
                                </p:cTn>
                              </p:par>
                            </p:childTnLst>
                          </p:cTn>
                        </p:par>
                        <p:par>
                          <p:cTn id="21" fill="hold">
                            <p:stCondLst>
                              <p:cond delay="100"/>
                            </p:stCondLst>
                            <p:childTnLst>
                              <p:par>
                                <p:cTn id="22" presetID="22" presetClass="entr" presetSubtype="1" fill="hold" grpId="5" nodeType="afterEffect">
                                  <p:stCondLst>
                                    <p:cond delay="0"/>
                                  </p:stCondLst>
                                  <p:iterate>
                                    <p:tmAbs val="0"/>
                                  </p:iterate>
                                  <p:childTnLst>
                                    <p:set>
                                      <p:cBhvr>
                                        <p:cTn id="23" fill="hold"/>
                                        <p:tgtEl>
                                          <p:spTgt spid="747"/>
                                        </p:tgtEl>
                                        <p:attrNameLst>
                                          <p:attrName>style.visibility</p:attrName>
                                        </p:attrNameLst>
                                      </p:cBhvr>
                                      <p:to>
                                        <p:strVal val="visible"/>
                                      </p:to>
                                    </p:set>
                                    <p:animEffect transition="in" filter="wipe(up)">
                                      <p:cBhvr>
                                        <p:cTn id="24" dur="250"/>
                                        <p:tgtEl>
                                          <p:spTgt spid="74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6" nodeType="clickEffect">
                                  <p:stCondLst>
                                    <p:cond delay="0"/>
                                  </p:stCondLst>
                                  <p:iterate>
                                    <p:tmAbs val="0"/>
                                  </p:iterate>
                                  <p:childTnLst>
                                    <p:set>
                                      <p:cBhvr>
                                        <p:cTn id="28" fill="hold"/>
                                        <p:tgtEl>
                                          <p:spTgt spid="768"/>
                                        </p:tgtEl>
                                        <p:attrNameLst>
                                          <p:attrName>style.visibility</p:attrName>
                                        </p:attrNameLst>
                                      </p:cBhvr>
                                      <p:to>
                                        <p:strVal val="visible"/>
                                      </p:to>
                                    </p:set>
                                    <p:animEffect transition="in" filter="wipe(up)">
                                      <p:cBhvr>
                                        <p:cTn id="29" dur="250"/>
                                        <p:tgtEl>
                                          <p:spTgt spid="76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7" nodeType="clickEffect">
                                  <p:stCondLst>
                                    <p:cond delay="0"/>
                                  </p:stCondLst>
                                  <p:iterate>
                                    <p:tmAbs val="0"/>
                                  </p:iterate>
                                  <p:childTnLst>
                                    <p:set>
                                      <p:cBhvr>
                                        <p:cTn id="33" fill="hold">
                                          <p:stCondLst>
                                            <p:cond delay="0"/>
                                          </p:stCondLst>
                                        </p:cTn>
                                        <p:tgtEl>
                                          <p:spTgt spid="768"/>
                                        </p:tgtEl>
                                        <p:attrNameLst>
                                          <p:attrName>style.visibility</p:attrName>
                                        </p:attrNameLst>
                                      </p:cBhvr>
                                      <p:to>
                                        <p:strVal val="hidden"/>
                                      </p:to>
                                    </p:set>
                                  </p:childTnLst>
                                </p:cTn>
                              </p:par>
                            </p:childTnLst>
                          </p:cTn>
                        </p:par>
                        <p:par>
                          <p:cTn id="34" fill="hold">
                            <p:stCondLst>
                              <p:cond delay="0"/>
                            </p:stCondLst>
                            <p:childTnLst>
                              <p:par>
                                <p:cTn id="35" presetID="22" presetClass="entr" presetSubtype="2" fill="hold" grpId="8" nodeType="afterEffect">
                                  <p:stCondLst>
                                    <p:cond delay="0"/>
                                  </p:stCondLst>
                                  <p:iterate>
                                    <p:tmAbs val="0"/>
                                  </p:iterate>
                                  <p:childTnLst>
                                    <p:set>
                                      <p:cBhvr>
                                        <p:cTn id="36" fill="hold"/>
                                        <p:tgtEl>
                                          <p:spTgt spid="759"/>
                                        </p:tgtEl>
                                        <p:attrNameLst>
                                          <p:attrName>style.visibility</p:attrName>
                                        </p:attrNameLst>
                                      </p:cBhvr>
                                      <p:to>
                                        <p:strVal val="visible"/>
                                      </p:to>
                                    </p:set>
                                    <p:animEffect transition="in" filter="wipe(right)">
                                      <p:cBhvr>
                                        <p:cTn id="37" dur="250"/>
                                        <p:tgtEl>
                                          <p:spTgt spid="75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9" nodeType="clickEffect">
                                  <p:stCondLst>
                                    <p:cond delay="0"/>
                                  </p:stCondLst>
                                  <p:iterate>
                                    <p:tmAbs val="0"/>
                                  </p:iterate>
                                  <p:childTnLst>
                                    <p:set>
                                      <p:cBhvr>
                                        <p:cTn id="41" fill="hold"/>
                                        <p:tgtEl>
                                          <p:spTgt spid="728"/>
                                        </p:tgtEl>
                                        <p:attrNameLst>
                                          <p:attrName>style.visibility</p:attrName>
                                        </p:attrNameLst>
                                      </p:cBhvr>
                                      <p:to>
                                        <p:strVal val="visible"/>
                                      </p:to>
                                    </p:set>
                                    <p:animEffect transition="in" filter="wipe(right)">
                                      <p:cBhvr>
                                        <p:cTn id="42" dur="250"/>
                                        <p:tgtEl>
                                          <p:spTgt spid="728"/>
                                        </p:tgtEl>
                                      </p:cBhvr>
                                    </p:animEffect>
                                  </p:childTnLst>
                                </p:cTn>
                              </p:par>
                            </p:childTnLst>
                          </p:cTn>
                        </p:par>
                        <p:par>
                          <p:cTn id="43" fill="hold">
                            <p:stCondLst>
                              <p:cond delay="250"/>
                            </p:stCondLst>
                            <p:childTnLst>
                              <p:par>
                                <p:cTn id="44" presetID="22" presetClass="entr" presetSubtype="1" fill="hold" grpId="10" nodeType="afterEffect">
                                  <p:stCondLst>
                                    <p:cond delay="0"/>
                                  </p:stCondLst>
                                  <p:iterate>
                                    <p:tmAbs val="0"/>
                                  </p:iterate>
                                  <p:childTnLst>
                                    <p:set>
                                      <p:cBhvr>
                                        <p:cTn id="45" fill="hold"/>
                                        <p:tgtEl>
                                          <p:spTgt spid="729"/>
                                        </p:tgtEl>
                                        <p:attrNameLst>
                                          <p:attrName>style.visibility</p:attrName>
                                        </p:attrNameLst>
                                      </p:cBhvr>
                                      <p:to>
                                        <p:strVal val="visible"/>
                                      </p:to>
                                    </p:set>
                                    <p:animEffect transition="in" filter="wipe(up)">
                                      <p:cBhvr>
                                        <p:cTn id="46" dur="250"/>
                                        <p:tgtEl>
                                          <p:spTgt spid="729"/>
                                        </p:tgtEl>
                                      </p:cBhvr>
                                    </p:animEffect>
                                  </p:childTnLst>
                                </p:cTn>
                              </p:par>
                            </p:childTnLst>
                          </p:cTn>
                        </p:par>
                        <p:par>
                          <p:cTn id="47" fill="hold">
                            <p:stCondLst>
                              <p:cond delay="500"/>
                            </p:stCondLst>
                            <p:childTnLst>
                              <p:par>
                                <p:cTn id="48" presetID="9" presetClass="entr" fill="hold" grpId="11" nodeType="afterEffect">
                                  <p:stCondLst>
                                    <p:cond delay="0"/>
                                  </p:stCondLst>
                                  <p:iterate>
                                    <p:tmAbs val="0"/>
                                  </p:iterate>
                                  <p:childTnLst>
                                    <p:set>
                                      <p:cBhvr>
                                        <p:cTn id="49" fill="hold"/>
                                        <p:tgtEl>
                                          <p:spTgt spid="727"/>
                                        </p:tgtEl>
                                        <p:attrNameLst>
                                          <p:attrName>style.visibility</p:attrName>
                                        </p:attrNameLst>
                                      </p:cBhvr>
                                      <p:to>
                                        <p:strVal val="visible"/>
                                      </p:to>
                                    </p:set>
                                    <p:animEffect transition="in" filter="dissolve">
                                      <p:cBhvr>
                                        <p:cTn id="50" dur="1000"/>
                                        <p:tgtEl>
                                          <p:spTgt spid="727"/>
                                        </p:tgtEl>
                                      </p:cBhvr>
                                    </p:animEffect>
                                  </p:childTnLst>
                                </p:cTn>
                              </p:par>
                            </p:childTnLst>
                          </p:cTn>
                        </p:par>
                        <p:par>
                          <p:cTn id="51" fill="hold">
                            <p:stCondLst>
                              <p:cond delay="1500"/>
                            </p:stCondLst>
                            <p:childTnLst>
                              <p:par>
                                <p:cTn id="52" presetID="10" presetClass="entr" fill="hold" grpId="12" nodeType="afterEffect">
                                  <p:stCondLst>
                                    <p:cond delay="0"/>
                                  </p:stCondLst>
                                  <p:iterate>
                                    <p:tmAbs val="0"/>
                                  </p:iterate>
                                  <p:childTnLst>
                                    <p:set>
                                      <p:cBhvr>
                                        <p:cTn id="53" fill="hold"/>
                                        <p:tgtEl>
                                          <p:spTgt spid="769"/>
                                        </p:tgtEl>
                                        <p:attrNameLst>
                                          <p:attrName>style.visibility</p:attrName>
                                        </p:attrNameLst>
                                      </p:cBhvr>
                                      <p:to>
                                        <p:strVal val="visible"/>
                                      </p:to>
                                    </p:set>
                                    <p:animEffect transition="in" filter="fade">
                                      <p:cBhvr>
                                        <p:cTn id="54" dur="500"/>
                                        <p:tgtEl>
                                          <p:spTgt spid="76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13" nodeType="clickEffect">
                                  <p:stCondLst>
                                    <p:cond delay="0"/>
                                  </p:stCondLst>
                                  <p:iterate>
                                    <p:tmAbs val="0"/>
                                  </p:iterate>
                                  <p:childTnLst>
                                    <p:set>
                                      <p:cBhvr>
                                        <p:cTn id="58" fill="hold"/>
                                        <p:tgtEl>
                                          <p:spTgt spid="733"/>
                                        </p:tgtEl>
                                        <p:attrNameLst>
                                          <p:attrName>style.visibility</p:attrName>
                                        </p:attrNameLst>
                                      </p:cBhvr>
                                      <p:to>
                                        <p:strVal val="visible"/>
                                      </p:to>
                                    </p:set>
                                    <p:animEffect transition="in" filter="wipe(right)">
                                      <p:cBhvr>
                                        <p:cTn id="59" dur="250"/>
                                        <p:tgtEl>
                                          <p:spTgt spid="733"/>
                                        </p:tgtEl>
                                      </p:cBhvr>
                                    </p:animEffect>
                                  </p:childTnLst>
                                </p:cTn>
                              </p:par>
                            </p:childTnLst>
                          </p:cTn>
                        </p:par>
                        <p:par>
                          <p:cTn id="60" fill="hold">
                            <p:stCondLst>
                              <p:cond delay="250"/>
                            </p:stCondLst>
                            <p:childTnLst>
                              <p:par>
                                <p:cTn id="61" presetID="22" presetClass="entr" presetSubtype="1" fill="hold" grpId="14" nodeType="afterEffect">
                                  <p:stCondLst>
                                    <p:cond delay="0"/>
                                  </p:stCondLst>
                                  <p:iterate>
                                    <p:tmAbs val="0"/>
                                  </p:iterate>
                                  <p:childTnLst>
                                    <p:set>
                                      <p:cBhvr>
                                        <p:cTn id="62" fill="hold"/>
                                        <p:tgtEl>
                                          <p:spTgt spid="734"/>
                                        </p:tgtEl>
                                        <p:attrNameLst>
                                          <p:attrName>style.visibility</p:attrName>
                                        </p:attrNameLst>
                                      </p:cBhvr>
                                      <p:to>
                                        <p:strVal val="visible"/>
                                      </p:to>
                                    </p:set>
                                    <p:animEffect transition="in" filter="wipe(up)">
                                      <p:cBhvr>
                                        <p:cTn id="63" dur="250"/>
                                        <p:tgtEl>
                                          <p:spTgt spid="734"/>
                                        </p:tgtEl>
                                      </p:cBhvr>
                                    </p:animEffect>
                                  </p:childTnLst>
                                </p:cTn>
                              </p:par>
                            </p:childTnLst>
                          </p:cTn>
                        </p:par>
                        <p:par>
                          <p:cTn id="64" fill="hold">
                            <p:stCondLst>
                              <p:cond delay="500"/>
                            </p:stCondLst>
                            <p:childTnLst>
                              <p:par>
                                <p:cTn id="65" presetID="22" presetClass="entr" presetSubtype="1" fill="hold" grpId="15" nodeType="afterEffect">
                                  <p:stCondLst>
                                    <p:cond delay="0"/>
                                  </p:stCondLst>
                                  <p:iterate>
                                    <p:tmAbs val="0"/>
                                  </p:iterate>
                                  <p:childTnLst>
                                    <p:set>
                                      <p:cBhvr>
                                        <p:cTn id="66" fill="hold"/>
                                        <p:tgtEl>
                                          <p:spTgt spid="732"/>
                                        </p:tgtEl>
                                        <p:attrNameLst>
                                          <p:attrName>style.visibility</p:attrName>
                                        </p:attrNameLst>
                                      </p:cBhvr>
                                      <p:to>
                                        <p:strVal val="visible"/>
                                      </p:to>
                                    </p:set>
                                    <p:animEffect transition="in" filter="wipe(up)">
                                      <p:cBhvr>
                                        <p:cTn id="67" dur="250"/>
                                        <p:tgtEl>
                                          <p:spTgt spid="7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16" nodeType="clickEffect">
                                  <p:stCondLst>
                                    <p:cond delay="0"/>
                                  </p:stCondLst>
                                  <p:iterate>
                                    <p:tmAbs val="0"/>
                                  </p:iterate>
                                  <p:childTnLst>
                                    <p:set>
                                      <p:cBhvr>
                                        <p:cTn id="71" fill="hold"/>
                                        <p:tgtEl>
                                          <p:spTgt spid="774"/>
                                        </p:tgtEl>
                                        <p:attrNameLst>
                                          <p:attrName>style.visibility</p:attrName>
                                        </p:attrNameLst>
                                      </p:cBhvr>
                                      <p:to>
                                        <p:strVal val="visible"/>
                                      </p:to>
                                    </p:set>
                                    <p:animEffect transition="in" filter="wipe(up)">
                                      <p:cBhvr>
                                        <p:cTn id="72" dur="250"/>
                                        <p:tgtEl>
                                          <p:spTgt spid="77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17" nodeType="clickEffect">
                                  <p:stCondLst>
                                    <p:cond delay="0"/>
                                  </p:stCondLst>
                                  <p:iterate>
                                    <p:tmAbs val="0"/>
                                  </p:iterate>
                                  <p:childTnLst>
                                    <p:set>
                                      <p:cBhvr>
                                        <p:cTn id="76" fill="hold"/>
                                        <p:tgtEl>
                                          <p:spTgt spid="737"/>
                                        </p:tgtEl>
                                        <p:attrNameLst>
                                          <p:attrName>style.visibility</p:attrName>
                                        </p:attrNameLst>
                                      </p:cBhvr>
                                      <p:to>
                                        <p:strVal val="visible"/>
                                      </p:to>
                                    </p:set>
                                    <p:animEffect transition="in" filter="wipe(up)">
                                      <p:cBhvr>
                                        <p:cTn id="77" dur="250"/>
                                        <p:tgtEl>
                                          <p:spTgt spid="73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18" nodeType="clickEffect">
                                  <p:stCondLst>
                                    <p:cond delay="0"/>
                                  </p:stCondLst>
                                  <p:iterate>
                                    <p:tmAbs val="0"/>
                                  </p:iterate>
                                  <p:childTnLst>
                                    <p:set>
                                      <p:cBhvr>
                                        <p:cTn id="81" fill="hold"/>
                                        <p:tgtEl>
                                          <p:spTgt spid="738"/>
                                        </p:tgtEl>
                                        <p:attrNameLst>
                                          <p:attrName>style.visibility</p:attrName>
                                        </p:attrNameLst>
                                      </p:cBhvr>
                                      <p:to>
                                        <p:strVal val="visible"/>
                                      </p:to>
                                    </p:set>
                                    <p:animEffect transition="in" filter="wipe(up)">
                                      <p:cBhvr>
                                        <p:cTn id="82" dur="100"/>
                                        <p:tgtEl>
                                          <p:spTgt spid="738"/>
                                        </p:tgtEl>
                                      </p:cBhvr>
                                    </p:animEffect>
                                  </p:childTnLst>
                                </p:cTn>
                              </p:par>
                            </p:childTnLst>
                          </p:cTn>
                        </p:par>
                        <p:par>
                          <p:cTn id="83" fill="hold">
                            <p:stCondLst>
                              <p:cond delay="100"/>
                            </p:stCondLst>
                            <p:childTnLst>
                              <p:par>
                                <p:cTn id="84" presetID="22" presetClass="entr" presetSubtype="8" fill="hold" grpId="19" nodeType="afterEffect">
                                  <p:stCondLst>
                                    <p:cond delay="0"/>
                                  </p:stCondLst>
                                  <p:iterate>
                                    <p:tmAbs val="0"/>
                                  </p:iterate>
                                  <p:childTnLst>
                                    <p:set>
                                      <p:cBhvr>
                                        <p:cTn id="85" fill="hold"/>
                                        <p:tgtEl>
                                          <p:spTgt spid="720"/>
                                        </p:tgtEl>
                                        <p:attrNameLst>
                                          <p:attrName>style.visibility</p:attrName>
                                        </p:attrNameLst>
                                      </p:cBhvr>
                                      <p:to>
                                        <p:strVal val="visible"/>
                                      </p:to>
                                    </p:set>
                                    <p:animEffect transition="in" filter="wipe(left)">
                                      <p:cBhvr>
                                        <p:cTn id="86" dur="250"/>
                                        <p:tgtEl>
                                          <p:spTgt spid="720"/>
                                        </p:tgtEl>
                                      </p:cBhvr>
                                    </p:animEffect>
                                  </p:childTnLst>
                                </p:cTn>
                              </p:par>
                            </p:childTnLst>
                          </p:cTn>
                        </p:par>
                        <p:par>
                          <p:cTn id="87" fill="hold">
                            <p:stCondLst>
                              <p:cond delay="350"/>
                            </p:stCondLst>
                            <p:childTnLst>
                              <p:par>
                                <p:cTn id="88" presetID="22" presetClass="entr" presetSubtype="8" fill="hold" grpId="20" nodeType="afterEffect">
                                  <p:stCondLst>
                                    <p:cond delay="0"/>
                                  </p:stCondLst>
                                  <p:iterate>
                                    <p:tmAbs val="0"/>
                                  </p:iterate>
                                  <p:childTnLst>
                                    <p:set>
                                      <p:cBhvr>
                                        <p:cTn id="89" fill="hold"/>
                                        <p:tgtEl>
                                          <p:spTgt spid="754"/>
                                        </p:tgtEl>
                                        <p:attrNameLst>
                                          <p:attrName>style.visibility</p:attrName>
                                        </p:attrNameLst>
                                      </p:cBhvr>
                                      <p:to>
                                        <p:strVal val="visible"/>
                                      </p:to>
                                    </p:set>
                                    <p:animEffect transition="in" filter="wipe(left)">
                                      <p:cBhvr>
                                        <p:cTn id="90" dur="250"/>
                                        <p:tgtEl>
                                          <p:spTgt spid="754"/>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21" nodeType="clickEffect">
                                  <p:stCondLst>
                                    <p:cond delay="0"/>
                                  </p:stCondLst>
                                  <p:iterate>
                                    <p:tmAbs val="0"/>
                                  </p:iterate>
                                  <p:childTnLst>
                                    <p:set>
                                      <p:cBhvr>
                                        <p:cTn id="94" fill="hold">
                                          <p:stCondLst>
                                            <p:cond delay="0"/>
                                          </p:stCondLst>
                                        </p:cTn>
                                        <p:tgtEl>
                                          <p:spTgt spid="720"/>
                                        </p:tgtEl>
                                        <p:attrNameLst>
                                          <p:attrName>style.visibility</p:attrName>
                                        </p:attrNameLst>
                                      </p:cBhvr>
                                      <p:to>
                                        <p:strVal val="hidden"/>
                                      </p:to>
                                    </p:set>
                                  </p:childTnLst>
                                </p:cTn>
                              </p:par>
                            </p:childTnLst>
                          </p:cTn>
                        </p:par>
                        <p:par>
                          <p:cTn id="95" fill="hold">
                            <p:stCondLst>
                              <p:cond delay="0"/>
                            </p:stCondLst>
                            <p:childTnLst>
                              <p:par>
                                <p:cTn id="96" presetID="1" presetClass="exit" presetSubtype="0" fill="hold" grpId="22" nodeType="afterEffect">
                                  <p:stCondLst>
                                    <p:cond delay="0"/>
                                  </p:stCondLst>
                                  <p:iterate>
                                    <p:tmAbs val="0"/>
                                  </p:iterate>
                                  <p:childTnLst>
                                    <p:set>
                                      <p:cBhvr>
                                        <p:cTn id="97" fill="hold">
                                          <p:stCondLst>
                                            <p:cond delay="0"/>
                                          </p:stCondLst>
                                        </p:cTn>
                                        <p:tgtEl>
                                          <p:spTgt spid="737"/>
                                        </p:tgtEl>
                                        <p:attrNameLst>
                                          <p:attrName>style.visibility</p:attrName>
                                        </p:attrNameLst>
                                      </p:cBhvr>
                                      <p:to>
                                        <p:strVal val="hidden"/>
                                      </p:to>
                                    </p:set>
                                  </p:childTnLst>
                                </p:cTn>
                              </p:par>
                            </p:childTnLst>
                          </p:cTn>
                        </p:par>
                        <p:par>
                          <p:cTn id="98" fill="hold">
                            <p:stCondLst>
                              <p:cond delay="0"/>
                            </p:stCondLst>
                            <p:childTnLst>
                              <p:par>
                                <p:cTn id="99" presetID="1" presetClass="exit" presetSubtype="0" fill="hold" grpId="23" nodeType="afterEffect">
                                  <p:stCondLst>
                                    <p:cond delay="0"/>
                                  </p:stCondLst>
                                  <p:iterate>
                                    <p:tmAbs val="0"/>
                                  </p:iterate>
                                  <p:childTnLst>
                                    <p:set>
                                      <p:cBhvr>
                                        <p:cTn id="100" fill="hold">
                                          <p:stCondLst>
                                            <p:cond delay="0"/>
                                          </p:stCondLst>
                                        </p:cTn>
                                        <p:tgtEl>
                                          <p:spTgt spid="738"/>
                                        </p:tgtEl>
                                        <p:attrNameLst>
                                          <p:attrName>style.visibility</p:attrName>
                                        </p:attrNameLst>
                                      </p:cBhvr>
                                      <p:to>
                                        <p:strVal val="hidden"/>
                                      </p:to>
                                    </p:set>
                                  </p:childTnLst>
                                </p:cTn>
                              </p:par>
                            </p:childTnLst>
                          </p:cTn>
                        </p:par>
                        <p:par>
                          <p:cTn id="101" fill="hold">
                            <p:stCondLst>
                              <p:cond delay="0"/>
                            </p:stCondLst>
                            <p:childTnLst>
                              <p:par>
                                <p:cTn id="102" presetID="1" presetClass="exit" presetSubtype="0" fill="hold" grpId="24" nodeType="afterEffect">
                                  <p:stCondLst>
                                    <p:cond delay="0"/>
                                  </p:stCondLst>
                                  <p:iterate>
                                    <p:tmAbs val="0"/>
                                  </p:iterate>
                                  <p:childTnLst>
                                    <p:set>
                                      <p:cBhvr>
                                        <p:cTn id="103" fill="hold">
                                          <p:stCondLst>
                                            <p:cond delay="0"/>
                                          </p:stCondLst>
                                        </p:cTn>
                                        <p:tgtEl>
                                          <p:spTgt spid="754"/>
                                        </p:tgtEl>
                                        <p:attrNameLst>
                                          <p:attrName>style.visibility</p:attrName>
                                        </p:attrNameLst>
                                      </p:cBhvr>
                                      <p:to>
                                        <p:strVal val="hidden"/>
                                      </p:to>
                                    </p:set>
                                  </p:childTnLst>
                                </p:cTn>
                              </p:par>
                            </p:childTnLst>
                          </p:cTn>
                        </p:par>
                        <p:par>
                          <p:cTn id="104" fill="hold">
                            <p:stCondLst>
                              <p:cond delay="0"/>
                            </p:stCondLst>
                            <p:childTnLst>
                              <p:par>
                                <p:cTn id="105" presetID="1" presetClass="exit" presetSubtype="0" fill="hold" grpId="25" nodeType="afterEffect">
                                  <p:stCondLst>
                                    <p:cond delay="0"/>
                                  </p:stCondLst>
                                  <p:iterate>
                                    <p:tmAbs val="0"/>
                                  </p:iterate>
                                  <p:childTnLst>
                                    <p:set>
                                      <p:cBhvr>
                                        <p:cTn id="106" fill="hold">
                                          <p:stCondLst>
                                            <p:cond delay="0"/>
                                          </p:stCondLst>
                                        </p:cTn>
                                        <p:tgtEl>
                                          <p:spTgt spid="774"/>
                                        </p:tgtEl>
                                        <p:attrNameLst>
                                          <p:attrName>style.visibility</p:attrName>
                                        </p:attrNameLst>
                                      </p:cBhvr>
                                      <p:to>
                                        <p:strVal val="hidden"/>
                                      </p:to>
                                    </p:set>
                                  </p:childTnLst>
                                </p:cTn>
                              </p:par>
                            </p:childTnLst>
                          </p:cTn>
                        </p:par>
                        <p:par>
                          <p:cTn id="107" fill="hold">
                            <p:stCondLst>
                              <p:cond delay="0"/>
                            </p:stCondLst>
                            <p:childTnLst>
                              <p:par>
                                <p:cTn id="108" presetID="22" presetClass="entr" presetSubtype="8" fill="hold" grpId="26" nodeType="afterEffect">
                                  <p:stCondLst>
                                    <p:cond delay="0"/>
                                  </p:stCondLst>
                                  <p:iterate>
                                    <p:tmAbs val="0"/>
                                  </p:iterate>
                                  <p:childTnLst>
                                    <p:set>
                                      <p:cBhvr>
                                        <p:cTn id="109" fill="hold"/>
                                        <p:tgtEl>
                                          <p:spTgt spid="779"/>
                                        </p:tgtEl>
                                        <p:attrNameLst>
                                          <p:attrName>style.visibility</p:attrName>
                                        </p:attrNameLst>
                                      </p:cBhvr>
                                      <p:to>
                                        <p:strVal val="visible"/>
                                      </p:to>
                                    </p:set>
                                    <p:animEffect transition="in" filter="wipe(left)">
                                      <p:cBhvr>
                                        <p:cTn id="110" dur="250"/>
                                        <p:tgtEl>
                                          <p:spTgt spid="779"/>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27" nodeType="clickEffect">
                                  <p:stCondLst>
                                    <p:cond delay="0"/>
                                  </p:stCondLst>
                                  <p:iterate>
                                    <p:tmAbs val="0"/>
                                  </p:iterate>
                                  <p:childTnLst>
                                    <p:set>
                                      <p:cBhvr>
                                        <p:cTn id="114" fill="hold"/>
                                        <p:tgtEl>
                                          <p:spTgt spid="716"/>
                                        </p:tgtEl>
                                        <p:attrNameLst>
                                          <p:attrName>style.visibility</p:attrName>
                                        </p:attrNameLst>
                                      </p:cBhvr>
                                      <p:to>
                                        <p:strVal val="visible"/>
                                      </p:to>
                                    </p:set>
                                    <p:animEffect transition="in" filter="wipe(left)">
                                      <p:cBhvr>
                                        <p:cTn id="115" dur="250"/>
                                        <p:tgtEl>
                                          <p:spTgt spid="716"/>
                                        </p:tgtEl>
                                      </p:cBhvr>
                                    </p:animEffect>
                                  </p:childTnLst>
                                </p:cTn>
                              </p:par>
                            </p:childTnLst>
                          </p:cTn>
                        </p:par>
                        <p:par>
                          <p:cTn id="116" fill="hold">
                            <p:stCondLst>
                              <p:cond delay="250"/>
                            </p:stCondLst>
                            <p:childTnLst>
                              <p:par>
                                <p:cTn id="117" presetID="9" presetClass="entr" fill="hold" grpId="28" nodeType="afterEffect">
                                  <p:stCondLst>
                                    <p:cond delay="0"/>
                                  </p:stCondLst>
                                  <p:iterate>
                                    <p:tmAbs val="0"/>
                                  </p:iterate>
                                  <p:childTnLst>
                                    <p:set>
                                      <p:cBhvr>
                                        <p:cTn id="118" fill="hold"/>
                                        <p:tgtEl>
                                          <p:spTgt spid="721"/>
                                        </p:tgtEl>
                                        <p:attrNameLst>
                                          <p:attrName>style.visibility</p:attrName>
                                        </p:attrNameLst>
                                      </p:cBhvr>
                                      <p:to>
                                        <p:strVal val="visible"/>
                                      </p:to>
                                    </p:set>
                                    <p:animEffect transition="in" filter="dissolve">
                                      <p:cBhvr>
                                        <p:cTn id="119" dur="1000"/>
                                        <p:tgtEl>
                                          <p:spTgt spid="721"/>
                                        </p:tgtEl>
                                      </p:cBhvr>
                                    </p:animEffect>
                                  </p:childTnLst>
                                </p:cTn>
                              </p:par>
                            </p:childTnLst>
                          </p:cTn>
                        </p:par>
                        <p:par>
                          <p:cTn id="120" fill="hold">
                            <p:stCondLst>
                              <p:cond delay="1250"/>
                            </p:stCondLst>
                            <p:childTnLst>
                              <p:par>
                                <p:cTn id="121" presetID="22" presetClass="entr" presetSubtype="4" fill="hold" grpId="29" nodeType="afterEffect">
                                  <p:stCondLst>
                                    <p:cond delay="0"/>
                                  </p:stCondLst>
                                  <p:iterate>
                                    <p:tmAbs val="0"/>
                                  </p:iterate>
                                  <p:childTnLst>
                                    <p:set>
                                      <p:cBhvr>
                                        <p:cTn id="122" fill="hold"/>
                                        <p:tgtEl>
                                          <p:spTgt spid="780"/>
                                        </p:tgtEl>
                                        <p:attrNameLst>
                                          <p:attrName>style.visibility</p:attrName>
                                        </p:attrNameLst>
                                      </p:cBhvr>
                                      <p:to>
                                        <p:strVal val="visible"/>
                                      </p:to>
                                    </p:set>
                                    <p:animEffect transition="in" filter="wipe(down)">
                                      <p:cBhvr>
                                        <p:cTn id="123" dur="1000"/>
                                        <p:tgtEl>
                                          <p:spTgt spid="780"/>
                                        </p:tgtEl>
                                      </p:cBhvr>
                                    </p:animEffect>
                                  </p:childTnLst>
                                </p:cTn>
                              </p:par>
                            </p:childTnLst>
                          </p:cTn>
                        </p:par>
                        <p:par>
                          <p:cTn id="124" fill="hold">
                            <p:stCondLst>
                              <p:cond delay="2250"/>
                            </p:stCondLst>
                            <p:childTnLst>
                              <p:par>
                                <p:cTn id="125" presetID="10" presetClass="entr" fill="hold" grpId="30" nodeType="afterEffect">
                                  <p:stCondLst>
                                    <p:cond delay="0"/>
                                  </p:stCondLst>
                                  <p:iterate>
                                    <p:tmAbs val="0"/>
                                  </p:iterate>
                                  <p:childTnLst>
                                    <p:set>
                                      <p:cBhvr>
                                        <p:cTn id="126" fill="hold"/>
                                        <p:tgtEl>
                                          <p:spTgt spid="781"/>
                                        </p:tgtEl>
                                        <p:attrNameLst>
                                          <p:attrName>style.visibility</p:attrName>
                                        </p:attrNameLst>
                                      </p:cBhvr>
                                      <p:to>
                                        <p:strVal val="visible"/>
                                      </p:to>
                                    </p:set>
                                    <p:animEffect transition="in" filter="fade">
                                      <p:cBhvr>
                                        <p:cTn id="127" dur="2000"/>
                                        <p:tgtEl>
                                          <p:spTgt spid="781"/>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31" nodeType="clickEffect">
                                  <p:stCondLst>
                                    <p:cond delay="0"/>
                                  </p:stCondLst>
                                  <p:iterate>
                                    <p:tmAbs val="0"/>
                                  </p:iterate>
                                  <p:childTnLst>
                                    <p:set>
                                      <p:cBhvr>
                                        <p:cTn id="131" fill="hold"/>
                                        <p:tgtEl>
                                          <p:spTgt spid="726"/>
                                        </p:tgtEl>
                                        <p:attrNameLst>
                                          <p:attrName>style.visibility</p:attrName>
                                        </p:attrNameLst>
                                      </p:cBhvr>
                                      <p:to>
                                        <p:strVal val="visible"/>
                                      </p:to>
                                    </p:set>
                                    <p:animEffect transition="in" filter="wipe(up)">
                                      <p:cBhvr>
                                        <p:cTn id="132" dur="500"/>
                                        <p:tgtEl>
                                          <p:spTgt spid="726"/>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grpId="32" nodeType="clickEffect">
                                  <p:stCondLst>
                                    <p:cond delay="0"/>
                                  </p:stCondLst>
                                  <p:iterate>
                                    <p:tmAbs val="0"/>
                                  </p:iterate>
                                  <p:childTnLst>
                                    <p:set>
                                      <p:cBhvr>
                                        <p:cTn id="136" fill="hold"/>
                                        <p:tgtEl>
                                          <p:spTgt spid="786"/>
                                        </p:tgtEl>
                                        <p:attrNameLst>
                                          <p:attrName>style.visibility</p:attrName>
                                        </p:attrNameLst>
                                      </p:cBhvr>
                                      <p:to>
                                        <p:strVal val="visible"/>
                                      </p:to>
                                    </p:set>
                                    <p:animEffect transition="in" filter="wipe(up)">
                                      <p:cBhvr>
                                        <p:cTn id="137" dur="250"/>
                                        <p:tgtEl>
                                          <p:spTgt spid="786"/>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33" nodeType="clickEffect">
                                  <p:stCondLst>
                                    <p:cond delay="0"/>
                                  </p:stCondLst>
                                  <p:iterate>
                                    <p:tmAbs val="0"/>
                                  </p:iterate>
                                  <p:childTnLst>
                                    <p:set>
                                      <p:cBhvr>
                                        <p:cTn id="141" fill="hold"/>
                                        <p:tgtEl>
                                          <p:spTgt spid="753"/>
                                        </p:tgtEl>
                                        <p:attrNameLst>
                                          <p:attrName>style.visibility</p:attrName>
                                        </p:attrNameLst>
                                      </p:cBhvr>
                                      <p:to>
                                        <p:strVal val="visible"/>
                                      </p:to>
                                    </p:set>
                                    <p:animEffect transition="in" filter="wipe(up)">
                                      <p:cBhvr>
                                        <p:cTn id="142" dur="250"/>
                                        <p:tgtEl>
                                          <p:spTgt spid="753"/>
                                        </p:tgtEl>
                                      </p:cBhvr>
                                    </p:animEffect>
                                  </p:childTnLst>
                                </p:cTn>
                              </p:par>
                            </p:childTnLst>
                          </p:cTn>
                        </p:par>
                        <p:par>
                          <p:cTn id="143" fill="hold">
                            <p:stCondLst>
                              <p:cond delay="250"/>
                            </p:stCondLst>
                            <p:childTnLst>
                              <p:par>
                                <p:cTn id="144" presetID="22" presetClass="entr" presetSubtype="1" fill="hold" grpId="34" nodeType="afterEffect">
                                  <p:stCondLst>
                                    <p:cond delay="0"/>
                                  </p:stCondLst>
                                  <p:iterate>
                                    <p:tmAbs val="0"/>
                                  </p:iterate>
                                  <p:childTnLst>
                                    <p:set>
                                      <p:cBhvr>
                                        <p:cTn id="145" fill="hold"/>
                                        <p:tgtEl>
                                          <p:spTgt spid="787"/>
                                        </p:tgtEl>
                                        <p:attrNameLst>
                                          <p:attrName>style.visibility</p:attrName>
                                        </p:attrNameLst>
                                      </p:cBhvr>
                                      <p:to>
                                        <p:strVal val="visible"/>
                                      </p:to>
                                    </p:set>
                                    <p:animEffect transition="in" filter="wipe(up)">
                                      <p:cBhvr>
                                        <p:cTn id="146" dur="250"/>
                                        <p:tgtEl>
                                          <p:spTgt spid="787"/>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grpId="35" nodeType="clickEffect">
                                  <p:stCondLst>
                                    <p:cond delay="0"/>
                                  </p:stCondLst>
                                  <p:iterate>
                                    <p:tmAbs val="0"/>
                                  </p:iterate>
                                  <p:childTnLst>
                                    <p:set>
                                      <p:cBhvr>
                                        <p:cTn id="150" fill="hold"/>
                                        <p:tgtEl>
                                          <p:spTgt spid="837"/>
                                        </p:tgtEl>
                                        <p:attrNameLst>
                                          <p:attrName>style.visibility</p:attrName>
                                        </p:attrNameLst>
                                      </p:cBhvr>
                                      <p:to>
                                        <p:strVal val="visible"/>
                                      </p:to>
                                    </p:set>
                                    <p:animEffect transition="in" filter="wipe(left)">
                                      <p:cBhvr>
                                        <p:cTn id="151" dur="1000"/>
                                        <p:tgtEl>
                                          <p:spTgt spid="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 grpId="27" animBg="1" advAuto="0"/>
      <p:bldP spid="720" grpId="19" animBg="1" advAuto="0"/>
      <p:bldP spid="720" grpId="21" animBg="1" advAuto="0"/>
      <p:bldP spid="721" grpId="28" animBg="1" advAuto="0"/>
      <p:bldP spid="726" grpId="31" animBg="1" advAuto="0"/>
      <p:bldP spid="727" grpId="11" animBg="1" advAuto="0"/>
      <p:bldP spid="728" grpId="9" animBg="1" advAuto="0"/>
      <p:bldP spid="729" grpId="10" animBg="1" advAuto="0"/>
      <p:bldP spid="732" grpId="15" animBg="1" advAuto="0"/>
      <p:bldP spid="733" grpId="13" animBg="1" advAuto="0"/>
      <p:bldP spid="734" grpId="14" animBg="1" advAuto="0"/>
      <p:bldP spid="737" grpId="17" animBg="1" advAuto="0"/>
      <p:bldP spid="737" grpId="22" animBg="1" advAuto="0"/>
      <p:bldP spid="738" grpId="18" animBg="1" advAuto="0"/>
      <p:bldP spid="738" grpId="23" animBg="1" advAuto="0"/>
      <p:bldP spid="743" grpId="1" animBg="1" advAuto="0"/>
      <p:bldP spid="743" grpId="2" animBg="1" advAuto="0"/>
      <p:bldP spid="747" grpId="5" animBg="1" advAuto="0"/>
      <p:bldP spid="752" grpId="3" animBg="1" advAuto="0"/>
      <p:bldP spid="753" grpId="33" animBg="1" advAuto="0"/>
      <p:bldP spid="754" grpId="20" animBg="1" advAuto="0"/>
      <p:bldP spid="754" grpId="24" animBg="1" advAuto="0"/>
      <p:bldP spid="759" grpId="8" animBg="1" advAuto="0"/>
      <p:bldP spid="760" grpId="4" animBg="1" advAuto="0"/>
      <p:bldP spid="768" grpId="6" animBg="1" advAuto="0"/>
      <p:bldP spid="768" grpId="7" animBg="1" advAuto="0"/>
      <p:bldP spid="769" grpId="12" animBg="1" advAuto="0"/>
      <p:bldP spid="774" grpId="16" animBg="1" advAuto="0"/>
      <p:bldP spid="774" grpId="25" animBg="1" advAuto="0"/>
      <p:bldP spid="779" grpId="26" animBg="1" advAuto="0"/>
      <p:bldP spid="780" grpId="29" animBg="1" advAuto="0"/>
      <p:bldP spid="781" grpId="30" animBg="1" advAuto="0"/>
      <p:bldP spid="786" grpId="32" animBg="1" advAuto="0"/>
      <p:bldP spid="787" grpId="34" animBg="1" advAuto="0"/>
      <p:bldP spid="837" grpId="35"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a sign&#10;&#10;Description automatically generated">
            <a:extLst>
              <a:ext uri="{FF2B5EF4-FFF2-40B4-BE49-F238E27FC236}">
                <a16:creationId xmlns:a16="http://schemas.microsoft.com/office/drawing/2014/main" id="{0F037A0C-4B97-0F45-996E-48C6B9BBCA74}"/>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613181" y="2163762"/>
            <a:ext cx="5370640" cy="7039188"/>
          </a:xfrm>
          <a:prstGeom prst="rect">
            <a:avLst/>
          </a:prstGeom>
        </p:spPr>
      </p:pic>
      <p:sp>
        <p:nvSpPr>
          <p:cNvPr id="840" name="Key Elements of Compliance ITAR &amp; EAR"/>
          <p:cNvSpPr txBox="1">
            <a:spLocks noGrp="1"/>
          </p:cNvSpPr>
          <p:nvPr>
            <p:ph type="title"/>
          </p:nvPr>
        </p:nvSpPr>
        <p:spPr>
          <a:prstGeom prst="rect">
            <a:avLst/>
          </a:prstGeom>
        </p:spPr>
        <p:txBody>
          <a:bodyPr>
            <a:normAutofit fontScale="90000"/>
          </a:bodyPr>
          <a:lstStyle/>
          <a:p>
            <a:pPr defTabSz="554990">
              <a:defRPr sz="5130"/>
            </a:pPr>
            <a:r>
              <a:rPr dirty="0"/>
              <a:t>Key Elements of Compliance</a:t>
            </a:r>
          </a:p>
          <a:p>
            <a:pPr defTabSz="554990">
              <a:defRPr sz="2280"/>
            </a:pPr>
            <a:r>
              <a:rPr dirty="0"/>
              <a:t>ITAR &amp; EAR</a:t>
            </a:r>
          </a:p>
        </p:txBody>
      </p:sp>
      <p:sp>
        <p:nvSpPr>
          <p:cNvPr id="84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54</a:t>
            </a:fld>
            <a:endParaRPr/>
          </a:p>
        </p:txBody>
      </p:sp>
      <p:sp>
        <p:nvSpPr>
          <p:cNvPr id="843" name="Key Compliance Points"/>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Key Compliance Points</a:t>
            </a:r>
          </a:p>
        </p:txBody>
      </p:sp>
      <p:sp>
        <p:nvSpPr>
          <p:cNvPr id="844" name="- Record-keeping (for 9 years)…"/>
          <p:cNvSpPr txBox="1"/>
          <p:nvPr/>
        </p:nvSpPr>
        <p:spPr>
          <a:xfrm>
            <a:off x="1498600" y="4765889"/>
            <a:ext cx="10464800" cy="4844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lvl="2" indent="0" algn="l">
              <a:lnSpc>
                <a:spcPct val="50000"/>
              </a:lnSpc>
              <a:spcBef>
                <a:spcPts val="2400"/>
              </a:spcBef>
            </a:pPr>
            <a:r>
              <a:rPr sz="3800" dirty="0"/>
              <a:t>- Record-keeping (for 9 years)</a:t>
            </a:r>
          </a:p>
          <a:p>
            <a:pPr lvl="2" indent="0" algn="l">
              <a:lnSpc>
                <a:spcPct val="50000"/>
              </a:lnSpc>
              <a:spcBef>
                <a:spcPts val="2400"/>
              </a:spcBef>
            </a:pPr>
            <a:r>
              <a:rPr sz="3800" dirty="0"/>
              <a:t>- Human Resources</a:t>
            </a:r>
          </a:p>
          <a:p>
            <a:pPr lvl="2" indent="0" algn="l">
              <a:lnSpc>
                <a:spcPct val="50000"/>
              </a:lnSpc>
              <a:spcBef>
                <a:spcPts val="2400"/>
              </a:spcBef>
            </a:pPr>
            <a:r>
              <a:rPr sz="3800" dirty="0"/>
              <a:t>- Physical plant security procedures</a:t>
            </a:r>
          </a:p>
          <a:p>
            <a:pPr lvl="2" indent="0" algn="l">
              <a:lnSpc>
                <a:spcPct val="50000"/>
              </a:lnSpc>
              <a:spcBef>
                <a:spcPts val="2400"/>
              </a:spcBef>
            </a:pPr>
            <a:r>
              <a:rPr sz="3800" dirty="0"/>
              <a:t>- Engineering Services</a:t>
            </a:r>
          </a:p>
          <a:p>
            <a:pPr lvl="2" indent="0" algn="l">
              <a:lnSpc>
                <a:spcPct val="50000"/>
              </a:lnSpc>
              <a:spcBef>
                <a:spcPts val="2400"/>
              </a:spcBef>
            </a:pPr>
            <a:r>
              <a:rPr sz="3800" dirty="0"/>
              <a:t>- IT (unauthorized local access;  VPN issues, etc.</a:t>
            </a:r>
          </a:p>
          <a:p>
            <a:pPr lvl="2" indent="0" algn="l">
              <a:lnSpc>
                <a:spcPct val="50000"/>
              </a:lnSpc>
              <a:spcBef>
                <a:spcPts val="2400"/>
              </a:spcBef>
            </a:pPr>
            <a:r>
              <a:rPr sz="3800" dirty="0"/>
              <a:t>- Travel with laptops and smartphones</a:t>
            </a:r>
          </a:p>
          <a:p>
            <a:pPr lvl="2" indent="0" algn="l">
              <a:lnSpc>
                <a:spcPct val="50000"/>
              </a:lnSpc>
              <a:spcBef>
                <a:spcPts val="2400"/>
              </a:spcBef>
            </a:pPr>
            <a:r>
              <a:rPr sz="3800" dirty="0"/>
              <a:t>- Inter-divisional technical exchanges</a:t>
            </a:r>
          </a:p>
          <a:p>
            <a:pPr lvl="2" indent="0" algn="l">
              <a:lnSpc>
                <a:spcPct val="50000"/>
              </a:lnSpc>
              <a:spcBef>
                <a:spcPts val="2400"/>
              </a:spcBef>
            </a:pPr>
            <a:r>
              <a:rPr sz="3800" dirty="0"/>
              <a:t>- How proposals are generated</a:t>
            </a:r>
          </a:p>
        </p:txBody>
      </p:sp>
      <p:sp>
        <p:nvSpPr>
          <p:cNvPr id="845" name="“Export” can happen anywhere, by any employee…"/>
          <p:cNvSpPr txBox="1"/>
          <p:nvPr/>
        </p:nvSpPr>
        <p:spPr>
          <a:xfrm>
            <a:off x="228600" y="1714959"/>
            <a:ext cx="12337951" cy="2890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517071" indent="-517071" algn="l">
              <a:spcBef>
                <a:spcPts val="2400"/>
              </a:spcBef>
              <a:buSzPct val="171000"/>
              <a:buChar char="•"/>
            </a:pPr>
            <a:r>
              <a:rPr sz="3800" dirty="0"/>
              <a:t>“Export” can happen anywhere, by any employee</a:t>
            </a:r>
          </a:p>
          <a:p>
            <a:pPr marL="517071" indent="-517071" algn="l">
              <a:spcBef>
                <a:spcPts val="2400"/>
              </a:spcBef>
              <a:buSzPct val="171000"/>
              <a:buChar char="•"/>
            </a:pPr>
            <a:r>
              <a:rPr sz="3800" dirty="0"/>
              <a:t>Basic knowledge of export rules required by all</a:t>
            </a:r>
          </a:p>
          <a:p>
            <a:pPr marL="517071" indent="-517071" algn="l">
              <a:lnSpc>
                <a:spcPct val="90000"/>
              </a:lnSpc>
              <a:spcBef>
                <a:spcPts val="2400"/>
              </a:spcBef>
              <a:buSzPct val="171000"/>
              <a:buChar char="•"/>
            </a:pPr>
            <a:r>
              <a:rPr sz="3800" dirty="0"/>
              <a:t>Affects the whole transaction cycle, from new customer inquiry to shipping &amp; receiving</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a sign&#10;&#10;Description automatically generated">
            <a:extLst>
              <a:ext uri="{FF2B5EF4-FFF2-40B4-BE49-F238E27FC236}">
                <a16:creationId xmlns:a16="http://schemas.microsoft.com/office/drawing/2014/main" id="{BC325DCB-4826-954D-95A8-AFDC7F0E61C6}"/>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613181" y="2163762"/>
            <a:ext cx="5370640" cy="7039188"/>
          </a:xfrm>
          <a:prstGeom prst="rect">
            <a:avLst/>
          </a:prstGeom>
        </p:spPr>
      </p:pic>
      <p:sp>
        <p:nvSpPr>
          <p:cNvPr id="848" name="ITAR says what is an Export?"/>
          <p:cNvSpPr txBox="1">
            <a:spLocks noGrp="1"/>
          </p:cNvSpPr>
          <p:nvPr>
            <p:ph type="title"/>
          </p:nvPr>
        </p:nvSpPr>
        <p:spPr>
          <a:prstGeom prst="rect">
            <a:avLst/>
          </a:prstGeom>
        </p:spPr>
        <p:txBody>
          <a:bodyPr/>
          <a:lstStyle/>
          <a:p>
            <a:r>
              <a:rPr dirty="0"/>
              <a:t>ITAR says </a:t>
            </a:r>
            <a:r>
              <a:rPr i="1" u="sng" dirty="0"/>
              <a:t>what</a:t>
            </a:r>
            <a:r>
              <a:rPr dirty="0"/>
              <a:t> is an Export? </a:t>
            </a:r>
          </a:p>
        </p:txBody>
      </p:sp>
      <p:sp>
        <p:nvSpPr>
          <p:cNvPr id="84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55</a:t>
            </a:fld>
            <a:endParaRPr/>
          </a:p>
        </p:txBody>
      </p:sp>
      <p:sp>
        <p:nvSpPr>
          <p:cNvPr id="850" name="Body"/>
          <p:cNvSpPr txBox="1">
            <a:spLocks noGrp="1"/>
          </p:cNvSpPr>
          <p:nvPr>
            <p:ph type="body" idx="1"/>
          </p:nvPr>
        </p:nvSpPr>
        <p:spPr>
          <a:xfrm>
            <a:off x="162847" y="2727301"/>
            <a:ext cx="12579073" cy="6718301"/>
          </a:xfrm>
          <a:prstGeom prst="rect">
            <a:avLst/>
          </a:prstGeom>
        </p:spPr>
        <p:txBody>
          <a:bodyPr>
            <a:normAutofit fontScale="92500" lnSpcReduction="10000"/>
          </a:bodyPr>
          <a:lstStyle/>
          <a:p>
            <a:pPr marL="517071" indent="-517071"/>
            <a:r>
              <a:rPr lang="en-US" sz="4400" dirty="0"/>
              <a:t>Sending or Taking a Defense Article out of the United States</a:t>
            </a:r>
          </a:p>
          <a:p>
            <a:pPr marL="517071" indent="-517071"/>
            <a:r>
              <a:rPr lang="en-US" sz="4400" dirty="0"/>
              <a:t>Disclosing “controlled” info, </a:t>
            </a:r>
            <a:r>
              <a:rPr lang="en-US" sz="4400" u="sng" dirty="0"/>
              <a:t>by any means</a:t>
            </a:r>
            <a:r>
              <a:rPr lang="en-US" sz="4400" dirty="0"/>
              <a:t>, or transferring a Defense Article to a Foreign Person </a:t>
            </a:r>
            <a:r>
              <a:rPr lang="en-US" sz="4400" u="sng" dirty="0"/>
              <a:t>in the United States or Abroad.</a:t>
            </a:r>
          </a:p>
          <a:p>
            <a:pPr marL="517071" indent="-517071"/>
            <a:r>
              <a:rPr lang="en-US" sz="4400" dirty="0"/>
              <a:t>Performing a Defense Service on behalf of, or for the benefit of, a Foreign Person </a:t>
            </a:r>
            <a:r>
              <a:rPr lang="en-US" sz="4400" u="sng" dirty="0"/>
              <a:t>in the United States or Abroad.</a:t>
            </a:r>
          </a:p>
          <a:p>
            <a:pPr marL="517071" indent="-517071"/>
            <a:r>
              <a:rPr lang="en-US" sz="4400" u="sng" dirty="0"/>
              <a:t>Tech data</a:t>
            </a:r>
            <a:r>
              <a:rPr lang="en-US" sz="4400" dirty="0"/>
              <a:t> and </a:t>
            </a:r>
            <a:r>
              <a:rPr lang="en-US" sz="4400" u="sng" dirty="0"/>
              <a:t>defense services</a:t>
            </a:r>
            <a:r>
              <a:rPr lang="en-US" sz="4400" dirty="0"/>
              <a:t> definitions prominently in export rules</a:t>
            </a:r>
          </a:p>
          <a:p>
            <a:pPr marL="0" indent="0" algn="ctr">
              <a:spcBef>
                <a:spcPts val="0"/>
              </a:spcBef>
              <a:buSzTx/>
              <a:buNone/>
            </a:pPr>
            <a:endParaRPr dirty="0"/>
          </a:p>
        </p:txBody>
      </p:sp>
      <p:sp>
        <p:nvSpPr>
          <p:cNvPr id="851" name="Sending or Taking a Defense Article out of the United States…"/>
          <p:cNvSpPr txBox="1"/>
          <p:nvPr/>
        </p:nvSpPr>
        <p:spPr>
          <a:xfrm>
            <a:off x="657841" y="6661558"/>
            <a:ext cx="10464800" cy="6718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517071" indent="-517071" algn="l">
              <a:spcBef>
                <a:spcPts val="2400"/>
              </a:spcBef>
              <a:buSzPct val="171000"/>
              <a:buChar char="•"/>
            </a:pPr>
            <a:endParaRPr sz="3800" dirty="0"/>
          </a:p>
        </p:txBody>
      </p:sp>
      <p:sp>
        <p:nvSpPr>
          <p:cNvPr id="852" name="ITAR Overview"/>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ITAR Overview</a:t>
            </a:r>
          </a:p>
        </p:txBody>
      </p:sp>
      <p:sp>
        <p:nvSpPr>
          <p:cNvPr id="853" name="ITAR 120.17"/>
          <p:cNvSpPr txBox="1"/>
          <p:nvPr/>
        </p:nvSpPr>
        <p:spPr>
          <a:xfrm>
            <a:off x="1295889" y="1683440"/>
            <a:ext cx="2793022" cy="723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dirty="0"/>
              <a:t>ITAR 120.17</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U.S. Munitions List (USML)"/>
          <p:cNvSpPr txBox="1">
            <a:spLocks noGrp="1"/>
          </p:cNvSpPr>
          <p:nvPr>
            <p:ph type="title"/>
          </p:nvPr>
        </p:nvSpPr>
        <p:spPr>
          <a:prstGeom prst="rect">
            <a:avLst/>
          </a:prstGeom>
        </p:spPr>
        <p:txBody>
          <a:bodyPr/>
          <a:lstStyle>
            <a:lvl1pPr>
              <a:defRPr sz="5000"/>
            </a:lvl1pPr>
          </a:lstStyle>
          <a:p>
            <a:r>
              <a:t>U.S. Munitions List (USML)</a:t>
            </a:r>
          </a:p>
        </p:txBody>
      </p:sp>
      <p:sp>
        <p:nvSpPr>
          <p:cNvPr id="85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56</a:t>
            </a:fld>
            <a:endParaRPr/>
          </a:p>
        </p:txBody>
      </p:sp>
      <p:graphicFrame>
        <p:nvGraphicFramePr>
          <p:cNvPr id="857" name="Table"/>
          <p:cNvGraphicFramePr/>
          <p:nvPr/>
        </p:nvGraphicFramePr>
        <p:xfrm>
          <a:off x="444500" y="2025650"/>
          <a:ext cx="5775960" cy="6908800"/>
        </p:xfrm>
        <a:graphic>
          <a:graphicData uri="http://schemas.openxmlformats.org/drawingml/2006/table">
            <a:tbl>
              <a:tblPr>
                <a:tableStyleId>{4C3C2611-4C71-4FC5-86AE-919BDF0F9419}</a:tableStyleId>
              </a:tblPr>
              <a:tblGrid>
                <a:gridCol w="784860">
                  <a:extLst>
                    <a:ext uri="{9D8B030D-6E8A-4147-A177-3AD203B41FA5}">
                      <a16:colId xmlns:a16="http://schemas.microsoft.com/office/drawing/2014/main" val="20000"/>
                    </a:ext>
                  </a:extLst>
                </a:gridCol>
                <a:gridCol w="4991100">
                  <a:extLst>
                    <a:ext uri="{9D8B030D-6E8A-4147-A177-3AD203B41FA5}">
                      <a16:colId xmlns:a16="http://schemas.microsoft.com/office/drawing/2014/main" val="20001"/>
                    </a:ext>
                  </a:extLst>
                </a:gridCol>
              </a:tblGrid>
              <a:tr h="412750">
                <a:tc>
                  <a:txBody>
                    <a:bodyPr/>
                    <a:lstStyle/>
                    <a:p>
                      <a:pPr defTabSz="457200">
                        <a:spcBef>
                          <a:spcPts val="600"/>
                        </a:spcBef>
                      </a:pPr>
                      <a:r>
                        <a:rPr b="1">
                          <a:latin typeface="Verdana"/>
                          <a:ea typeface="Verdana"/>
                          <a:cs typeface="Verdana"/>
                          <a:sym typeface="Verdana"/>
                        </a:rPr>
                        <a:t>Code</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defTabSz="457200">
                        <a:spcBef>
                          <a:spcPts val="600"/>
                        </a:spcBef>
                      </a:pPr>
                      <a:r>
                        <a:rPr b="1">
                          <a:latin typeface="Verdana"/>
                          <a:ea typeface="Verdana"/>
                          <a:cs typeface="Verdana"/>
                          <a:sym typeface="Verdana"/>
                        </a:rPr>
                        <a:t>Description</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extLst>
                  <a:ext uri="{0D108BD9-81ED-4DB2-BD59-A6C34878D82A}">
                    <a16:rowId xmlns:a16="http://schemas.microsoft.com/office/drawing/2014/main" val="10000"/>
                  </a:ext>
                </a:extLst>
              </a:tr>
              <a:tr h="692150">
                <a:tc>
                  <a:txBody>
                    <a:bodyPr/>
                    <a:lstStyle/>
                    <a:p>
                      <a:pPr defTabSz="457200">
                        <a:spcBef>
                          <a:spcPts val="600"/>
                        </a:spcBef>
                      </a:pPr>
                      <a:r>
                        <a:rPr b="1">
                          <a:latin typeface="Verdana"/>
                          <a:ea typeface="Verdana"/>
                          <a:cs typeface="Verdana"/>
                          <a:sym typeface="Verdana"/>
                        </a:rPr>
                        <a:t>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a:latin typeface="Verdana"/>
                          <a:ea typeface="Verdana"/>
                          <a:cs typeface="Verdana"/>
                          <a:sym typeface="Verdana"/>
                        </a:rPr>
                        <a:t>Firearms, Close Assault 
Weapons &amp; Combat Shotguns</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1"/>
                  </a:ext>
                </a:extLst>
              </a:tr>
              <a:tr h="692150">
                <a:tc>
                  <a:txBody>
                    <a:bodyPr/>
                    <a:lstStyle/>
                    <a:p>
                      <a:pPr defTabSz="457200">
                        <a:spcBef>
                          <a:spcPts val="600"/>
                        </a:spcBef>
                      </a:pPr>
                      <a:r>
                        <a:rPr b="1">
                          <a:latin typeface="Verdana"/>
                          <a:ea typeface="Verdana"/>
                          <a:cs typeface="Verdana"/>
                          <a:sym typeface="Verdana"/>
                        </a:rPr>
                        <a:t>II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a:latin typeface="Verdana"/>
                          <a:ea typeface="Verdana"/>
                          <a:cs typeface="Verdana"/>
                          <a:sym typeface="Verdana"/>
                        </a:rPr>
                        <a:t>Guns and Armament
</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2"/>
                  </a:ext>
                </a:extLst>
              </a:tr>
              <a:tr h="412750">
                <a:tc>
                  <a:txBody>
                    <a:bodyPr/>
                    <a:lstStyle/>
                    <a:p>
                      <a:pPr defTabSz="457200">
                        <a:spcBef>
                          <a:spcPts val="600"/>
                        </a:spcBef>
                      </a:pPr>
                      <a:r>
                        <a:rPr b="1">
                          <a:latin typeface="Verdana"/>
                          <a:ea typeface="Verdana"/>
                          <a:cs typeface="Verdana"/>
                          <a:sym typeface="Verdana"/>
                        </a:rPr>
                        <a:t>III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a:latin typeface="Verdana"/>
                          <a:ea typeface="Verdana"/>
                          <a:cs typeface="Verdana"/>
                          <a:sym typeface="Verdana"/>
                        </a:rPr>
                        <a:t>Ammunition/Ordnance</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3"/>
                  </a:ext>
                </a:extLst>
              </a:tr>
              <a:tr h="971550">
                <a:tc>
                  <a:txBody>
                    <a:bodyPr/>
                    <a:lstStyle/>
                    <a:p>
                      <a:pPr defTabSz="457200">
                        <a:spcBef>
                          <a:spcPts val="600"/>
                        </a:spcBef>
                      </a:pPr>
                      <a:r>
                        <a:rPr b="1">
                          <a:latin typeface="Verdana"/>
                          <a:ea typeface="Verdana"/>
                          <a:cs typeface="Verdana"/>
                          <a:sym typeface="Verdana"/>
                        </a:rPr>
                        <a:t>IV</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a:solidFill>
                            <a:srgbClr val="083BFF"/>
                          </a:solidFill>
                          <a:latin typeface="Verdana"/>
                          <a:ea typeface="Verdana"/>
                          <a:cs typeface="Verdana"/>
                          <a:sym typeface="Verdana"/>
                        </a:rPr>
                        <a:t>Launch Vehicles, Guided Missiles, Ballistic Missiles, Rockets, Torpedoes, Bombs and Mines</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4"/>
                  </a:ext>
                </a:extLst>
              </a:tr>
              <a:tr h="971550">
                <a:tc>
                  <a:txBody>
                    <a:bodyPr/>
                    <a:lstStyle/>
                    <a:p>
                      <a:pPr defTabSz="457200">
                        <a:spcBef>
                          <a:spcPts val="600"/>
                        </a:spcBef>
                      </a:pPr>
                      <a:r>
                        <a:rPr b="1">
                          <a:latin typeface="Verdana"/>
                          <a:ea typeface="Verdana"/>
                          <a:cs typeface="Verdana"/>
                          <a:sym typeface="Verdana"/>
                        </a:rPr>
                        <a:t>V</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a:solidFill>
                            <a:srgbClr val="083BFF"/>
                          </a:solidFill>
                          <a:latin typeface="Verdana"/>
                          <a:ea typeface="Verdana"/>
                          <a:cs typeface="Verdana"/>
                          <a:sym typeface="Verdana"/>
                        </a:rPr>
                        <a:t>Explosives and Energetic Materials, Propellants, Incendiary Agents and Their Constituents</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5"/>
                  </a:ext>
                </a:extLst>
              </a:tr>
              <a:tr h="692150">
                <a:tc>
                  <a:txBody>
                    <a:bodyPr/>
                    <a:lstStyle/>
                    <a:p>
                      <a:pPr defTabSz="457200">
                        <a:spcBef>
                          <a:spcPts val="600"/>
                        </a:spcBef>
                      </a:pPr>
                      <a:r>
                        <a:rPr b="1">
                          <a:latin typeface="Verdana"/>
                          <a:ea typeface="Verdana"/>
                          <a:cs typeface="Verdana"/>
                          <a:sym typeface="Verdana"/>
                        </a:rPr>
                        <a:t>VI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a:solidFill>
                            <a:srgbClr val="083BFF"/>
                          </a:solidFill>
                          <a:latin typeface="Verdana"/>
                          <a:ea typeface="Verdana"/>
                          <a:cs typeface="Verdana"/>
                          <a:sym typeface="Verdana"/>
                        </a:rPr>
                        <a:t>Surface Vessels of War and 
Special Naval Equipment</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6"/>
                  </a:ext>
                </a:extLst>
              </a:tr>
              <a:tr h="412750">
                <a:tc>
                  <a:txBody>
                    <a:bodyPr/>
                    <a:lstStyle/>
                    <a:p>
                      <a:pPr defTabSz="457200">
                        <a:spcBef>
                          <a:spcPts val="600"/>
                        </a:spcBef>
                      </a:pPr>
                      <a:r>
                        <a:rPr b="1">
                          <a:latin typeface="Verdana"/>
                          <a:ea typeface="Verdana"/>
                          <a:cs typeface="Verdana"/>
                          <a:sym typeface="Verdana"/>
                        </a:rPr>
                        <a:t>VII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a:solidFill>
                            <a:srgbClr val="083BFF"/>
                          </a:solidFill>
                          <a:latin typeface="Verdana"/>
                          <a:ea typeface="Verdana"/>
                          <a:cs typeface="Verdana"/>
                          <a:sym typeface="Verdana"/>
                        </a:rPr>
                        <a:t>Ground Vehicles</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7"/>
                  </a:ext>
                </a:extLst>
              </a:tr>
              <a:tr h="412750">
                <a:tc>
                  <a:txBody>
                    <a:bodyPr/>
                    <a:lstStyle/>
                    <a:p>
                      <a:pPr defTabSz="457200">
                        <a:spcBef>
                          <a:spcPts val="600"/>
                        </a:spcBef>
                      </a:pPr>
                      <a:r>
                        <a:rPr b="1">
                          <a:latin typeface="Verdana"/>
                          <a:ea typeface="Verdana"/>
                          <a:cs typeface="Verdana"/>
                          <a:sym typeface="Verdana"/>
                        </a:rPr>
                        <a:t>VIII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a:solidFill>
                            <a:srgbClr val="083BFF"/>
                          </a:solidFill>
                          <a:latin typeface="Verdana"/>
                          <a:ea typeface="Verdana"/>
                          <a:cs typeface="Verdana"/>
                          <a:sym typeface="Verdana"/>
                        </a:rPr>
                        <a:t>Aircraft &amp; Associated Equip.</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8"/>
                  </a:ext>
                </a:extLst>
              </a:tr>
              <a:tr h="412750">
                <a:tc>
                  <a:txBody>
                    <a:bodyPr/>
                    <a:lstStyle/>
                    <a:p>
                      <a:pPr defTabSz="457200">
                        <a:spcBef>
                          <a:spcPts val="600"/>
                        </a:spcBef>
                      </a:pPr>
                      <a:r>
                        <a:rPr b="1">
                          <a:latin typeface="Verdana"/>
                          <a:ea typeface="Verdana"/>
                          <a:cs typeface="Verdana"/>
                          <a:sym typeface="Verdana"/>
                        </a:rPr>
                        <a:t>IX</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a:solidFill>
                            <a:srgbClr val="083BFF"/>
                          </a:solidFill>
                          <a:latin typeface="Verdana"/>
                          <a:ea typeface="Verdana"/>
                          <a:cs typeface="Verdana"/>
                          <a:sym typeface="Verdana"/>
                        </a:rPr>
                        <a:t>Military Training Equiment</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9"/>
                  </a:ext>
                </a:extLst>
              </a:tr>
              <a:tr h="412750">
                <a:tc>
                  <a:txBody>
                    <a:bodyPr/>
                    <a:lstStyle/>
                    <a:p>
                      <a:pPr defTabSz="457200">
                        <a:spcBef>
                          <a:spcPts val="600"/>
                        </a:spcBef>
                      </a:pPr>
                      <a:r>
                        <a:rPr b="1">
                          <a:latin typeface="Verdana"/>
                          <a:ea typeface="Verdana"/>
                          <a:cs typeface="Verdana"/>
                          <a:sym typeface="Verdana"/>
                        </a:rPr>
                        <a:t>X</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a:solidFill>
                            <a:srgbClr val="083BFF"/>
                          </a:solidFill>
                          <a:latin typeface="Verdana"/>
                          <a:ea typeface="Verdana"/>
                          <a:cs typeface="Verdana"/>
                          <a:sym typeface="Verdana"/>
                        </a:rPr>
                        <a:t>Protective Personnel Equip.</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10"/>
                  </a:ext>
                </a:extLst>
              </a:tr>
              <a:tr h="412750">
                <a:tc>
                  <a:txBody>
                    <a:bodyPr/>
                    <a:lstStyle/>
                    <a:p>
                      <a:pPr defTabSz="457200">
                        <a:spcBef>
                          <a:spcPts val="600"/>
                        </a:spcBef>
                      </a:pPr>
                      <a:r>
                        <a:rPr b="1">
                          <a:latin typeface="Verdana"/>
                          <a:ea typeface="Verdana"/>
                          <a:cs typeface="Verdana"/>
                          <a:sym typeface="Verdana"/>
                        </a:rPr>
                        <a:t>XI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a:solidFill>
                            <a:srgbClr val="083BFF"/>
                          </a:solidFill>
                          <a:latin typeface="Verdana"/>
                          <a:ea typeface="Verdana"/>
                          <a:cs typeface="Verdana"/>
                          <a:sym typeface="Verdana"/>
                        </a:rPr>
                        <a:t>Military Electronics</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11"/>
                  </a:ext>
                </a:extLst>
              </a:tr>
            </a:tbl>
          </a:graphicData>
        </a:graphic>
      </p:graphicFrame>
      <p:graphicFrame>
        <p:nvGraphicFramePr>
          <p:cNvPr id="858" name="Table"/>
          <p:cNvGraphicFramePr/>
          <p:nvPr/>
        </p:nvGraphicFramePr>
        <p:xfrm>
          <a:off x="6563359" y="2038350"/>
          <a:ext cx="6083299" cy="7329378"/>
        </p:xfrm>
        <a:graphic>
          <a:graphicData uri="http://schemas.openxmlformats.org/drawingml/2006/table">
            <a:tbl>
              <a:tblPr>
                <a:tableStyleId>{4C3C2611-4C71-4FC5-86AE-919BDF0F9419}</a:tableStyleId>
              </a:tblPr>
              <a:tblGrid>
                <a:gridCol w="1328446">
                  <a:extLst>
                    <a:ext uri="{9D8B030D-6E8A-4147-A177-3AD203B41FA5}">
                      <a16:colId xmlns:a16="http://schemas.microsoft.com/office/drawing/2014/main" val="20000"/>
                    </a:ext>
                  </a:extLst>
                </a:gridCol>
                <a:gridCol w="4754853">
                  <a:extLst>
                    <a:ext uri="{9D8B030D-6E8A-4147-A177-3AD203B41FA5}">
                      <a16:colId xmlns:a16="http://schemas.microsoft.com/office/drawing/2014/main" val="20001"/>
                    </a:ext>
                  </a:extLst>
                </a:gridCol>
              </a:tblGrid>
              <a:tr h="429468">
                <a:tc>
                  <a:txBody>
                    <a:bodyPr/>
                    <a:lstStyle/>
                    <a:p>
                      <a:pPr defTabSz="457200">
                        <a:spcBef>
                          <a:spcPts val="600"/>
                        </a:spcBef>
                      </a:pPr>
                      <a:r>
                        <a:rPr b="1">
                          <a:latin typeface="Verdana"/>
                          <a:ea typeface="Verdana"/>
                          <a:cs typeface="Verdana"/>
                          <a:sym typeface="Verdana"/>
                        </a:rPr>
                        <a:t>Code</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defTabSz="457200">
                        <a:spcBef>
                          <a:spcPts val="600"/>
                        </a:spcBef>
                      </a:pPr>
                      <a:r>
                        <a:rPr b="1">
                          <a:latin typeface="Verdana"/>
                          <a:ea typeface="Verdana"/>
                          <a:cs typeface="Verdana"/>
                          <a:sym typeface="Verdana"/>
                        </a:rPr>
                        <a:t>Description</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extLst>
                  <a:ext uri="{0D108BD9-81ED-4DB2-BD59-A6C34878D82A}">
                    <a16:rowId xmlns:a16="http://schemas.microsoft.com/office/drawing/2014/main" val="10000"/>
                  </a:ext>
                </a:extLst>
              </a:tr>
              <a:tr h="971550">
                <a:tc>
                  <a:txBody>
                    <a:bodyPr/>
                    <a:lstStyle/>
                    <a:p>
                      <a:pPr defTabSz="457200">
                        <a:spcBef>
                          <a:spcPts val="600"/>
                        </a:spcBef>
                      </a:pPr>
                      <a:r>
                        <a:rPr b="1">
                          <a:latin typeface="Verdana"/>
                          <a:ea typeface="Verdana"/>
                          <a:cs typeface="Verdana"/>
                          <a:sym typeface="Verdana"/>
                        </a:rPr>
                        <a:t>XII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spcBef>
                          <a:spcPts val="600"/>
                        </a:spcBef>
                      </a:pPr>
                      <a:r>
                        <a:rPr b="1">
                          <a:solidFill>
                            <a:srgbClr val="083BFF"/>
                          </a:solidFill>
                          <a:latin typeface="Verdana"/>
                          <a:ea typeface="Verdana"/>
                          <a:cs typeface="Verdana"/>
                          <a:sym typeface="Verdana"/>
                        </a:rPr>
                        <a:t>Fire Control, Range Finder, Optical and Guidance and Control Equipment</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1"/>
                  </a:ext>
                </a:extLst>
              </a:tr>
              <a:tr h="412750">
                <a:tc>
                  <a:txBody>
                    <a:bodyPr/>
                    <a:lstStyle/>
                    <a:p>
                      <a:pPr defTabSz="457200">
                        <a:spcBef>
                          <a:spcPts val="600"/>
                        </a:spcBef>
                      </a:pPr>
                      <a:r>
                        <a:rPr b="1">
                          <a:latin typeface="Verdana"/>
                          <a:ea typeface="Verdana"/>
                          <a:cs typeface="Verdana"/>
                          <a:sym typeface="Verdana"/>
                        </a:rPr>
                        <a:t>XIII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spcBef>
                          <a:spcPts val="600"/>
                        </a:spcBef>
                      </a:pPr>
                      <a:r>
                        <a:rPr b="1">
                          <a:solidFill>
                            <a:srgbClr val="083BFF"/>
                          </a:solidFill>
                          <a:latin typeface="Verdana"/>
                          <a:ea typeface="Verdana"/>
                          <a:cs typeface="Verdana"/>
                          <a:sym typeface="Verdana"/>
                        </a:rPr>
                        <a:t>Materials &amp; Miscellaneous Articles</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2"/>
                  </a:ext>
                </a:extLst>
              </a:tr>
              <a:tr h="971550">
                <a:tc>
                  <a:txBody>
                    <a:bodyPr/>
                    <a:lstStyle/>
                    <a:p>
                      <a:pPr defTabSz="457200">
                        <a:spcBef>
                          <a:spcPts val="600"/>
                        </a:spcBef>
                      </a:pPr>
                      <a:r>
                        <a:rPr b="1">
                          <a:latin typeface="Verdana"/>
                          <a:ea typeface="Verdana"/>
                          <a:cs typeface="Verdana"/>
                          <a:sym typeface="Verdana"/>
                        </a:rPr>
                        <a:t>XIV</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spcBef>
                          <a:spcPts val="600"/>
                        </a:spcBef>
                      </a:pPr>
                      <a:r>
                        <a:rPr b="1">
                          <a:solidFill>
                            <a:srgbClr val="083BFF"/>
                          </a:solidFill>
                          <a:latin typeface="Verdana"/>
                          <a:ea typeface="Verdana"/>
                          <a:cs typeface="Verdana"/>
                          <a:sym typeface="Verdana"/>
                        </a:rPr>
                        <a:t>Toxicological Agents, Including Chemical Agents, Biological  Agents, Associated Equip.</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3"/>
                  </a:ext>
                </a:extLst>
              </a:tr>
              <a:tr h="692150">
                <a:tc>
                  <a:txBody>
                    <a:bodyPr/>
                    <a:lstStyle/>
                    <a:p>
                      <a:pPr defTabSz="457200">
                        <a:spcBef>
                          <a:spcPts val="600"/>
                        </a:spcBef>
                      </a:pPr>
                      <a:r>
                        <a:rPr b="1">
                          <a:latin typeface="Verdana"/>
                          <a:ea typeface="Verdana"/>
                          <a:cs typeface="Verdana"/>
                          <a:sym typeface="Verdana"/>
                        </a:rPr>
                        <a:t>XV</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spcBef>
                          <a:spcPts val="600"/>
                        </a:spcBef>
                      </a:pPr>
                      <a:r>
                        <a:rPr b="1">
                          <a:solidFill>
                            <a:srgbClr val="083BFF"/>
                          </a:solidFill>
                          <a:latin typeface="Verdana"/>
                          <a:ea typeface="Verdana"/>
                          <a:cs typeface="Verdana"/>
                          <a:sym typeface="Verdana"/>
                        </a:rPr>
                        <a:t>Spacecraft Systems and  Associated Equipment</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4"/>
                  </a:ext>
                </a:extLst>
              </a:tr>
              <a:tr h="692150">
                <a:tc>
                  <a:txBody>
                    <a:bodyPr/>
                    <a:lstStyle/>
                    <a:p>
                      <a:pPr defTabSz="457200">
                        <a:spcBef>
                          <a:spcPts val="600"/>
                        </a:spcBef>
                      </a:pPr>
                      <a:r>
                        <a:rPr b="1">
                          <a:latin typeface="Verdana"/>
                          <a:ea typeface="Verdana"/>
                          <a:cs typeface="Verdana"/>
                          <a:sym typeface="Verdana"/>
                        </a:rPr>
                        <a:t>XVI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a:solidFill>
                            <a:srgbClr val="083BFF"/>
                          </a:solidFill>
                          <a:latin typeface="Verdana"/>
                          <a:ea typeface="Verdana"/>
                          <a:cs typeface="Verdana"/>
                          <a:sym typeface="Verdana"/>
                        </a:rPr>
                        <a:t>Nuclear Weapons Related 
Articles</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5"/>
                  </a:ext>
                </a:extLst>
              </a:tr>
              <a:tr h="692150">
                <a:tc>
                  <a:txBody>
                    <a:bodyPr/>
                    <a:lstStyle/>
                    <a:p>
                      <a:pPr defTabSz="457200">
                        <a:spcBef>
                          <a:spcPts val="600"/>
                        </a:spcBef>
                      </a:pPr>
                      <a:r>
                        <a:rPr b="1">
                          <a:latin typeface="Verdana"/>
                          <a:ea typeface="Verdana"/>
                          <a:cs typeface="Verdana"/>
                          <a:sym typeface="Verdana"/>
                        </a:rPr>
                        <a:t>XVII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spcBef>
                          <a:spcPts val="600"/>
                        </a:spcBef>
                      </a:pPr>
                      <a:r>
                        <a:rPr b="1">
                          <a:solidFill>
                            <a:srgbClr val="083BFF"/>
                          </a:solidFill>
                          <a:latin typeface="Verdana"/>
                          <a:ea typeface="Verdana"/>
                          <a:cs typeface="Verdana"/>
                          <a:sym typeface="Verdana"/>
                        </a:rPr>
                        <a:t>Classified Articles, Technical Data &amp; Defense Services Not Otherwise Enumerated</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6"/>
                  </a:ext>
                </a:extLst>
              </a:tr>
              <a:tr h="412750">
                <a:tc>
                  <a:txBody>
                    <a:bodyPr/>
                    <a:lstStyle/>
                    <a:p>
                      <a:pPr defTabSz="457200">
                        <a:spcBef>
                          <a:spcPts val="600"/>
                        </a:spcBef>
                      </a:pPr>
                      <a:r>
                        <a:rPr b="1">
                          <a:latin typeface="Verdana"/>
                          <a:ea typeface="Verdana"/>
                          <a:cs typeface="Verdana"/>
                          <a:sym typeface="Verdana"/>
                        </a:rPr>
                        <a:t>XVIII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spcBef>
                          <a:spcPts val="600"/>
                        </a:spcBef>
                      </a:pPr>
                      <a:r>
                        <a:rPr b="1">
                          <a:solidFill>
                            <a:srgbClr val="083BFF"/>
                          </a:solidFill>
                          <a:latin typeface="Verdana"/>
                          <a:ea typeface="Verdana"/>
                          <a:cs typeface="Verdana"/>
                          <a:sym typeface="Verdana"/>
                        </a:rPr>
                        <a:t>Directed Energy Weapons</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7"/>
                  </a:ext>
                </a:extLst>
              </a:tr>
              <a:tr h="412750">
                <a:tc>
                  <a:txBody>
                    <a:bodyPr/>
                    <a:lstStyle/>
                    <a:p>
                      <a:pPr defTabSz="457200">
                        <a:spcBef>
                          <a:spcPts val="600"/>
                        </a:spcBef>
                      </a:pPr>
                      <a:r>
                        <a:rPr b="1">
                          <a:latin typeface="Verdana"/>
                          <a:ea typeface="Verdana"/>
                          <a:cs typeface="Verdana"/>
                          <a:sym typeface="Verdana"/>
                        </a:rPr>
                        <a:t>XIX</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spcBef>
                          <a:spcPts val="600"/>
                        </a:spcBef>
                      </a:pPr>
                      <a:r>
                        <a:rPr b="1">
                          <a:solidFill>
                            <a:srgbClr val="083BFF"/>
                          </a:solidFill>
                          <a:latin typeface="Verdana"/>
                          <a:ea typeface="Verdana"/>
                          <a:cs typeface="Verdana"/>
                          <a:sym typeface="Verdana"/>
                        </a:rPr>
                        <a:t>Gas Turbines &amp; Assoc.</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8"/>
                  </a:ext>
                </a:extLst>
              </a:tr>
              <a:tr h="692150">
                <a:tc>
                  <a:txBody>
                    <a:bodyPr/>
                    <a:lstStyle/>
                    <a:p>
                      <a:pPr defTabSz="457200">
                        <a:spcBef>
                          <a:spcPts val="600"/>
                        </a:spcBef>
                      </a:pPr>
                      <a:r>
                        <a:rPr b="1">
                          <a:latin typeface="Verdana"/>
                          <a:ea typeface="Verdana"/>
                          <a:cs typeface="Verdana"/>
                          <a:sym typeface="Verdana"/>
                        </a:rPr>
                        <a:t>XX</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spcBef>
                          <a:spcPts val="600"/>
                        </a:spcBef>
                      </a:pPr>
                      <a:r>
                        <a:rPr b="1">
                          <a:solidFill>
                            <a:srgbClr val="083BFF"/>
                          </a:solidFill>
                          <a:latin typeface="Verdana"/>
                          <a:ea typeface="Verdana"/>
                          <a:cs typeface="Verdana"/>
                          <a:sym typeface="Verdana"/>
                        </a:rPr>
                        <a:t>Submersible Vessels &amp; Related Articles</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9"/>
                  </a:ext>
                </a:extLst>
              </a:tr>
              <a:tr h="692150">
                <a:tc>
                  <a:txBody>
                    <a:bodyPr/>
                    <a:lstStyle/>
                    <a:p>
                      <a:pPr defTabSz="457200">
                        <a:spcBef>
                          <a:spcPts val="600"/>
                        </a:spcBef>
                      </a:pPr>
                      <a:r>
                        <a:rPr b="1">
                          <a:latin typeface="Verdana"/>
                          <a:ea typeface="Verdana"/>
                          <a:cs typeface="Verdana"/>
                          <a:sym typeface="Verdana"/>
                        </a:rPr>
                        <a:t>XXI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spcBef>
                          <a:spcPts val="600"/>
                        </a:spcBef>
                      </a:pPr>
                      <a:r>
                        <a:rPr b="1">
                          <a:solidFill>
                            <a:srgbClr val="083BFF"/>
                          </a:solidFill>
                          <a:latin typeface="Verdana"/>
                          <a:ea typeface="Verdana"/>
                          <a:cs typeface="Verdana"/>
                          <a:sym typeface="Verdana"/>
                        </a:rPr>
                        <a:t>Articles, Data &amp; Defense Services Not Otherwise Enumerated</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10"/>
                  </a:ext>
                </a:extLst>
              </a:tr>
            </a:tbl>
          </a:graphicData>
        </a:graphic>
      </p:graphicFrame>
      <p:sp>
        <p:nvSpPr>
          <p:cNvPr id="859" name="VI(f) Parts…"/>
          <p:cNvSpPr txBox="1"/>
          <p:nvPr/>
        </p:nvSpPr>
        <p:spPr>
          <a:xfrm>
            <a:off x="5070611" y="6343650"/>
            <a:ext cx="1121309" cy="38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VI(f) Parts     </a:t>
            </a:r>
          </a:p>
          <a:p>
            <a:pPr algn="l">
              <a:defRPr sz="1000" b="1">
                <a:solidFill>
                  <a:srgbClr val="0433FF"/>
                </a:solidFill>
              </a:defRPr>
            </a:pPr>
            <a:r>
              <a:t>VI(g) Tech Data</a:t>
            </a:r>
          </a:p>
        </p:txBody>
      </p:sp>
      <p:sp>
        <p:nvSpPr>
          <p:cNvPr id="860" name="VII(g) Parts…"/>
          <p:cNvSpPr txBox="1"/>
          <p:nvPr/>
        </p:nvSpPr>
        <p:spPr>
          <a:xfrm>
            <a:off x="5070611" y="6902450"/>
            <a:ext cx="1172903" cy="38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VII(g) Parts     </a:t>
            </a:r>
          </a:p>
          <a:p>
            <a:pPr algn="l">
              <a:defRPr sz="1000" b="1">
                <a:solidFill>
                  <a:srgbClr val="0433FF"/>
                </a:solidFill>
              </a:defRPr>
            </a:pPr>
            <a:r>
              <a:t>VII(h) Tech Data</a:t>
            </a:r>
          </a:p>
        </p:txBody>
      </p:sp>
      <p:sp>
        <p:nvSpPr>
          <p:cNvPr id="861" name="VIII(h) Parts…"/>
          <p:cNvSpPr txBox="1"/>
          <p:nvPr/>
        </p:nvSpPr>
        <p:spPr>
          <a:xfrm>
            <a:off x="5070611" y="7308850"/>
            <a:ext cx="1178732" cy="38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VIII(h) Parts     </a:t>
            </a:r>
          </a:p>
          <a:p>
            <a:pPr algn="l">
              <a:defRPr sz="1000" b="1">
                <a:solidFill>
                  <a:srgbClr val="0433FF"/>
                </a:solidFill>
              </a:defRPr>
            </a:pPr>
            <a:r>
              <a:t>VIII(i) Tech Data</a:t>
            </a:r>
          </a:p>
        </p:txBody>
      </p:sp>
      <p:sp>
        <p:nvSpPr>
          <p:cNvPr id="862" name="IX(d) Parts…"/>
          <p:cNvSpPr txBox="1"/>
          <p:nvPr/>
        </p:nvSpPr>
        <p:spPr>
          <a:xfrm>
            <a:off x="5070611" y="7727950"/>
            <a:ext cx="1132657" cy="38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IX(d) Parts     </a:t>
            </a:r>
          </a:p>
          <a:p>
            <a:pPr algn="l">
              <a:defRPr sz="1000" b="1">
                <a:solidFill>
                  <a:srgbClr val="0433FF"/>
                </a:solidFill>
              </a:defRPr>
            </a:pPr>
            <a:r>
              <a:t>IX(e) Tech Data</a:t>
            </a:r>
          </a:p>
        </p:txBody>
      </p:sp>
      <p:sp>
        <p:nvSpPr>
          <p:cNvPr id="863" name="X(d) Parts…"/>
          <p:cNvSpPr txBox="1"/>
          <p:nvPr/>
        </p:nvSpPr>
        <p:spPr>
          <a:xfrm>
            <a:off x="5070611" y="8134350"/>
            <a:ext cx="1084908" cy="38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X(d) Parts     </a:t>
            </a:r>
          </a:p>
          <a:p>
            <a:pPr algn="l">
              <a:defRPr sz="1000" b="1">
                <a:solidFill>
                  <a:srgbClr val="0433FF"/>
                </a:solidFill>
              </a:defRPr>
            </a:pPr>
            <a:r>
              <a:t>X(e) Tech Data</a:t>
            </a:r>
          </a:p>
        </p:txBody>
      </p:sp>
      <p:sp>
        <p:nvSpPr>
          <p:cNvPr id="864" name="XI(c) Parts…"/>
          <p:cNvSpPr txBox="1"/>
          <p:nvPr/>
        </p:nvSpPr>
        <p:spPr>
          <a:xfrm>
            <a:off x="5070611" y="8553450"/>
            <a:ext cx="1137866" cy="38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XI(c) Parts     </a:t>
            </a:r>
          </a:p>
          <a:p>
            <a:pPr algn="l">
              <a:defRPr sz="1000" b="1">
                <a:solidFill>
                  <a:srgbClr val="0433FF"/>
                </a:solidFill>
              </a:defRPr>
            </a:pPr>
            <a:r>
              <a:t>XI(d) Tech Data</a:t>
            </a:r>
          </a:p>
        </p:txBody>
      </p:sp>
      <p:sp>
        <p:nvSpPr>
          <p:cNvPr id="865" name="XII(a) FCS etc.…"/>
          <p:cNvSpPr txBox="1"/>
          <p:nvPr/>
        </p:nvSpPr>
        <p:spPr>
          <a:xfrm>
            <a:off x="11500321" y="2774950"/>
            <a:ext cx="1282701" cy="660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1000" b="1">
                <a:solidFill>
                  <a:srgbClr val="0433FF"/>
                </a:solidFill>
              </a:defRPr>
            </a:pPr>
            <a:r>
              <a:t>XII(a) FCS etc.</a:t>
            </a:r>
          </a:p>
          <a:p>
            <a:pPr algn="l">
              <a:defRPr sz="1000" b="1">
                <a:solidFill>
                  <a:srgbClr val="0433FF"/>
                </a:solidFill>
              </a:defRPr>
            </a:pPr>
            <a:r>
              <a:t>XII(c) NVG etc. </a:t>
            </a:r>
          </a:p>
          <a:p>
            <a:pPr algn="l">
              <a:defRPr sz="1000" b="1">
                <a:solidFill>
                  <a:srgbClr val="0433FF"/>
                </a:solidFill>
              </a:defRPr>
            </a:pPr>
            <a:r>
              <a:t>XII(e) Parts     </a:t>
            </a:r>
          </a:p>
          <a:p>
            <a:pPr algn="l">
              <a:defRPr sz="1000" b="1">
                <a:solidFill>
                  <a:srgbClr val="0433FF"/>
                </a:solidFill>
              </a:defRPr>
            </a:pPr>
            <a:r>
              <a:t>XII(f) Tech Data</a:t>
            </a:r>
          </a:p>
        </p:txBody>
      </p:sp>
      <p:sp>
        <p:nvSpPr>
          <p:cNvPr id="866" name="XX(c) Parts…"/>
          <p:cNvSpPr txBox="1"/>
          <p:nvPr/>
        </p:nvSpPr>
        <p:spPr>
          <a:xfrm>
            <a:off x="11347921" y="8321785"/>
            <a:ext cx="1198576"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XX(c) Parts     </a:t>
            </a:r>
          </a:p>
          <a:p>
            <a:pPr algn="l">
              <a:defRPr sz="1000" b="1">
                <a:solidFill>
                  <a:srgbClr val="0433FF"/>
                </a:solidFill>
              </a:defRPr>
            </a:pPr>
            <a:r>
              <a:t>XX(d) Tech Data</a:t>
            </a:r>
          </a:p>
        </p:txBody>
      </p:sp>
      <p:sp>
        <p:nvSpPr>
          <p:cNvPr id="867" name="I(d) Combat…"/>
          <p:cNvSpPr txBox="1"/>
          <p:nvPr/>
        </p:nvSpPr>
        <p:spPr>
          <a:xfrm>
            <a:off x="5070611" y="2387600"/>
            <a:ext cx="1138859" cy="800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pPr>
            <a:r>
              <a:t>I(d) Combat </a:t>
            </a:r>
          </a:p>
          <a:p>
            <a:pPr algn="l">
              <a:defRPr sz="1000" b="1"/>
            </a:pPr>
            <a:r>
              <a:t>       Shotguns</a:t>
            </a:r>
          </a:p>
          <a:p>
            <a:pPr algn="l">
              <a:defRPr sz="1000" b="1"/>
            </a:pPr>
            <a:r>
              <a:t>I(g) Breech etc.</a:t>
            </a:r>
          </a:p>
          <a:p>
            <a:pPr algn="l">
              <a:defRPr sz="1000" b="1"/>
            </a:pPr>
            <a:r>
              <a:t>I(h) Parts     </a:t>
            </a:r>
          </a:p>
          <a:p>
            <a:pPr algn="l">
              <a:defRPr sz="1000" b="1"/>
            </a:pPr>
            <a:r>
              <a:t>I(i) Tech Data</a:t>
            </a:r>
          </a:p>
        </p:txBody>
      </p:sp>
      <p:sp>
        <p:nvSpPr>
          <p:cNvPr id="868" name="II(a) Over 50 cal.…"/>
          <p:cNvSpPr txBox="1"/>
          <p:nvPr/>
        </p:nvSpPr>
        <p:spPr>
          <a:xfrm>
            <a:off x="5070611" y="3225800"/>
            <a:ext cx="1244601"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1000" b="1"/>
            </a:pPr>
            <a:r>
              <a:t>II(a) Over 50 cal.</a:t>
            </a:r>
          </a:p>
          <a:p>
            <a:pPr algn="l">
              <a:defRPr sz="1000" b="1"/>
            </a:pPr>
            <a:r>
              <a:t>II(j) Tech Data     </a:t>
            </a:r>
          </a:p>
          <a:p>
            <a:pPr algn="l">
              <a:defRPr sz="1000" b="1"/>
            </a:pPr>
            <a:r>
              <a:t>II(k) Tech Data</a:t>
            </a:r>
          </a:p>
        </p:txBody>
      </p:sp>
      <p:sp>
        <p:nvSpPr>
          <p:cNvPr id="869" name="III(d) Parts…"/>
          <p:cNvSpPr txBox="1"/>
          <p:nvPr/>
        </p:nvSpPr>
        <p:spPr>
          <a:xfrm>
            <a:off x="5070611" y="3854450"/>
            <a:ext cx="1119697" cy="38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pPr>
            <a:r>
              <a:t>III(d) Parts     </a:t>
            </a:r>
          </a:p>
          <a:p>
            <a:pPr algn="l">
              <a:defRPr sz="1000" b="1"/>
            </a:pPr>
            <a:r>
              <a:t>III(e) Tech Data</a:t>
            </a:r>
          </a:p>
        </p:txBody>
      </p:sp>
      <p:sp>
        <p:nvSpPr>
          <p:cNvPr id="870" name="- Various -…"/>
          <p:cNvSpPr txBox="1"/>
          <p:nvPr/>
        </p:nvSpPr>
        <p:spPr>
          <a:xfrm>
            <a:off x="5070611" y="4622800"/>
            <a:ext cx="1083234"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 Various -</a:t>
            </a:r>
          </a:p>
          <a:p>
            <a:pPr algn="l">
              <a:defRPr sz="1000" b="1">
                <a:solidFill>
                  <a:srgbClr val="0433FF"/>
                </a:solidFill>
              </a:defRPr>
            </a:pPr>
            <a:r>
              <a:t>IV(h) Parts     </a:t>
            </a:r>
          </a:p>
          <a:p>
            <a:pPr algn="l">
              <a:defRPr sz="1000" b="1">
                <a:solidFill>
                  <a:srgbClr val="0433FF"/>
                </a:solidFill>
              </a:defRPr>
            </a:pPr>
            <a:r>
              <a:t>IV(i) Tech Data</a:t>
            </a:r>
          </a:p>
        </p:txBody>
      </p:sp>
      <p:sp>
        <p:nvSpPr>
          <p:cNvPr id="871" name="- Various -…"/>
          <p:cNvSpPr txBox="1"/>
          <p:nvPr/>
        </p:nvSpPr>
        <p:spPr>
          <a:xfrm>
            <a:off x="11398721" y="4438650"/>
            <a:ext cx="1278571" cy="38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 Various -     </a:t>
            </a:r>
          </a:p>
          <a:p>
            <a:pPr algn="l">
              <a:defRPr sz="1000" b="1">
                <a:solidFill>
                  <a:srgbClr val="0433FF"/>
                </a:solidFill>
              </a:defRPr>
            </a:pPr>
            <a:r>
              <a:t>XIV(m) Tech Data</a:t>
            </a:r>
          </a:p>
        </p:txBody>
      </p:sp>
      <p:sp>
        <p:nvSpPr>
          <p:cNvPr id="872" name="- Various -…"/>
          <p:cNvSpPr txBox="1"/>
          <p:nvPr/>
        </p:nvSpPr>
        <p:spPr>
          <a:xfrm>
            <a:off x="11411421" y="4927600"/>
            <a:ext cx="1168314"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 Various -     </a:t>
            </a:r>
          </a:p>
          <a:p>
            <a:pPr algn="l">
              <a:defRPr sz="1000" b="1">
                <a:solidFill>
                  <a:srgbClr val="0433FF"/>
                </a:solidFill>
              </a:defRPr>
            </a:pPr>
            <a:r>
              <a:t>XV(e) Parts</a:t>
            </a:r>
          </a:p>
          <a:p>
            <a:pPr algn="l">
              <a:defRPr sz="1000" b="1">
                <a:solidFill>
                  <a:srgbClr val="0433FF"/>
                </a:solidFill>
              </a:defRPr>
            </a:pPr>
            <a:r>
              <a:t>XV(f) Tech Data</a:t>
            </a:r>
          </a:p>
        </p:txBody>
      </p:sp>
      <p:sp>
        <p:nvSpPr>
          <p:cNvPr id="873" name="Includes howitzers, mortars, cannons, recoilless rifles, etc."/>
          <p:cNvSpPr txBox="1"/>
          <p:nvPr/>
        </p:nvSpPr>
        <p:spPr>
          <a:xfrm>
            <a:off x="1277729" y="3486150"/>
            <a:ext cx="3644901" cy="279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200"/>
            </a:lvl1pPr>
          </a:lstStyle>
          <a:p>
            <a:r>
              <a:t>Includes howitzers, mortars, cannons, recoilless rifles, etc.</a:t>
            </a:r>
          </a:p>
        </p:txBody>
      </p:sp>
      <p:sp>
        <p:nvSpPr>
          <p:cNvPr id="874" name="XIX(f) Parts…"/>
          <p:cNvSpPr txBox="1"/>
          <p:nvPr/>
        </p:nvSpPr>
        <p:spPr>
          <a:xfrm>
            <a:off x="11347921" y="7607410"/>
            <a:ext cx="1242356"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XIX(f) Parts     </a:t>
            </a:r>
          </a:p>
          <a:p>
            <a:pPr algn="l">
              <a:defRPr sz="1000" b="1">
                <a:solidFill>
                  <a:srgbClr val="0433FF"/>
                </a:solidFill>
              </a:defRPr>
            </a:pPr>
            <a:r>
              <a:t>XIX(g) Tech Data</a:t>
            </a:r>
          </a:p>
        </p:txBody>
      </p:sp>
      <p:sp>
        <p:nvSpPr>
          <p:cNvPr id="875" name="XVIII(e) Parts…"/>
          <p:cNvSpPr txBox="1"/>
          <p:nvPr/>
        </p:nvSpPr>
        <p:spPr>
          <a:xfrm>
            <a:off x="11347921" y="7169370"/>
            <a:ext cx="1311561"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XVIII(e) Parts     </a:t>
            </a:r>
          </a:p>
          <a:p>
            <a:pPr algn="l">
              <a:defRPr sz="1000" b="1">
                <a:solidFill>
                  <a:srgbClr val="0433FF"/>
                </a:solidFill>
              </a:defRPr>
            </a:pPr>
            <a:r>
              <a:t>XVIII(f) Tech Data</a:t>
            </a:r>
          </a:p>
        </p:txBody>
      </p:sp>
      <p:sp>
        <p:nvSpPr>
          <p:cNvPr id="876" name="USML List updated as of Jan 1, 2018"/>
          <p:cNvSpPr txBox="1"/>
          <p:nvPr/>
        </p:nvSpPr>
        <p:spPr>
          <a:xfrm>
            <a:off x="4940300" y="9514383"/>
            <a:ext cx="3124200" cy="25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l" defTabSz="914400">
              <a:spcBef>
                <a:spcPts val="700"/>
              </a:spcBef>
              <a:defRPr sz="1000" b="1">
                <a:solidFill>
                  <a:srgbClr val="FFFFFF"/>
                </a:solidFill>
                <a:uFill>
                  <a:solidFill>
                    <a:srgbClr val="FFFFFF"/>
                  </a:solidFill>
                </a:uFill>
                <a:latin typeface="Verdana"/>
                <a:ea typeface="Verdana"/>
                <a:cs typeface="Verdana"/>
                <a:sym typeface="Verdana"/>
              </a:defRPr>
            </a:lvl1pPr>
          </a:lstStyle>
          <a:p>
            <a:r>
              <a:t>USML List updated as of Jan 1, 2018</a:t>
            </a:r>
          </a:p>
        </p:txBody>
      </p:sp>
      <p:sp>
        <p:nvSpPr>
          <p:cNvPr id="877" name="V(f) Parts…"/>
          <p:cNvSpPr txBox="1"/>
          <p:nvPr/>
        </p:nvSpPr>
        <p:spPr>
          <a:xfrm>
            <a:off x="5065110" y="5807075"/>
            <a:ext cx="1121310" cy="38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V(f) Parts     </a:t>
            </a:r>
          </a:p>
          <a:p>
            <a:pPr algn="l">
              <a:defRPr sz="1000" b="1">
                <a:solidFill>
                  <a:srgbClr val="0433FF"/>
                </a:solidFill>
              </a:defRPr>
            </a:pPr>
            <a:r>
              <a:t>V(g) Tech Data</a:t>
            </a:r>
          </a:p>
        </p:txBody>
      </p:sp>
      <p:sp>
        <p:nvSpPr>
          <p:cNvPr id="878" name="- Various -…"/>
          <p:cNvSpPr txBox="1"/>
          <p:nvPr/>
        </p:nvSpPr>
        <p:spPr>
          <a:xfrm>
            <a:off x="11417095" y="5619750"/>
            <a:ext cx="1228527"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 Various -     </a:t>
            </a:r>
          </a:p>
          <a:p>
            <a:pPr algn="l">
              <a:defRPr sz="1000" b="1">
                <a:solidFill>
                  <a:srgbClr val="0433FF"/>
                </a:solidFill>
              </a:defRPr>
            </a:pPr>
            <a:r>
              <a:t>XVI(d) Parts</a:t>
            </a:r>
          </a:p>
          <a:p>
            <a:pPr algn="l">
              <a:defRPr sz="1000" b="1">
                <a:solidFill>
                  <a:srgbClr val="0433FF"/>
                </a:solidFill>
              </a:defRPr>
            </a:pPr>
            <a:r>
              <a:t>XVI(e) Tech Data</a:t>
            </a:r>
          </a:p>
        </p:txBody>
      </p:sp>
      <p:sp>
        <p:nvSpPr>
          <p:cNvPr id="879" name="(Note:  Categories IV-XXI are now rewritten, under the ECR program.)"/>
          <p:cNvSpPr txBox="1"/>
          <p:nvPr/>
        </p:nvSpPr>
        <p:spPr>
          <a:xfrm>
            <a:off x="366419" y="9057183"/>
            <a:ext cx="5932122" cy="317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500">
                <a:solidFill>
                  <a:srgbClr val="0717FF"/>
                </a:solidFill>
              </a:defRPr>
            </a:lvl1pPr>
          </a:lstStyle>
          <a:p>
            <a:r>
              <a:t>(Note:  Categories IV-XXI are now rewritten, under the ECR program.)</a:t>
            </a:r>
          </a:p>
        </p:txBody>
      </p:sp>
      <p:sp>
        <p:nvSpPr>
          <p:cNvPr id="880" name="ITAR Overview"/>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ITAR Overview</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U.S. Munitions Import List (USMIL)"/>
          <p:cNvSpPr txBox="1">
            <a:spLocks noGrp="1"/>
          </p:cNvSpPr>
          <p:nvPr>
            <p:ph type="title"/>
          </p:nvPr>
        </p:nvSpPr>
        <p:spPr>
          <a:xfrm>
            <a:off x="292100" y="203200"/>
            <a:ext cx="8905688" cy="1181100"/>
          </a:xfrm>
          <a:prstGeom prst="rect">
            <a:avLst/>
          </a:prstGeom>
        </p:spPr>
        <p:txBody>
          <a:bodyPr/>
          <a:lstStyle/>
          <a:p>
            <a:pPr defTabSz="566674">
              <a:defRPr sz="4656"/>
            </a:pPr>
            <a:r>
              <a:rPr dirty="0"/>
              <a:t>U.S. Munitions </a:t>
            </a:r>
            <a:r>
              <a:rPr u="sng" dirty="0">
                <a:solidFill>
                  <a:srgbClr val="0717FF"/>
                </a:solidFill>
              </a:rPr>
              <a:t>Import</a:t>
            </a:r>
            <a:r>
              <a:rPr dirty="0"/>
              <a:t> List (USM</a:t>
            </a:r>
            <a:r>
              <a:rPr u="sng" dirty="0">
                <a:solidFill>
                  <a:srgbClr val="0717FF"/>
                </a:solidFill>
              </a:rPr>
              <a:t>I</a:t>
            </a:r>
            <a:r>
              <a:rPr dirty="0"/>
              <a:t>L)</a:t>
            </a:r>
          </a:p>
        </p:txBody>
      </p:sp>
      <p:sp>
        <p:nvSpPr>
          <p:cNvPr id="88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57</a:t>
            </a:fld>
            <a:endParaRPr/>
          </a:p>
        </p:txBody>
      </p:sp>
      <p:graphicFrame>
        <p:nvGraphicFramePr>
          <p:cNvPr id="884" name="Table"/>
          <p:cNvGraphicFramePr/>
          <p:nvPr/>
        </p:nvGraphicFramePr>
        <p:xfrm>
          <a:off x="444500" y="2032000"/>
          <a:ext cx="5775960" cy="6908800"/>
        </p:xfrm>
        <a:graphic>
          <a:graphicData uri="http://schemas.openxmlformats.org/drawingml/2006/table">
            <a:tbl>
              <a:tblPr>
                <a:tableStyleId>{4C3C2611-4C71-4FC5-86AE-919BDF0F9419}</a:tableStyleId>
              </a:tblPr>
              <a:tblGrid>
                <a:gridCol w="784860">
                  <a:extLst>
                    <a:ext uri="{9D8B030D-6E8A-4147-A177-3AD203B41FA5}">
                      <a16:colId xmlns:a16="http://schemas.microsoft.com/office/drawing/2014/main" val="20000"/>
                    </a:ext>
                  </a:extLst>
                </a:gridCol>
                <a:gridCol w="4991100">
                  <a:extLst>
                    <a:ext uri="{9D8B030D-6E8A-4147-A177-3AD203B41FA5}">
                      <a16:colId xmlns:a16="http://schemas.microsoft.com/office/drawing/2014/main" val="20001"/>
                    </a:ext>
                  </a:extLst>
                </a:gridCol>
              </a:tblGrid>
              <a:tr h="412750">
                <a:tc>
                  <a:txBody>
                    <a:bodyPr/>
                    <a:lstStyle/>
                    <a:p>
                      <a:pPr defTabSz="457200">
                        <a:spcBef>
                          <a:spcPts val="600"/>
                        </a:spcBef>
                      </a:pPr>
                      <a:r>
                        <a:rPr b="1">
                          <a:latin typeface="Verdana"/>
                          <a:ea typeface="Verdana"/>
                          <a:cs typeface="Verdana"/>
                          <a:sym typeface="Verdana"/>
                        </a:rPr>
                        <a:t>Code</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defTabSz="457200">
                        <a:spcBef>
                          <a:spcPts val="600"/>
                        </a:spcBef>
                      </a:pPr>
                      <a:r>
                        <a:rPr b="1">
                          <a:latin typeface="Verdana"/>
                          <a:ea typeface="Verdana"/>
                          <a:cs typeface="Verdana"/>
                          <a:sym typeface="Verdana"/>
                        </a:rPr>
                        <a:t>Description</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extLst>
                  <a:ext uri="{0D108BD9-81ED-4DB2-BD59-A6C34878D82A}">
                    <a16:rowId xmlns:a16="http://schemas.microsoft.com/office/drawing/2014/main" val="10000"/>
                  </a:ext>
                </a:extLst>
              </a:tr>
              <a:tr h="692150">
                <a:tc>
                  <a:txBody>
                    <a:bodyPr/>
                    <a:lstStyle/>
                    <a:p>
                      <a:pPr defTabSz="457200">
                        <a:spcBef>
                          <a:spcPts val="600"/>
                        </a:spcBef>
                      </a:pPr>
                      <a:r>
                        <a:rPr b="1">
                          <a:latin typeface="Verdana"/>
                          <a:ea typeface="Verdana"/>
                          <a:cs typeface="Verdana"/>
                          <a:sym typeface="Verdana"/>
                        </a:rPr>
                        <a:t>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a:latin typeface="Verdana"/>
                          <a:ea typeface="Verdana"/>
                          <a:cs typeface="Verdana"/>
                          <a:sym typeface="Verdana"/>
                        </a:rPr>
                        <a:t>Firearms, Close Assault 
Weapons &amp; Combat Shotguns</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1"/>
                  </a:ext>
                </a:extLst>
              </a:tr>
              <a:tr h="692150">
                <a:tc>
                  <a:txBody>
                    <a:bodyPr/>
                    <a:lstStyle/>
                    <a:p>
                      <a:pPr defTabSz="457200">
                        <a:spcBef>
                          <a:spcPts val="600"/>
                        </a:spcBef>
                      </a:pPr>
                      <a:r>
                        <a:rPr b="1">
                          <a:latin typeface="Verdana"/>
                          <a:ea typeface="Verdana"/>
                          <a:cs typeface="Verdana"/>
                          <a:sym typeface="Verdana"/>
                        </a:rPr>
                        <a:t>II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a:latin typeface="Verdana"/>
                          <a:ea typeface="Verdana"/>
                          <a:cs typeface="Verdana"/>
                          <a:sym typeface="Verdana"/>
                        </a:rPr>
                        <a:t>Guns and Armament
</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2"/>
                  </a:ext>
                </a:extLst>
              </a:tr>
              <a:tr h="412750">
                <a:tc>
                  <a:txBody>
                    <a:bodyPr/>
                    <a:lstStyle/>
                    <a:p>
                      <a:pPr defTabSz="457200">
                        <a:spcBef>
                          <a:spcPts val="600"/>
                        </a:spcBef>
                      </a:pPr>
                      <a:r>
                        <a:rPr b="1">
                          <a:latin typeface="Verdana"/>
                          <a:ea typeface="Verdana"/>
                          <a:cs typeface="Verdana"/>
                          <a:sym typeface="Verdana"/>
                        </a:rPr>
                        <a:t>III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a:latin typeface="Verdana"/>
                          <a:ea typeface="Verdana"/>
                          <a:cs typeface="Verdana"/>
                          <a:sym typeface="Verdana"/>
                        </a:rPr>
                        <a:t>Ammunition/Ordnance</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3"/>
                  </a:ext>
                </a:extLst>
              </a:tr>
              <a:tr h="971550">
                <a:tc>
                  <a:txBody>
                    <a:bodyPr/>
                    <a:lstStyle/>
                    <a:p>
                      <a:pPr defTabSz="457200">
                        <a:spcBef>
                          <a:spcPts val="600"/>
                        </a:spcBef>
                      </a:pPr>
                      <a:r>
                        <a:rPr b="1">
                          <a:latin typeface="Verdana"/>
                          <a:ea typeface="Verdana"/>
                          <a:cs typeface="Verdana"/>
                          <a:sym typeface="Verdana"/>
                        </a:rPr>
                        <a:t>IV</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a:latin typeface="Verdana"/>
                          <a:ea typeface="Verdana"/>
                          <a:cs typeface="Verdana"/>
                          <a:sym typeface="Verdana"/>
                        </a:rPr>
                        <a:t>Launch Vehicles, Guided Missiles, Ballistic Missiles, Rockets, Torpedoes, Bombs and Mines</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4"/>
                  </a:ext>
                </a:extLst>
              </a:tr>
              <a:tr h="971550">
                <a:tc>
                  <a:txBody>
                    <a:bodyPr/>
                    <a:lstStyle/>
                    <a:p>
                      <a:pPr defTabSz="457200">
                        <a:spcBef>
                          <a:spcPts val="600"/>
                        </a:spcBef>
                      </a:pPr>
                      <a:r>
                        <a:rPr b="1" strike="sngStrike">
                          <a:latin typeface="Verdana"/>
                          <a:ea typeface="Verdana"/>
                          <a:cs typeface="Verdana"/>
                          <a:sym typeface="Verdana"/>
                        </a:rPr>
                        <a:t>V</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strike="sngStrike">
                          <a:latin typeface="Verdana"/>
                          <a:ea typeface="Verdana"/>
                          <a:cs typeface="Verdana"/>
                          <a:sym typeface="Verdana"/>
                        </a:rPr>
                        <a:t>Explosives and Energetic Materials, Propellants, Incendiary Agents and Their Constituents</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5"/>
                  </a:ext>
                </a:extLst>
              </a:tr>
              <a:tr h="692150">
                <a:tc>
                  <a:txBody>
                    <a:bodyPr/>
                    <a:lstStyle/>
                    <a:p>
                      <a:pPr defTabSz="457200">
                        <a:spcBef>
                          <a:spcPts val="600"/>
                        </a:spcBef>
                      </a:pPr>
                      <a:r>
                        <a:rPr b="1">
                          <a:latin typeface="Verdana"/>
                          <a:ea typeface="Verdana"/>
                          <a:cs typeface="Verdana"/>
                          <a:sym typeface="Verdana"/>
                        </a:rPr>
                        <a:t>VI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a:latin typeface="Verdana"/>
                          <a:ea typeface="Verdana"/>
                          <a:cs typeface="Verdana"/>
                          <a:sym typeface="Verdana"/>
                        </a:rPr>
                        <a:t>Surface Vessels of War and 
Special Naval Equipment</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6"/>
                  </a:ext>
                </a:extLst>
              </a:tr>
              <a:tr h="412750">
                <a:tc>
                  <a:txBody>
                    <a:bodyPr/>
                    <a:lstStyle/>
                    <a:p>
                      <a:pPr defTabSz="457200">
                        <a:spcBef>
                          <a:spcPts val="600"/>
                        </a:spcBef>
                      </a:pPr>
                      <a:r>
                        <a:rPr b="1">
                          <a:latin typeface="Verdana"/>
                          <a:ea typeface="Verdana"/>
                          <a:cs typeface="Verdana"/>
                          <a:sym typeface="Verdana"/>
                        </a:rPr>
                        <a:t>VII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a:latin typeface="Verdana"/>
                          <a:ea typeface="Verdana"/>
                          <a:cs typeface="Verdana"/>
                          <a:sym typeface="Verdana"/>
                        </a:rPr>
                        <a:t>Ground Vehicles</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7"/>
                  </a:ext>
                </a:extLst>
              </a:tr>
              <a:tr h="412750">
                <a:tc>
                  <a:txBody>
                    <a:bodyPr/>
                    <a:lstStyle/>
                    <a:p>
                      <a:pPr defTabSz="457200">
                        <a:spcBef>
                          <a:spcPts val="600"/>
                        </a:spcBef>
                      </a:pPr>
                      <a:r>
                        <a:rPr b="1">
                          <a:latin typeface="Verdana"/>
                          <a:ea typeface="Verdana"/>
                          <a:cs typeface="Verdana"/>
                          <a:sym typeface="Verdana"/>
                        </a:rPr>
                        <a:t>VIII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defRPr b="1">
                          <a:latin typeface="Verdana"/>
                          <a:ea typeface="Verdana"/>
                          <a:cs typeface="Verdana"/>
                          <a:sym typeface="Verdana"/>
                        </a:defRPr>
                      </a:pPr>
                      <a:r>
                        <a:t>Aircraft </a:t>
                      </a:r>
                      <a:r>
                        <a:rPr strike="sngStrike"/>
                        <a:t>&amp; Associated Equip</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8"/>
                  </a:ext>
                </a:extLst>
              </a:tr>
              <a:tr h="412750">
                <a:tc>
                  <a:txBody>
                    <a:bodyPr/>
                    <a:lstStyle/>
                    <a:p>
                      <a:pPr defTabSz="457200">
                        <a:spcBef>
                          <a:spcPts val="600"/>
                        </a:spcBef>
                      </a:pPr>
                      <a:r>
                        <a:rPr b="1" strike="sngStrike">
                          <a:latin typeface="Verdana"/>
                          <a:ea typeface="Verdana"/>
                          <a:cs typeface="Verdana"/>
                          <a:sym typeface="Verdana"/>
                        </a:rPr>
                        <a:t>IX</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strike="sngStrike">
                          <a:latin typeface="Verdana"/>
                          <a:ea typeface="Verdana"/>
                          <a:cs typeface="Verdana"/>
                          <a:sym typeface="Verdana"/>
                        </a:rPr>
                        <a:t>Military Training Equipment</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9"/>
                  </a:ext>
                </a:extLst>
              </a:tr>
              <a:tr h="412750">
                <a:tc>
                  <a:txBody>
                    <a:bodyPr/>
                    <a:lstStyle/>
                    <a:p>
                      <a:pPr defTabSz="457200">
                        <a:spcBef>
                          <a:spcPts val="600"/>
                        </a:spcBef>
                      </a:pPr>
                      <a:r>
                        <a:rPr b="1" strike="sngStrike">
                          <a:latin typeface="Verdana"/>
                          <a:ea typeface="Verdana"/>
                          <a:cs typeface="Verdana"/>
                          <a:sym typeface="Verdana"/>
                        </a:rPr>
                        <a:t>X</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strike="sngStrike">
                          <a:latin typeface="Verdana"/>
                          <a:ea typeface="Verdana"/>
                          <a:cs typeface="Verdana"/>
                          <a:sym typeface="Verdana"/>
                        </a:rPr>
                        <a:t>Protective Personnel Equip</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10"/>
                  </a:ext>
                </a:extLst>
              </a:tr>
              <a:tr h="412750">
                <a:tc>
                  <a:txBody>
                    <a:bodyPr/>
                    <a:lstStyle/>
                    <a:p>
                      <a:pPr defTabSz="457200">
                        <a:spcBef>
                          <a:spcPts val="600"/>
                        </a:spcBef>
                      </a:pPr>
                      <a:r>
                        <a:rPr b="1" strike="sngStrike">
                          <a:latin typeface="Verdana"/>
                          <a:ea typeface="Verdana"/>
                          <a:cs typeface="Verdana"/>
                          <a:sym typeface="Verdana"/>
                        </a:rPr>
                        <a:t>XI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r>
                        <a:rPr b="1" strike="sngStrike">
                          <a:latin typeface="Verdana"/>
                          <a:ea typeface="Verdana"/>
                          <a:cs typeface="Verdana"/>
                          <a:sym typeface="Verdana"/>
                        </a:rPr>
                        <a:t>Military Electronics</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11"/>
                  </a:ext>
                </a:extLst>
              </a:tr>
            </a:tbl>
          </a:graphicData>
        </a:graphic>
      </p:graphicFrame>
      <p:graphicFrame>
        <p:nvGraphicFramePr>
          <p:cNvPr id="885" name="Table"/>
          <p:cNvGraphicFramePr/>
          <p:nvPr/>
        </p:nvGraphicFramePr>
        <p:xfrm>
          <a:off x="6563359" y="2009775"/>
          <a:ext cx="6095999" cy="7054850"/>
        </p:xfrm>
        <a:graphic>
          <a:graphicData uri="http://schemas.openxmlformats.org/drawingml/2006/table">
            <a:tbl>
              <a:tblPr>
                <a:tableStyleId>{4C3C2611-4C71-4FC5-86AE-919BDF0F9419}</a:tableStyleId>
              </a:tblPr>
              <a:tblGrid>
                <a:gridCol w="1331220">
                  <a:extLst>
                    <a:ext uri="{9D8B030D-6E8A-4147-A177-3AD203B41FA5}">
                      <a16:colId xmlns:a16="http://schemas.microsoft.com/office/drawing/2014/main" val="20000"/>
                    </a:ext>
                  </a:extLst>
                </a:gridCol>
                <a:gridCol w="4764779">
                  <a:extLst>
                    <a:ext uri="{9D8B030D-6E8A-4147-A177-3AD203B41FA5}">
                      <a16:colId xmlns:a16="http://schemas.microsoft.com/office/drawing/2014/main" val="20001"/>
                    </a:ext>
                  </a:extLst>
                </a:gridCol>
              </a:tblGrid>
              <a:tr h="412750">
                <a:tc>
                  <a:txBody>
                    <a:bodyPr/>
                    <a:lstStyle/>
                    <a:p>
                      <a:pPr defTabSz="457200">
                        <a:spcBef>
                          <a:spcPts val="600"/>
                        </a:spcBef>
                      </a:pPr>
                      <a:r>
                        <a:rPr b="1">
                          <a:latin typeface="Verdana"/>
                          <a:ea typeface="Verdana"/>
                          <a:cs typeface="Verdana"/>
                          <a:sym typeface="Verdana"/>
                        </a:rPr>
                        <a:t>Code</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defTabSz="457200">
                        <a:spcBef>
                          <a:spcPts val="600"/>
                        </a:spcBef>
                      </a:pPr>
                      <a:r>
                        <a:rPr b="1">
                          <a:latin typeface="Verdana"/>
                          <a:ea typeface="Verdana"/>
                          <a:cs typeface="Verdana"/>
                          <a:sym typeface="Verdana"/>
                        </a:rPr>
                        <a:t>Description</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extLst>
                  <a:ext uri="{0D108BD9-81ED-4DB2-BD59-A6C34878D82A}">
                    <a16:rowId xmlns:a16="http://schemas.microsoft.com/office/drawing/2014/main" val="10000"/>
                  </a:ext>
                </a:extLst>
              </a:tr>
              <a:tr h="971550">
                <a:tc>
                  <a:txBody>
                    <a:bodyPr/>
                    <a:lstStyle/>
                    <a:p>
                      <a:pPr defTabSz="457200">
                        <a:spcBef>
                          <a:spcPts val="600"/>
                        </a:spcBef>
                      </a:pPr>
                      <a:r>
                        <a:rPr b="1" strike="sngStrike">
                          <a:latin typeface="Verdana"/>
                          <a:ea typeface="Verdana"/>
                          <a:cs typeface="Verdana"/>
                          <a:sym typeface="Verdana"/>
                        </a:rPr>
                        <a:t>XII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spcBef>
                          <a:spcPts val="600"/>
                        </a:spcBef>
                      </a:pPr>
                      <a:r>
                        <a:rPr b="1" strike="sngStrike">
                          <a:latin typeface="Verdana"/>
                          <a:ea typeface="Verdana"/>
                          <a:cs typeface="Verdana"/>
                          <a:sym typeface="Verdana"/>
                        </a:rPr>
                        <a:t>Fire Control, Range Finder, Optical and Guidance and Control Equipment</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1"/>
                  </a:ext>
                </a:extLst>
              </a:tr>
              <a:tr h="412750">
                <a:tc>
                  <a:txBody>
                    <a:bodyPr/>
                    <a:lstStyle/>
                    <a:p>
                      <a:pPr defTabSz="457200">
                        <a:spcBef>
                          <a:spcPts val="600"/>
                        </a:spcBef>
                      </a:pPr>
                      <a:r>
                        <a:rPr b="1" strike="sngStrike">
                          <a:latin typeface="Verdana"/>
                          <a:ea typeface="Verdana"/>
                          <a:cs typeface="Verdana"/>
                          <a:sym typeface="Verdana"/>
                        </a:rPr>
                        <a:t>XIII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spcBef>
                          <a:spcPts val="600"/>
                        </a:spcBef>
                      </a:pPr>
                      <a:r>
                        <a:rPr b="1" strike="sngStrike">
                          <a:latin typeface="Verdana"/>
                          <a:ea typeface="Verdana"/>
                          <a:cs typeface="Verdana"/>
                          <a:sym typeface="Verdana"/>
                        </a:rPr>
                        <a:t>Materials &amp; Miscellaneous Articles</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2"/>
                  </a:ext>
                </a:extLst>
              </a:tr>
              <a:tr h="971550">
                <a:tc>
                  <a:txBody>
                    <a:bodyPr/>
                    <a:lstStyle/>
                    <a:p>
                      <a:pPr defTabSz="457200">
                        <a:spcBef>
                          <a:spcPts val="600"/>
                        </a:spcBef>
                      </a:pPr>
                      <a:r>
                        <a:rPr b="1">
                          <a:latin typeface="Verdana"/>
                          <a:ea typeface="Verdana"/>
                          <a:cs typeface="Verdana"/>
                          <a:sym typeface="Verdana"/>
                        </a:rPr>
                        <a:t>XIV</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spcBef>
                          <a:spcPts val="600"/>
                        </a:spcBef>
                      </a:pPr>
                      <a:r>
                        <a:rPr b="1">
                          <a:latin typeface="Verdana"/>
                          <a:ea typeface="Verdana"/>
                          <a:cs typeface="Verdana"/>
                          <a:sym typeface="Verdana"/>
                        </a:rPr>
                        <a:t>Toxicological Agents, Including Chemical Agents, Biological  Agents, Associated Equip</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3"/>
                  </a:ext>
                </a:extLst>
              </a:tr>
              <a:tr h="692150">
                <a:tc>
                  <a:txBody>
                    <a:bodyPr/>
                    <a:lstStyle/>
                    <a:p>
                      <a:pPr defTabSz="457200">
                        <a:spcBef>
                          <a:spcPts val="600"/>
                        </a:spcBef>
                      </a:pPr>
                      <a:r>
                        <a:rPr b="1">
                          <a:latin typeface="Verdana"/>
                          <a:ea typeface="Verdana"/>
                          <a:cs typeface="Verdana"/>
                          <a:sym typeface="Verdana"/>
                        </a:rPr>
                        <a:t>XV</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spcBef>
                          <a:spcPts val="600"/>
                        </a:spcBef>
                      </a:pPr>
                      <a:r>
                        <a:rPr b="1" strike="sngStrike">
                          <a:latin typeface="Verdana"/>
                          <a:ea typeface="Verdana"/>
                          <a:cs typeface="Verdana"/>
                          <a:sym typeface="Verdana"/>
                        </a:rPr>
                        <a:t>Spacecraft Systems and Associated Equipment</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4"/>
                  </a:ext>
                </a:extLst>
              </a:tr>
              <a:tr h="692150">
                <a:tc>
                  <a:txBody>
                    <a:bodyPr/>
                    <a:lstStyle/>
                    <a:p>
                      <a:pPr defTabSz="457200">
                        <a:spcBef>
                          <a:spcPts val="600"/>
                        </a:spcBef>
                      </a:pPr>
                      <a:r>
                        <a:rPr b="1">
                          <a:latin typeface="Verdana"/>
                          <a:ea typeface="Verdana"/>
                          <a:cs typeface="Verdana"/>
                          <a:sym typeface="Verdana"/>
                        </a:rPr>
                        <a:t>XVI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spcBef>
                          <a:spcPts val="600"/>
                        </a:spcBef>
                      </a:pPr>
                      <a:r>
                        <a:rPr b="1">
                          <a:latin typeface="Verdana"/>
                          <a:ea typeface="Verdana"/>
                          <a:cs typeface="Verdana"/>
                          <a:sym typeface="Verdana"/>
                        </a:rPr>
                        <a:t>Nuclear Weapons Related Articles</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5"/>
                  </a:ext>
                </a:extLst>
              </a:tr>
              <a:tr h="692150">
                <a:tc>
                  <a:txBody>
                    <a:bodyPr/>
                    <a:lstStyle/>
                    <a:p>
                      <a:pPr defTabSz="457200">
                        <a:spcBef>
                          <a:spcPts val="600"/>
                        </a:spcBef>
                      </a:pPr>
                      <a:r>
                        <a:rPr b="1" strike="sngStrike">
                          <a:latin typeface="Verdana"/>
                          <a:ea typeface="Verdana"/>
                          <a:cs typeface="Verdana"/>
                          <a:sym typeface="Verdana"/>
                        </a:rPr>
                        <a:t>XVII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spcBef>
                          <a:spcPts val="600"/>
                        </a:spcBef>
                      </a:pPr>
                      <a:r>
                        <a:rPr b="1" strike="sngStrike">
                          <a:latin typeface="Verdana"/>
                          <a:ea typeface="Verdana"/>
                          <a:cs typeface="Verdana"/>
                          <a:sym typeface="Verdana"/>
                        </a:rPr>
                        <a:t>Classified Articles, Data &amp; Services Not Otherwise Enumerated</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6"/>
                  </a:ext>
                </a:extLst>
              </a:tr>
              <a:tr h="412750">
                <a:tc>
                  <a:txBody>
                    <a:bodyPr/>
                    <a:lstStyle/>
                    <a:p>
                      <a:pPr defTabSz="457200">
                        <a:spcBef>
                          <a:spcPts val="600"/>
                        </a:spcBef>
                      </a:pPr>
                      <a:r>
                        <a:rPr b="1" strike="sngStrike">
                          <a:latin typeface="Verdana"/>
                          <a:ea typeface="Verdana"/>
                          <a:cs typeface="Verdana"/>
                          <a:sym typeface="Verdana"/>
                        </a:rPr>
                        <a:t>XVIII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spcBef>
                          <a:spcPts val="600"/>
                        </a:spcBef>
                      </a:pPr>
                      <a:r>
                        <a:rPr b="1" strike="sngStrike">
                          <a:latin typeface="Verdana"/>
                          <a:ea typeface="Verdana"/>
                          <a:cs typeface="Verdana"/>
                          <a:sym typeface="Verdana"/>
                        </a:rPr>
                        <a:t>Directed Energy Weapons</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7"/>
                  </a:ext>
                </a:extLst>
              </a:tr>
              <a:tr h="412750">
                <a:tc>
                  <a:txBody>
                    <a:bodyPr/>
                    <a:lstStyle/>
                    <a:p>
                      <a:pPr defTabSz="457200">
                        <a:spcBef>
                          <a:spcPts val="600"/>
                        </a:spcBef>
                      </a:pPr>
                      <a:r>
                        <a:rPr b="1" strike="sngStrike">
                          <a:latin typeface="Verdana"/>
                          <a:ea typeface="Verdana"/>
                          <a:cs typeface="Verdana"/>
                          <a:sym typeface="Verdana"/>
                        </a:rPr>
                        <a:t>XIX</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spcBef>
                          <a:spcPts val="600"/>
                        </a:spcBef>
                      </a:pPr>
                      <a:r>
                        <a:rPr b="1" strike="sngStrike">
                          <a:latin typeface="Verdana"/>
                          <a:ea typeface="Verdana"/>
                          <a:cs typeface="Verdana"/>
                          <a:sym typeface="Verdana"/>
                        </a:rPr>
                        <a:t>Gas Turbine Engines &amp; Assoc.</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8"/>
                  </a:ext>
                </a:extLst>
              </a:tr>
              <a:tr h="692150">
                <a:tc>
                  <a:txBody>
                    <a:bodyPr/>
                    <a:lstStyle/>
                    <a:p>
                      <a:pPr defTabSz="457200">
                        <a:spcBef>
                          <a:spcPts val="600"/>
                        </a:spcBef>
                      </a:pPr>
                      <a:r>
                        <a:rPr b="1">
                          <a:latin typeface="Verdana"/>
                          <a:ea typeface="Verdana"/>
                          <a:cs typeface="Verdana"/>
                          <a:sym typeface="Verdana"/>
                        </a:rPr>
                        <a:t>XX</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spcBef>
                          <a:spcPts val="600"/>
                        </a:spcBef>
                      </a:pPr>
                      <a:r>
                        <a:rPr b="1">
                          <a:latin typeface="Verdana"/>
                          <a:ea typeface="Verdana"/>
                          <a:cs typeface="Verdana"/>
                          <a:sym typeface="Verdana"/>
                        </a:rPr>
                        <a:t>Submersible Vessels &amp; Related Articles</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09"/>
                  </a:ext>
                </a:extLst>
              </a:tr>
              <a:tr h="692150">
                <a:tc>
                  <a:txBody>
                    <a:bodyPr/>
                    <a:lstStyle/>
                    <a:p>
                      <a:pPr defTabSz="457200">
                        <a:spcBef>
                          <a:spcPts val="600"/>
                        </a:spcBef>
                      </a:pPr>
                      <a:r>
                        <a:rPr b="1">
                          <a:latin typeface="Verdana"/>
                          <a:ea typeface="Verdana"/>
                          <a:cs typeface="Verdana"/>
                          <a:sym typeface="Verdana"/>
                        </a:rPr>
                        <a:t>XXI</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FFE6AF"/>
                    </a:solidFill>
                  </a:tcPr>
                </a:tc>
                <a:tc>
                  <a:txBody>
                    <a:bodyPr/>
                    <a:lstStyle/>
                    <a:p>
                      <a:pPr algn="l" defTabSz="457200">
                        <a:spcBef>
                          <a:spcPts val="600"/>
                        </a:spcBef>
                      </a:pPr>
                      <a:r>
                        <a:rPr b="1">
                          <a:latin typeface="Verdana"/>
                          <a:ea typeface="Verdana"/>
                          <a:cs typeface="Verdana"/>
                          <a:sym typeface="Verdana"/>
                        </a:rPr>
                        <a:t>Articles, Data &amp; Services Not Otherwise Enumerated</a:t>
                      </a:r>
                    </a:p>
                  </a:txBody>
                  <a:tcPr marL="63500" marR="63500" marT="63500" marB="6350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extLst>
                  <a:ext uri="{0D108BD9-81ED-4DB2-BD59-A6C34878D82A}">
                    <a16:rowId xmlns:a16="http://schemas.microsoft.com/office/drawing/2014/main" val="10010"/>
                  </a:ext>
                </a:extLst>
              </a:tr>
            </a:tbl>
          </a:graphicData>
        </a:graphic>
      </p:graphicFrame>
      <p:sp>
        <p:nvSpPr>
          <p:cNvPr id="886" name="+ Parts…"/>
          <p:cNvSpPr txBox="1"/>
          <p:nvPr/>
        </p:nvSpPr>
        <p:spPr>
          <a:xfrm>
            <a:off x="5070611" y="6330950"/>
            <a:ext cx="1121309" cy="38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 Parts</a:t>
            </a:r>
          </a:p>
          <a:p>
            <a:pPr algn="l">
              <a:defRPr sz="1000" b="1" strike="dblStrike">
                <a:solidFill>
                  <a:srgbClr val="0433FF"/>
                </a:solidFill>
              </a:defRPr>
            </a:pPr>
            <a:r>
              <a:t>VI(g) Tech Data</a:t>
            </a:r>
          </a:p>
        </p:txBody>
      </p:sp>
      <p:sp>
        <p:nvSpPr>
          <p:cNvPr id="887" name="+ Parts…"/>
          <p:cNvSpPr txBox="1"/>
          <p:nvPr/>
        </p:nvSpPr>
        <p:spPr>
          <a:xfrm>
            <a:off x="5070611" y="6889750"/>
            <a:ext cx="1172903" cy="38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 Parts</a:t>
            </a:r>
          </a:p>
          <a:p>
            <a:pPr algn="l">
              <a:defRPr sz="1000" b="1" strike="dblStrike">
                <a:solidFill>
                  <a:srgbClr val="0433FF"/>
                </a:solidFill>
              </a:defRPr>
            </a:pPr>
            <a:r>
              <a:t>VII(h) Tech Data</a:t>
            </a:r>
          </a:p>
        </p:txBody>
      </p:sp>
      <p:sp>
        <p:nvSpPr>
          <p:cNvPr id="888" name="VIII(b) Parts…"/>
          <p:cNvSpPr txBox="1"/>
          <p:nvPr/>
        </p:nvSpPr>
        <p:spPr>
          <a:xfrm>
            <a:off x="5070611" y="7296150"/>
            <a:ext cx="1178732" cy="38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strike="dblStrike">
                <a:solidFill>
                  <a:srgbClr val="0433FF"/>
                </a:solidFill>
              </a:defRPr>
            </a:pPr>
            <a:r>
              <a:t>VIII(b) Parts     </a:t>
            </a:r>
          </a:p>
          <a:p>
            <a:pPr algn="l">
              <a:defRPr sz="1000" b="1" strike="dblStrike">
                <a:solidFill>
                  <a:srgbClr val="0433FF"/>
                </a:solidFill>
              </a:defRPr>
            </a:pPr>
            <a:r>
              <a:t>VIII(i) Tech Data</a:t>
            </a:r>
          </a:p>
        </p:txBody>
      </p:sp>
      <p:sp>
        <p:nvSpPr>
          <p:cNvPr id="889" name="+ Parts…"/>
          <p:cNvSpPr txBox="1"/>
          <p:nvPr/>
        </p:nvSpPr>
        <p:spPr>
          <a:xfrm>
            <a:off x="11382511" y="8020050"/>
            <a:ext cx="1198576" cy="38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 Parts     </a:t>
            </a:r>
          </a:p>
          <a:p>
            <a:pPr algn="l">
              <a:defRPr sz="1000" b="1" strike="dblStrike">
                <a:solidFill>
                  <a:srgbClr val="0433FF"/>
                </a:solidFill>
              </a:defRPr>
            </a:pPr>
            <a:r>
              <a:t>XX(d) Tech Data</a:t>
            </a:r>
          </a:p>
        </p:txBody>
      </p:sp>
      <p:sp>
        <p:nvSpPr>
          <p:cNvPr id="890" name="+ Parts…"/>
          <p:cNvSpPr txBox="1"/>
          <p:nvPr/>
        </p:nvSpPr>
        <p:spPr>
          <a:xfrm>
            <a:off x="5070611" y="2584450"/>
            <a:ext cx="987364" cy="38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 Parts</a:t>
            </a:r>
          </a:p>
          <a:p>
            <a:pPr algn="l">
              <a:defRPr sz="1000" b="1" strike="dblStrike">
                <a:solidFill>
                  <a:srgbClr val="0433FF"/>
                </a:solidFill>
              </a:defRPr>
            </a:pPr>
            <a:r>
              <a:t>I(i) Tech Data</a:t>
            </a:r>
          </a:p>
        </p:txBody>
      </p:sp>
      <p:sp>
        <p:nvSpPr>
          <p:cNvPr id="891" name="+ Parts…"/>
          <p:cNvSpPr txBox="1"/>
          <p:nvPr/>
        </p:nvSpPr>
        <p:spPr>
          <a:xfrm>
            <a:off x="5070611" y="3282950"/>
            <a:ext cx="1244601" cy="38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1000" b="1">
                <a:solidFill>
                  <a:srgbClr val="0433FF"/>
                </a:solidFill>
              </a:defRPr>
            </a:pPr>
            <a:r>
              <a:t>+ Parts</a:t>
            </a:r>
          </a:p>
          <a:p>
            <a:pPr algn="l">
              <a:defRPr sz="1000" b="1" strike="dblStrike">
                <a:solidFill>
                  <a:srgbClr val="0433FF"/>
                </a:solidFill>
              </a:defRPr>
            </a:pPr>
            <a:r>
              <a:t>II(k) Tech Data</a:t>
            </a:r>
          </a:p>
        </p:txBody>
      </p:sp>
      <p:sp>
        <p:nvSpPr>
          <p:cNvPr id="892" name="+ Parts…"/>
          <p:cNvSpPr txBox="1"/>
          <p:nvPr/>
        </p:nvSpPr>
        <p:spPr>
          <a:xfrm>
            <a:off x="5070611" y="3841750"/>
            <a:ext cx="1119697" cy="38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 Parts</a:t>
            </a:r>
          </a:p>
          <a:p>
            <a:pPr algn="l">
              <a:defRPr sz="1000" b="1" strike="dblStrike">
                <a:solidFill>
                  <a:srgbClr val="0433FF"/>
                </a:solidFill>
              </a:defRPr>
            </a:pPr>
            <a:r>
              <a:t>III(e) Tech Data</a:t>
            </a:r>
          </a:p>
        </p:txBody>
      </p:sp>
      <p:sp>
        <p:nvSpPr>
          <p:cNvPr id="893" name="- Various -…"/>
          <p:cNvSpPr txBox="1"/>
          <p:nvPr/>
        </p:nvSpPr>
        <p:spPr>
          <a:xfrm>
            <a:off x="5070611" y="4610100"/>
            <a:ext cx="1083234" cy="52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 Various -</a:t>
            </a:r>
          </a:p>
          <a:p>
            <a:pPr algn="l">
              <a:defRPr sz="1000" b="1">
                <a:solidFill>
                  <a:srgbClr val="0433FF"/>
                </a:solidFill>
              </a:defRPr>
            </a:pPr>
            <a:r>
              <a:t>+ Parts</a:t>
            </a:r>
          </a:p>
          <a:p>
            <a:pPr algn="l">
              <a:defRPr sz="1000" b="1" strike="dblStrike">
                <a:solidFill>
                  <a:srgbClr val="0433FF"/>
                </a:solidFill>
              </a:defRPr>
            </a:pPr>
            <a:r>
              <a:t>IV(i) Tech Data</a:t>
            </a:r>
          </a:p>
        </p:txBody>
      </p:sp>
      <p:sp>
        <p:nvSpPr>
          <p:cNvPr id="894" name="- Various -…"/>
          <p:cNvSpPr txBox="1"/>
          <p:nvPr/>
        </p:nvSpPr>
        <p:spPr>
          <a:xfrm>
            <a:off x="11382511" y="4400550"/>
            <a:ext cx="1278571" cy="38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1000" b="1">
                <a:solidFill>
                  <a:srgbClr val="0433FF"/>
                </a:solidFill>
              </a:defRPr>
            </a:pPr>
            <a:r>
              <a:t>- Various -     </a:t>
            </a:r>
          </a:p>
          <a:p>
            <a:pPr algn="l">
              <a:defRPr sz="1000" b="1" strike="dblStrike">
                <a:solidFill>
                  <a:srgbClr val="0433FF"/>
                </a:solidFill>
              </a:defRPr>
            </a:pPr>
            <a:r>
              <a:t>XIV(m) Tech Data</a:t>
            </a:r>
          </a:p>
        </p:txBody>
      </p:sp>
      <p:sp>
        <p:nvSpPr>
          <p:cNvPr id="895" name="ITAR Overview"/>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ITAR Overview</a:t>
            </a:r>
          </a:p>
        </p:txBody>
      </p:sp>
      <p:sp>
        <p:nvSpPr>
          <p:cNvPr id="896" name="Includes howitzers, mortars, cannons, recoilless rifles, etc."/>
          <p:cNvSpPr txBox="1"/>
          <p:nvPr/>
        </p:nvSpPr>
        <p:spPr>
          <a:xfrm>
            <a:off x="1277729" y="3473450"/>
            <a:ext cx="3644901" cy="279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200"/>
            </a:lvl1pPr>
          </a:lstStyle>
          <a:p>
            <a:r>
              <a:t>Includes howitzers, mortars, cannons, recoilless rifles, etc.</a:t>
            </a:r>
          </a:p>
        </p:txBody>
      </p:sp>
      <p:sp>
        <p:nvSpPr>
          <p:cNvPr id="897" name="USMIL — for now — is a subset of the U.S. Munitions List (USML)"/>
          <p:cNvSpPr txBox="1"/>
          <p:nvPr/>
        </p:nvSpPr>
        <p:spPr>
          <a:xfrm>
            <a:off x="342900" y="1066800"/>
            <a:ext cx="8509000" cy="495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l">
              <a:defRPr sz="2400"/>
            </a:pPr>
            <a:r>
              <a:rPr dirty="0">
                <a:solidFill>
                  <a:srgbClr val="FFC000"/>
                </a:solidFill>
              </a:rPr>
              <a:t>USMIL — </a:t>
            </a:r>
            <a:r>
              <a:rPr i="1" dirty="0">
                <a:solidFill>
                  <a:srgbClr val="FFC000"/>
                </a:solidFill>
              </a:rPr>
              <a:t>for now</a:t>
            </a:r>
            <a:r>
              <a:rPr dirty="0">
                <a:solidFill>
                  <a:srgbClr val="FFC000"/>
                </a:solidFill>
              </a:rPr>
              <a:t> — is a subset of the U.S. Munitions List (USML) </a:t>
            </a:r>
          </a:p>
        </p:txBody>
      </p:sp>
      <p:sp>
        <p:nvSpPr>
          <p:cNvPr id="898" name="USMIL List updated October 15, 2013"/>
          <p:cNvSpPr txBox="1"/>
          <p:nvPr/>
        </p:nvSpPr>
        <p:spPr>
          <a:xfrm>
            <a:off x="2254250" y="9525000"/>
            <a:ext cx="3124200" cy="25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l" defTabSz="914400">
              <a:spcBef>
                <a:spcPts val="700"/>
              </a:spcBef>
              <a:defRPr sz="1000" b="1">
                <a:solidFill>
                  <a:srgbClr val="FFFFFF"/>
                </a:solidFill>
                <a:uFill>
                  <a:solidFill>
                    <a:srgbClr val="FFFFFF"/>
                  </a:solidFill>
                </a:uFill>
                <a:latin typeface="Verdana"/>
                <a:ea typeface="Verdana"/>
                <a:cs typeface="Verdana"/>
                <a:sym typeface="Verdana"/>
              </a:defRPr>
            </a:lvl1pPr>
          </a:lstStyle>
          <a:p>
            <a:r>
              <a:t>USMIL List updated October 15, 2013</a:t>
            </a:r>
          </a:p>
        </p:txBody>
      </p:sp>
      <p:sp>
        <p:nvSpPr>
          <p:cNvPr id="899" name="Note:  The USMIL is delineated in 27 CFR part 447, against an outdated USML that doesn’t exactly comport with the baseline of the USML on this chart.  In any event, part of the ECR plan is to generate a separate, independent USMIL.  This is not yet accomplished, and remains on the ECR “to-do” list."/>
          <p:cNvSpPr txBox="1"/>
          <p:nvPr/>
        </p:nvSpPr>
        <p:spPr>
          <a:xfrm>
            <a:off x="436053" y="9043987"/>
            <a:ext cx="12145393"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1200"/>
            </a:lvl1pPr>
          </a:lstStyle>
          <a:p>
            <a:r>
              <a:t>Note:  The USMIL is delineated in 27 CFR part 447, against an outdated USML that doesn’t exactly comport with the baseline of the USML on this chart.  In any event, part of the ECR plan is to generate a separate, independent USMIL.  This is not yet accomplished, and remains on the ECR “to-do” list.</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olding a sign&#10;&#10;Description automatically generated">
            <a:extLst>
              <a:ext uri="{FF2B5EF4-FFF2-40B4-BE49-F238E27FC236}">
                <a16:creationId xmlns:a16="http://schemas.microsoft.com/office/drawing/2014/main" id="{7C9F0911-9C9A-4640-9BC7-06EBDC7B1D62}"/>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613181" y="2163762"/>
            <a:ext cx="5370640" cy="7039188"/>
          </a:xfrm>
          <a:prstGeom prst="rect">
            <a:avLst/>
          </a:prstGeom>
        </p:spPr>
      </p:pic>
      <p:sp>
        <p:nvSpPr>
          <p:cNvPr id="902" name="ITAR defines “defense services”"/>
          <p:cNvSpPr txBox="1">
            <a:spLocks noGrp="1"/>
          </p:cNvSpPr>
          <p:nvPr>
            <p:ph type="title"/>
          </p:nvPr>
        </p:nvSpPr>
        <p:spPr>
          <a:prstGeom prst="rect">
            <a:avLst/>
          </a:prstGeom>
        </p:spPr>
        <p:txBody>
          <a:bodyPr>
            <a:normAutofit fontScale="90000"/>
          </a:bodyPr>
          <a:lstStyle>
            <a:lvl1pPr defTabSz="554990">
              <a:defRPr sz="5130">
                <a:solidFill>
                  <a:srgbClr val="000000"/>
                </a:solidFill>
              </a:defRPr>
            </a:lvl1pPr>
          </a:lstStyle>
          <a:p>
            <a:r>
              <a:t>ITAR defines “defense services”</a:t>
            </a:r>
          </a:p>
        </p:txBody>
      </p:sp>
      <p:sp>
        <p:nvSpPr>
          <p:cNvPr id="903" name="ITAR Overview"/>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ITAR Overview</a:t>
            </a:r>
          </a:p>
        </p:txBody>
      </p:sp>
      <p:sp>
        <p:nvSpPr>
          <p:cNvPr id="904" name="ITAR 120.9"/>
          <p:cNvSpPr txBox="1"/>
          <p:nvPr/>
        </p:nvSpPr>
        <p:spPr>
          <a:xfrm>
            <a:off x="738212" y="1879600"/>
            <a:ext cx="2526321"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ITAR 120.9</a:t>
            </a:r>
          </a:p>
        </p:txBody>
      </p:sp>
      <p:sp>
        <p:nvSpPr>
          <p:cNvPr id="90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58</a:t>
            </a:fld>
            <a:endParaRPr/>
          </a:p>
        </p:txBody>
      </p:sp>
      <p:sp>
        <p:nvSpPr>
          <p:cNvPr id="906" name="(a) Defense service means:…"/>
          <p:cNvSpPr txBox="1">
            <a:spLocks noGrp="1"/>
          </p:cNvSpPr>
          <p:nvPr>
            <p:ph type="body" idx="1"/>
          </p:nvPr>
        </p:nvSpPr>
        <p:spPr>
          <a:prstGeom prst="rect">
            <a:avLst/>
          </a:prstGeom>
        </p:spPr>
        <p:txBody>
          <a:bodyPr/>
          <a:lstStyle/>
          <a:p>
            <a:pPr marL="0" indent="0" defTabSz="647700">
              <a:spcBef>
                <a:spcPts val="0"/>
              </a:spcBef>
              <a:buSzTx/>
              <a:buNone/>
              <a:defRPr sz="2800" i="1">
                <a:latin typeface="Helvetica"/>
                <a:ea typeface="Helvetica"/>
                <a:cs typeface="Helvetica"/>
                <a:sym typeface="Helvetica"/>
              </a:defRPr>
            </a:pPr>
            <a:r>
              <a:rPr i="0"/>
              <a:t>(a) </a:t>
            </a:r>
            <a:r>
              <a:rPr b="1"/>
              <a:t>Defense service</a:t>
            </a:r>
            <a:r>
              <a:t> </a:t>
            </a:r>
            <a:r>
              <a:rPr i="0"/>
              <a:t>means:</a:t>
            </a:r>
          </a:p>
          <a:p>
            <a:pPr marL="0" indent="0" defTabSz="647700">
              <a:spcBef>
                <a:spcPts val="0"/>
              </a:spcBef>
              <a:buSzTx/>
              <a:buNone/>
              <a:defRPr sz="2800">
                <a:latin typeface="Helvetica"/>
                <a:ea typeface="Helvetica"/>
                <a:cs typeface="Helvetica"/>
                <a:sym typeface="Helvetica"/>
              </a:defRPr>
            </a:pPr>
            <a:r>
              <a:t>(1) The furnishing of assistance (including training) to foreign persons, whether in the United States or abroad in the design, development, engineering, manufacture, production, assembly, testing, repair, maintenance, modification, operation, demilitarization, destruction, processing or use of defense articles;</a:t>
            </a:r>
          </a:p>
          <a:p>
            <a:pPr marL="0" indent="0" defTabSz="647700">
              <a:spcBef>
                <a:spcPts val="0"/>
              </a:spcBef>
              <a:buSzTx/>
              <a:buNone/>
              <a:defRPr sz="2800">
                <a:latin typeface="Helvetica"/>
                <a:ea typeface="Helvetica"/>
                <a:cs typeface="Helvetica"/>
                <a:sym typeface="Helvetica"/>
              </a:defRPr>
            </a:pPr>
            <a:r>
              <a:t>(2) The furnishing to foreign persons of any technical data controlled under this subchapter (see §120.10), whether in the United States or abroad; or</a:t>
            </a:r>
          </a:p>
          <a:p>
            <a:pPr marL="0" indent="0" defTabSz="647700">
              <a:spcBef>
                <a:spcPts val="0"/>
              </a:spcBef>
              <a:buSzTx/>
              <a:buNone/>
              <a:defRPr sz="2800">
                <a:latin typeface="Helvetica"/>
                <a:ea typeface="Helvetica"/>
                <a:cs typeface="Helvetica"/>
                <a:sym typeface="Helvetica"/>
              </a:defRPr>
            </a:pPr>
            <a:r>
              <a:t>(3) Military training of foreign units and forces, regular and irregular, including formal or informal instruction of foreign persons in the United States or abroad or by correspondence courses, technical, educational, or information publications and media of all kinds, training aid, orientation, training exercise, and military advice. (See also §124.1.)</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olding a sign&#10;&#10;Description automatically generated">
            <a:extLst>
              <a:ext uri="{FF2B5EF4-FFF2-40B4-BE49-F238E27FC236}">
                <a16:creationId xmlns:a16="http://schemas.microsoft.com/office/drawing/2014/main" id="{55E703B1-6A40-8042-8A97-A28EFC2F52A2}"/>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613181" y="2163762"/>
            <a:ext cx="5370640" cy="7039188"/>
          </a:xfrm>
          <a:prstGeom prst="rect">
            <a:avLst/>
          </a:prstGeom>
        </p:spPr>
      </p:pic>
      <p:sp>
        <p:nvSpPr>
          <p:cNvPr id="909" name="ITAR defines &quot;technical data&quot;"/>
          <p:cNvSpPr txBox="1">
            <a:spLocks noGrp="1"/>
          </p:cNvSpPr>
          <p:nvPr>
            <p:ph type="title"/>
          </p:nvPr>
        </p:nvSpPr>
        <p:spPr>
          <a:prstGeom prst="rect">
            <a:avLst/>
          </a:prstGeom>
        </p:spPr>
        <p:txBody>
          <a:bodyPr/>
          <a:lstStyle/>
          <a:p>
            <a:r>
              <a:t>ITAR defines "technical data"</a:t>
            </a:r>
          </a:p>
        </p:txBody>
      </p:sp>
      <p:sp>
        <p:nvSpPr>
          <p:cNvPr id="91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59</a:t>
            </a:fld>
            <a:endParaRPr/>
          </a:p>
        </p:txBody>
      </p:sp>
      <p:sp>
        <p:nvSpPr>
          <p:cNvPr id="911" name="(a) Technical data means, for purposes of this subchapter:…"/>
          <p:cNvSpPr txBox="1">
            <a:spLocks noGrp="1"/>
          </p:cNvSpPr>
          <p:nvPr>
            <p:ph type="body" idx="1"/>
          </p:nvPr>
        </p:nvSpPr>
        <p:spPr>
          <a:prstGeom prst="rect">
            <a:avLst/>
          </a:prstGeom>
        </p:spPr>
        <p:txBody>
          <a:bodyPr/>
          <a:lstStyle/>
          <a:p>
            <a:pPr marL="0" indent="0" defTabSz="647700">
              <a:spcBef>
                <a:spcPts val="0"/>
              </a:spcBef>
              <a:buSzTx/>
              <a:buNone/>
              <a:defRPr sz="2800">
                <a:latin typeface="Helvetica"/>
                <a:ea typeface="Helvetica"/>
                <a:cs typeface="Helvetica"/>
                <a:sym typeface="Helvetica"/>
              </a:defRPr>
            </a:pPr>
            <a:r>
              <a:t>(a) </a:t>
            </a:r>
            <a:r>
              <a:rPr b="1" i="1"/>
              <a:t>Technical data</a:t>
            </a:r>
            <a:r>
              <a:rPr i="1"/>
              <a:t> </a:t>
            </a:r>
            <a:r>
              <a:t>means, for purposes of this subchapter:</a:t>
            </a:r>
          </a:p>
          <a:p>
            <a:pPr marL="0" indent="0" defTabSz="647700">
              <a:spcBef>
                <a:spcPts val="0"/>
              </a:spcBef>
              <a:buSzTx/>
              <a:buNone/>
              <a:defRPr sz="2800">
                <a:latin typeface="Helvetica"/>
                <a:ea typeface="Helvetica"/>
                <a:cs typeface="Helvetica"/>
                <a:sym typeface="Helvetica"/>
              </a:defRPr>
            </a:pPr>
            <a:r>
              <a:t>(1) Information, other than software as defined in §120.10(a)(4), which is required for the design, development, production, manufacture, assembly, operation, repair, testing, maintenance or modification of defense articles. This includes information in the form of blueprints, drawings, photographs, plans, instructions or documentation.</a:t>
            </a:r>
          </a:p>
          <a:p>
            <a:pPr marL="0" indent="0" defTabSz="647700">
              <a:spcBef>
                <a:spcPts val="0"/>
              </a:spcBef>
              <a:buSzTx/>
              <a:buNone/>
              <a:defRPr sz="2800">
                <a:latin typeface="Helvetica"/>
                <a:ea typeface="Helvetica"/>
                <a:cs typeface="Helvetica"/>
                <a:sym typeface="Helvetica"/>
              </a:defRPr>
            </a:pPr>
            <a:r>
              <a:t>(2) Classified information relating to defense articles and defense services;</a:t>
            </a:r>
          </a:p>
          <a:p>
            <a:pPr marL="0" indent="0" defTabSz="647700">
              <a:spcBef>
                <a:spcPts val="0"/>
              </a:spcBef>
              <a:buSzTx/>
              <a:buNone/>
              <a:defRPr sz="2800">
                <a:latin typeface="Helvetica"/>
                <a:ea typeface="Helvetica"/>
                <a:cs typeface="Helvetica"/>
                <a:sym typeface="Helvetica"/>
              </a:defRPr>
            </a:pPr>
            <a:r>
              <a:t>(3) Information covered by an invention secrecy order;</a:t>
            </a:r>
          </a:p>
          <a:p>
            <a:pPr marL="0" indent="0" defTabSz="647700">
              <a:spcBef>
                <a:spcPts val="0"/>
              </a:spcBef>
              <a:buSzTx/>
              <a:buNone/>
              <a:defRPr sz="2800">
                <a:latin typeface="Helvetica"/>
                <a:ea typeface="Helvetica"/>
                <a:cs typeface="Helvetica"/>
                <a:sym typeface="Helvetica"/>
              </a:defRPr>
            </a:pPr>
            <a:r>
              <a:t>(4) Software as defined in §121.8(f) of this subchapter directly related to defense articles;</a:t>
            </a:r>
          </a:p>
          <a:p>
            <a:pPr marL="0" indent="0" defTabSz="647700">
              <a:spcBef>
                <a:spcPts val="0"/>
              </a:spcBef>
              <a:buSzTx/>
              <a:buNone/>
              <a:defRPr sz="2800">
                <a:latin typeface="Helvetica"/>
                <a:ea typeface="Helvetica"/>
                <a:cs typeface="Helvetica"/>
                <a:sym typeface="Helvetica"/>
              </a:defRPr>
            </a:pPr>
            <a:r>
              <a:t>(5) This definition does not include information concerning general scientific, mathematical or engineering principles commonly taught in schools, colleges and universities or information in the public domain as defined in §120.11. It also does not include basic </a:t>
            </a:r>
            <a:r>
              <a:rPr>
                <a:latin typeface="Arial"/>
                <a:ea typeface="Arial"/>
                <a:cs typeface="Arial"/>
                <a:sym typeface="Arial"/>
              </a:rPr>
              <a:t>marketing information on </a:t>
            </a:r>
            <a:r>
              <a:t>function or purpose or general system descriptions of defense articles.</a:t>
            </a:r>
          </a:p>
        </p:txBody>
      </p:sp>
      <p:sp>
        <p:nvSpPr>
          <p:cNvPr id="912" name="ITAR Overview"/>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ITAR Overview</a:t>
            </a:r>
          </a:p>
        </p:txBody>
      </p:sp>
      <p:sp>
        <p:nvSpPr>
          <p:cNvPr id="913" name="ITAR 120.10"/>
          <p:cNvSpPr txBox="1"/>
          <p:nvPr/>
        </p:nvSpPr>
        <p:spPr>
          <a:xfrm>
            <a:off x="486329" y="1769533"/>
            <a:ext cx="2793021" cy="723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ITAR 120.10</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Note SME &amp; MTCR status"/>
          <p:cNvSpPr txBox="1">
            <a:spLocks noGrp="1"/>
          </p:cNvSpPr>
          <p:nvPr>
            <p:ph type="title"/>
          </p:nvPr>
        </p:nvSpPr>
        <p:spPr>
          <a:prstGeom prst="rect">
            <a:avLst/>
          </a:prstGeom>
        </p:spPr>
        <p:txBody>
          <a:bodyPr/>
          <a:lstStyle>
            <a:lvl1pPr>
              <a:lnSpc>
                <a:spcPct val="90000"/>
              </a:lnSpc>
            </a:lvl1pPr>
          </a:lstStyle>
          <a:p>
            <a:r>
              <a:t>Note SME &amp; MTCR status</a:t>
            </a:r>
          </a:p>
        </p:txBody>
      </p:sp>
      <p:sp>
        <p:nvSpPr>
          <p:cNvPr id="331" name="Slide Number"/>
          <p:cNvSpPr txBox="1">
            <a:spLocks noGrp="1"/>
          </p:cNvSpPr>
          <p:nvPr>
            <p:ph type="sldNum" sz="quarter" idx="2"/>
          </p:nvPr>
        </p:nvSpPr>
        <p:spPr>
          <a:xfrm>
            <a:off x="12607290" y="9439683"/>
            <a:ext cx="2286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332" name="Significant Military Equipment (“SME”) is still denoted with an asterisk in the USML paragraph…"/>
          <p:cNvSpPr txBox="1">
            <a:spLocks noGrp="1"/>
          </p:cNvSpPr>
          <p:nvPr>
            <p:ph type="body" idx="1"/>
          </p:nvPr>
        </p:nvSpPr>
        <p:spPr>
          <a:prstGeom prst="rect">
            <a:avLst/>
          </a:prstGeom>
        </p:spPr>
        <p:txBody>
          <a:bodyPr/>
          <a:lstStyle/>
          <a:p>
            <a:pPr marL="977900" lvl="1" indent="-660400">
              <a:lnSpc>
                <a:spcPct val="80000"/>
              </a:lnSpc>
              <a:buSzPct val="125000"/>
              <a:defRPr sz="4000"/>
            </a:pPr>
            <a:r>
              <a:t>Significant Military Equipment (“SME”) is still denoted with an asterisk in the USML paragraph </a:t>
            </a:r>
          </a:p>
          <a:p>
            <a:pPr marL="977900" lvl="1" indent="-660400">
              <a:lnSpc>
                <a:spcPct val="80000"/>
              </a:lnSpc>
              <a:buSzPct val="125000"/>
              <a:defRPr sz="4000"/>
            </a:pPr>
            <a:r>
              <a:t>Missile Technology Control Regime (“MTCR”) will be indicated by the parenthetical ‘‘(MT)’’ at the end of a U.S. Munitions List paragraph</a:t>
            </a:r>
          </a:p>
          <a:p>
            <a:pPr marL="977900" lvl="1" indent="-660400">
              <a:lnSpc>
                <a:spcPct val="80000"/>
              </a:lnSpc>
              <a:buSzPct val="125000"/>
              <a:defRPr sz="4000"/>
            </a:pPr>
            <a:r>
              <a:t>If the term "specially designed" appears in a candidate USML category, then walk through the specially-designed definition/algorithm, the ITAR version being found at § 120.41.</a:t>
            </a:r>
          </a:p>
        </p:txBody>
      </p:sp>
      <p:sp>
        <p:nvSpPr>
          <p:cNvPr id="333" name="Classify:  Order of Review"/>
          <p:cNvSpPr txBox="1"/>
          <p:nvPr/>
        </p:nvSpPr>
        <p:spPr>
          <a:xfrm>
            <a:off x="9569450" y="16383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Classify:  Order of Review</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a sign&#10;&#10;Description automatically generated">
            <a:extLst>
              <a:ext uri="{FF2B5EF4-FFF2-40B4-BE49-F238E27FC236}">
                <a16:creationId xmlns:a16="http://schemas.microsoft.com/office/drawing/2014/main" id="{98909979-383B-F94F-B229-808FD93D255C}"/>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613181" y="2163762"/>
            <a:ext cx="5370640" cy="7039188"/>
          </a:xfrm>
          <a:prstGeom prst="rect">
            <a:avLst/>
          </a:prstGeom>
        </p:spPr>
      </p:pic>
      <p:sp>
        <p:nvSpPr>
          <p:cNvPr id="916" name="“Tech data” rules of thumb"/>
          <p:cNvSpPr txBox="1">
            <a:spLocks noGrp="1"/>
          </p:cNvSpPr>
          <p:nvPr>
            <p:ph type="title"/>
          </p:nvPr>
        </p:nvSpPr>
        <p:spPr>
          <a:prstGeom prst="rect">
            <a:avLst/>
          </a:prstGeom>
        </p:spPr>
        <p:txBody>
          <a:bodyPr/>
          <a:lstStyle/>
          <a:p>
            <a:r>
              <a:t>“Tech data” rules of thumb</a:t>
            </a:r>
          </a:p>
        </p:txBody>
      </p:sp>
      <p:sp>
        <p:nvSpPr>
          <p:cNvPr id="91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60</a:t>
            </a:fld>
            <a:endParaRPr/>
          </a:p>
        </p:txBody>
      </p:sp>
      <p:sp>
        <p:nvSpPr>
          <p:cNvPr id="918" name="ITAR Overview"/>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ITAR Overview</a:t>
            </a:r>
          </a:p>
        </p:txBody>
      </p:sp>
      <p:sp>
        <p:nvSpPr>
          <p:cNvPr id="919" name="Something is not “controlled” tech data if:"/>
          <p:cNvSpPr txBox="1"/>
          <p:nvPr/>
        </p:nvSpPr>
        <p:spPr>
          <a:xfrm>
            <a:off x="775642" y="1929196"/>
            <a:ext cx="9253204" cy="723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r>
              <a:t>Something is </a:t>
            </a:r>
            <a:r>
              <a:rPr u="sng"/>
              <a:t>not</a:t>
            </a:r>
            <a:r>
              <a:t> “controlled” tech data if: </a:t>
            </a:r>
          </a:p>
        </p:txBody>
      </p:sp>
      <p:sp>
        <p:nvSpPr>
          <p:cNvPr id="920" name="Your protection of tech data is export-compliant if:"/>
          <p:cNvSpPr txBox="1"/>
          <p:nvPr/>
        </p:nvSpPr>
        <p:spPr>
          <a:xfrm>
            <a:off x="792575" y="6972300"/>
            <a:ext cx="11174798"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stStyle>
          <a:p>
            <a:r>
              <a:t>Your protection of tech data is export-compliant if:</a:t>
            </a:r>
          </a:p>
        </p:txBody>
      </p:sp>
      <p:sp>
        <p:nvSpPr>
          <p:cNvPr id="921" name="You treat it as if it were a stack of cash money"/>
          <p:cNvSpPr txBox="1"/>
          <p:nvPr/>
        </p:nvSpPr>
        <p:spPr>
          <a:xfrm>
            <a:off x="863600" y="7899400"/>
            <a:ext cx="12166600" cy="622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L="889000" indent="-571500" algn="l">
              <a:spcBef>
                <a:spcPts val="1500"/>
              </a:spcBef>
              <a:buSzPct val="125000"/>
              <a:buChar char="•"/>
            </a:lvl1pPr>
          </a:lstStyle>
          <a:p>
            <a:r>
              <a:t>You treat it as if it were a stack of cash money</a:t>
            </a:r>
          </a:p>
        </p:txBody>
      </p:sp>
      <p:sp>
        <p:nvSpPr>
          <p:cNvPr id="922" name="You would be comfortable sending a copy to your competitor (not counting competitive pricing info)…"/>
          <p:cNvSpPr txBox="1"/>
          <p:nvPr/>
        </p:nvSpPr>
        <p:spPr>
          <a:xfrm>
            <a:off x="764375" y="2918704"/>
            <a:ext cx="12166601" cy="3594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889000" indent="-571500" algn="l">
              <a:spcBef>
                <a:spcPts val="1500"/>
              </a:spcBef>
              <a:buSzPct val="125000"/>
              <a:buChar char="•"/>
            </a:pPr>
            <a:r>
              <a:t>You would be comfortable sending a copy to your competitor (not counting competitive pricing info)</a:t>
            </a:r>
          </a:p>
          <a:p>
            <a:pPr marL="889000" indent="-571500" algn="l">
              <a:spcBef>
                <a:spcPts val="1500"/>
              </a:spcBef>
              <a:buSzPct val="125000"/>
              <a:buChar char="•"/>
            </a:pPr>
            <a:r>
              <a:t>You would include it in the contents of a typical trade show brochure</a:t>
            </a:r>
          </a:p>
          <a:p>
            <a:pPr marL="889000" indent="-571500" algn="l">
              <a:spcBef>
                <a:spcPts val="1500"/>
              </a:spcBef>
              <a:buSzPct val="125000"/>
              <a:buChar char="•"/>
            </a:pPr>
            <a:r>
              <a:t>You would be happy to post it on your Website</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holding a sign&#10;&#10;Description automatically generated">
            <a:extLst>
              <a:ext uri="{FF2B5EF4-FFF2-40B4-BE49-F238E27FC236}">
                <a16:creationId xmlns:a16="http://schemas.microsoft.com/office/drawing/2014/main" id="{C13EA321-ACC8-AD45-91A0-A79B86E5C51C}"/>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613181" y="2163762"/>
            <a:ext cx="5370640" cy="7039188"/>
          </a:xfrm>
          <a:prstGeom prst="rect">
            <a:avLst/>
          </a:prstGeom>
        </p:spPr>
      </p:pic>
      <p:sp>
        <p:nvSpPr>
          <p:cNvPr id="925" name="Afghanistan: 126.1(g)…"/>
          <p:cNvSpPr txBox="1"/>
          <p:nvPr/>
        </p:nvSpPr>
        <p:spPr>
          <a:xfrm>
            <a:off x="1546860" y="2025650"/>
            <a:ext cx="5105401" cy="3898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5100"/>
            </a:pPr>
            <a:r>
              <a:rPr sz="1900" i="1">
                <a:latin typeface="Helvetica"/>
                <a:ea typeface="Helvetica"/>
                <a:cs typeface="Helvetica"/>
                <a:sym typeface="Helvetica"/>
              </a:rPr>
              <a:t>Afghanistan: 126.1(g)</a:t>
            </a:r>
          </a:p>
          <a:p>
            <a:pPr algn="l">
              <a:defRPr sz="5100"/>
            </a:pPr>
            <a:r>
              <a:rPr sz="1900" i="1">
                <a:latin typeface="Helvetica"/>
                <a:ea typeface="Helvetica"/>
                <a:cs typeface="Helvetica"/>
                <a:sym typeface="Helvetica"/>
              </a:rPr>
              <a:t>Belarus: 126.1(d)(1)</a:t>
            </a:r>
          </a:p>
          <a:p>
            <a:pPr algn="l">
              <a:defRPr sz="5100"/>
            </a:pPr>
            <a:r>
              <a:rPr sz="1900" i="1">
                <a:latin typeface="Helvetica"/>
                <a:ea typeface="Helvetica"/>
                <a:cs typeface="Helvetica"/>
                <a:sym typeface="Helvetica"/>
              </a:rPr>
              <a:t>Burma: 126.1(d)(1)</a:t>
            </a:r>
          </a:p>
          <a:p>
            <a:pPr algn="l">
              <a:defRPr sz="5100"/>
            </a:pPr>
            <a:r>
              <a:rPr sz="1900" i="1">
                <a:latin typeface="Helvetica"/>
                <a:ea typeface="Helvetica"/>
                <a:cs typeface="Helvetica"/>
                <a:sym typeface="Helvetica"/>
              </a:rPr>
              <a:t>Central African Republic: 126.1(u)</a:t>
            </a:r>
          </a:p>
          <a:p>
            <a:pPr algn="l">
              <a:defRPr sz="5100"/>
            </a:pPr>
            <a:r>
              <a:rPr sz="1900" i="1">
                <a:latin typeface="Helvetica"/>
                <a:ea typeface="Helvetica"/>
                <a:cs typeface="Helvetica"/>
                <a:sym typeface="Helvetica"/>
              </a:rPr>
              <a:t>China: 126.1(d)(1)</a:t>
            </a:r>
          </a:p>
          <a:p>
            <a:pPr algn="l">
              <a:defRPr sz="5100"/>
            </a:pPr>
            <a:r>
              <a:rPr sz="1900" i="1">
                <a:latin typeface="Helvetica"/>
                <a:ea typeface="Helvetica"/>
                <a:cs typeface="Helvetica"/>
                <a:sym typeface="Helvetica"/>
              </a:rPr>
              <a:t>Congo, Democratic Republic of: 126.1(i)</a:t>
            </a:r>
          </a:p>
          <a:p>
            <a:pPr algn="l">
              <a:defRPr sz="5100"/>
            </a:pPr>
            <a:r>
              <a:rPr sz="1900" i="1">
                <a:latin typeface="Helvetica"/>
                <a:ea typeface="Helvetica"/>
                <a:cs typeface="Helvetica"/>
                <a:sym typeface="Helvetica"/>
              </a:rPr>
              <a:t>Cuba: 126.1(d)(1)</a:t>
            </a:r>
          </a:p>
          <a:p>
            <a:pPr algn="l">
              <a:defRPr sz="5100"/>
            </a:pPr>
            <a:r>
              <a:rPr sz="1900" i="1">
                <a:latin typeface="Helvetica"/>
                <a:ea typeface="Helvetica"/>
                <a:cs typeface="Helvetica"/>
                <a:sym typeface="Helvetica"/>
              </a:rPr>
              <a:t>Cyprus: 126.1(r)</a:t>
            </a:r>
          </a:p>
          <a:p>
            <a:pPr algn="l">
              <a:defRPr sz="5100"/>
            </a:pPr>
            <a:r>
              <a:rPr sz="1900" i="1">
                <a:latin typeface="Helvetica"/>
                <a:ea typeface="Helvetica"/>
                <a:cs typeface="Helvetica"/>
                <a:sym typeface="Helvetica"/>
              </a:rPr>
              <a:t>Eritrea: 126.1(h)</a:t>
            </a:r>
          </a:p>
          <a:p>
            <a:pPr algn="l">
              <a:defRPr sz="5100"/>
            </a:pPr>
            <a:r>
              <a:rPr sz="1900" i="1">
                <a:latin typeface="Helvetica"/>
                <a:ea typeface="Helvetica"/>
                <a:cs typeface="Helvetica"/>
                <a:sym typeface="Helvetica"/>
              </a:rPr>
              <a:t>Haiti: 126.1(j)</a:t>
            </a:r>
          </a:p>
          <a:p>
            <a:pPr algn="l">
              <a:defRPr sz="5100"/>
            </a:pPr>
            <a:r>
              <a:rPr sz="1900" i="1">
                <a:latin typeface="Helvetica"/>
                <a:ea typeface="Helvetica"/>
                <a:cs typeface="Helvetica"/>
                <a:sym typeface="Helvetica"/>
              </a:rPr>
              <a:t>Iran: 126.1(d)(1)</a:t>
            </a:r>
          </a:p>
        </p:txBody>
      </p:sp>
      <p:sp>
        <p:nvSpPr>
          <p:cNvPr id="926" name="ITAR § 126.1 Country List"/>
          <p:cNvSpPr txBox="1">
            <a:spLocks noGrp="1"/>
          </p:cNvSpPr>
          <p:nvPr>
            <p:ph type="title"/>
          </p:nvPr>
        </p:nvSpPr>
        <p:spPr>
          <a:prstGeom prst="rect">
            <a:avLst/>
          </a:prstGeom>
        </p:spPr>
        <p:txBody>
          <a:bodyPr/>
          <a:lstStyle/>
          <a:p>
            <a:r>
              <a:t>ITAR § 126.1 Country List</a:t>
            </a:r>
          </a:p>
        </p:txBody>
      </p:sp>
      <p:sp>
        <p:nvSpPr>
          <p:cNvPr id="9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61</a:t>
            </a:fld>
            <a:endParaRPr/>
          </a:p>
        </p:txBody>
      </p:sp>
      <p:sp>
        <p:nvSpPr>
          <p:cNvPr id="928" name="Iraq: 126.1(f)…"/>
          <p:cNvSpPr txBox="1"/>
          <p:nvPr/>
        </p:nvSpPr>
        <p:spPr>
          <a:xfrm>
            <a:off x="6951980" y="1866900"/>
            <a:ext cx="4826001" cy="3606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5100"/>
            </a:pPr>
            <a:r>
              <a:rPr sz="1900" i="1">
                <a:latin typeface="Helvetica"/>
                <a:ea typeface="Helvetica"/>
                <a:cs typeface="Helvetica"/>
                <a:sym typeface="Helvetica"/>
              </a:rPr>
              <a:t>Iraq: 126.1(f) </a:t>
            </a:r>
          </a:p>
          <a:p>
            <a:pPr algn="l">
              <a:defRPr sz="5100"/>
            </a:pPr>
            <a:r>
              <a:rPr sz="1900" i="1">
                <a:latin typeface="Helvetica"/>
                <a:ea typeface="Helvetica"/>
                <a:cs typeface="Helvetica"/>
                <a:sym typeface="Helvetica"/>
              </a:rPr>
              <a:t>Lebanon: 126.1(t)</a:t>
            </a:r>
          </a:p>
          <a:p>
            <a:pPr algn="l">
              <a:defRPr sz="5100"/>
            </a:pPr>
            <a:r>
              <a:rPr sz="1900" i="1">
                <a:latin typeface="Helvetica"/>
                <a:ea typeface="Helvetica"/>
                <a:cs typeface="Helvetica"/>
                <a:sym typeface="Helvetica"/>
              </a:rPr>
              <a:t>Libya: 126.1(k)</a:t>
            </a:r>
          </a:p>
          <a:p>
            <a:pPr algn="l">
              <a:defRPr sz="5100"/>
            </a:pPr>
            <a:r>
              <a:rPr sz="1900" i="1">
                <a:latin typeface="Helvetica"/>
                <a:ea typeface="Helvetica"/>
                <a:cs typeface="Helvetica"/>
                <a:sym typeface="Helvetica"/>
              </a:rPr>
              <a:t>North Korea: 126.1(d)(1)</a:t>
            </a:r>
          </a:p>
          <a:p>
            <a:pPr algn="l">
              <a:defRPr sz="5100"/>
            </a:pPr>
            <a:r>
              <a:rPr sz="1900" i="1">
                <a:latin typeface="Helvetica"/>
                <a:ea typeface="Helvetica"/>
                <a:cs typeface="Helvetica"/>
                <a:sym typeface="Helvetica"/>
              </a:rPr>
              <a:t>Somalia: 126.1(m)</a:t>
            </a:r>
          </a:p>
          <a:p>
            <a:pPr algn="l">
              <a:defRPr sz="5100"/>
            </a:pPr>
            <a:r>
              <a:rPr sz="1900" i="1">
                <a:latin typeface="Helvetica"/>
                <a:ea typeface="Helvetica"/>
                <a:cs typeface="Helvetica"/>
                <a:sym typeface="Helvetica"/>
              </a:rPr>
              <a:t>Sudan</a:t>
            </a:r>
            <a:r>
              <a:rPr sz="1900" i="1">
                <a:solidFill>
                  <a:srgbClr val="FF2600"/>
                </a:solidFill>
                <a:latin typeface="Helvetica"/>
                <a:ea typeface="Helvetica"/>
                <a:cs typeface="Helvetica"/>
                <a:sym typeface="Helvetica"/>
              </a:rPr>
              <a:t>**</a:t>
            </a:r>
            <a:r>
              <a:rPr sz="1900" i="1">
                <a:latin typeface="Helvetica"/>
                <a:ea typeface="Helvetica"/>
                <a:cs typeface="Helvetica"/>
                <a:sym typeface="Helvetica"/>
              </a:rPr>
              <a:t>: 126.1(v)</a:t>
            </a:r>
          </a:p>
          <a:p>
            <a:pPr algn="l">
              <a:defRPr sz="5100"/>
            </a:pPr>
            <a:r>
              <a:rPr sz="1900" i="1">
                <a:latin typeface="Helvetica"/>
                <a:ea typeface="Helvetica"/>
                <a:cs typeface="Helvetica"/>
                <a:sym typeface="Helvetica"/>
              </a:rPr>
              <a:t>Syria: 126.1(d)(1)</a:t>
            </a:r>
          </a:p>
          <a:p>
            <a:pPr algn="l">
              <a:defRPr sz="5100"/>
            </a:pPr>
            <a:r>
              <a:rPr sz="1900" i="1">
                <a:latin typeface="Helvetica"/>
                <a:ea typeface="Helvetica"/>
                <a:cs typeface="Helvetica"/>
                <a:sym typeface="Helvetica"/>
              </a:rPr>
              <a:t>Venezuela: 126.1(d)(1)</a:t>
            </a:r>
          </a:p>
          <a:p>
            <a:pPr algn="l">
              <a:defRPr sz="5100"/>
            </a:pPr>
            <a:r>
              <a:rPr sz="1900" i="1">
                <a:latin typeface="Helvetica"/>
                <a:ea typeface="Helvetica"/>
                <a:cs typeface="Helvetica"/>
                <a:sym typeface="Helvetica"/>
              </a:rPr>
              <a:t>Zimbabwe: 126.1(s)</a:t>
            </a:r>
          </a:p>
        </p:txBody>
      </p:sp>
      <p:sp>
        <p:nvSpPr>
          <p:cNvPr id="929" name="A full delineation of the restrictions would be complicated, as certain exports of certain types of defense articles may be approved on a case-by-case basis for certain of these countries.  But this page is a good quick-reference rule of thumb."/>
          <p:cNvSpPr txBox="1"/>
          <p:nvPr/>
        </p:nvSpPr>
        <p:spPr>
          <a:xfrm>
            <a:off x="1430095" y="7080250"/>
            <a:ext cx="10121901" cy="1168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just">
              <a:defRPr sz="2400"/>
            </a:lvl1pPr>
          </a:lstStyle>
          <a:p>
            <a:r>
              <a:t>A full delineation of the restrictions would be complicated, as certain exports of certain types of defense articles may be approved on a case-by-case basis for certain of these countries.  But this page is a good quick-reference rule of thumb.</a:t>
            </a:r>
          </a:p>
        </p:txBody>
      </p:sp>
      <p:sp>
        <p:nvSpPr>
          <p:cNvPr id="930" name="List updated May 1, 2018"/>
          <p:cNvSpPr txBox="1"/>
          <p:nvPr/>
        </p:nvSpPr>
        <p:spPr>
          <a:xfrm>
            <a:off x="2254250" y="9525000"/>
            <a:ext cx="2781300" cy="25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l" defTabSz="914400">
              <a:spcBef>
                <a:spcPts val="700"/>
              </a:spcBef>
              <a:defRPr sz="1000" b="1">
                <a:solidFill>
                  <a:srgbClr val="FFFFFF"/>
                </a:solidFill>
                <a:uFill>
                  <a:solidFill>
                    <a:srgbClr val="FFFFFF"/>
                  </a:solidFill>
                </a:uFill>
                <a:latin typeface="Verdana"/>
                <a:ea typeface="Verdana"/>
                <a:cs typeface="Verdana"/>
                <a:sym typeface="Verdana"/>
              </a:defRPr>
            </a:lvl1pPr>
          </a:lstStyle>
          <a:p>
            <a:r>
              <a:t>List updated May 1, 2018</a:t>
            </a:r>
          </a:p>
        </p:txBody>
      </p:sp>
      <p:sp>
        <p:nvSpPr>
          <p:cNvPr id="931" name="ITAR Overview"/>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ITAR Overview</a:t>
            </a:r>
          </a:p>
        </p:txBody>
      </p:sp>
      <p:sp>
        <p:nvSpPr>
          <p:cNvPr id="932" name="**These restrictions apply to the “Republic of Sudan”.  Requests for approval from or destined for the Republic of the South Sudan will be considered on a case-by-case basis."/>
          <p:cNvSpPr txBox="1"/>
          <p:nvPr/>
        </p:nvSpPr>
        <p:spPr>
          <a:xfrm>
            <a:off x="6999332" y="5096428"/>
            <a:ext cx="4731296" cy="6356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1200"/>
            </a:pPr>
            <a:r>
              <a:rPr b="1" i="1">
                <a:solidFill>
                  <a:srgbClr val="FF2600"/>
                </a:solidFill>
              </a:rPr>
              <a:t>**</a:t>
            </a:r>
            <a:r>
              <a:t>These restrictions apply to the “Republic of Sudan”.  Requests for approval from or destined for the Republic of the South Sudan will be considered on a case-by-case basis.</a:t>
            </a:r>
          </a:p>
        </p:txBody>
      </p:sp>
      <p:sp>
        <p:nvSpPr>
          <p:cNvPr id="933" name="Countries w/ State Department License Restrictions"/>
          <p:cNvSpPr txBox="1"/>
          <p:nvPr/>
        </p:nvSpPr>
        <p:spPr>
          <a:xfrm>
            <a:off x="750112" y="6099410"/>
            <a:ext cx="11481867" cy="723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Countries w/ State Department License Restrictions</a:t>
            </a:r>
          </a:p>
        </p:txBody>
      </p:sp>
      <p:sp>
        <p:nvSpPr>
          <p:cNvPr id="934" name="These 6 countries were removed from the prohibited list in 2015.  Fiji, Ivory Coast (Cote d’Ivoire), Liberia, Iraq, Sri Lanka, and Vietnam."/>
          <p:cNvSpPr txBox="1"/>
          <p:nvPr/>
        </p:nvSpPr>
        <p:spPr>
          <a:xfrm>
            <a:off x="1006499" y="8655449"/>
            <a:ext cx="10705035" cy="317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400" i="1">
                <a:solidFill>
                  <a:schemeClr val="accent5"/>
                </a:solidFill>
                <a:latin typeface="Helvetica"/>
                <a:ea typeface="Helvetica"/>
                <a:cs typeface="Helvetica"/>
                <a:sym typeface="Helvetica"/>
              </a:defRPr>
            </a:lvl1pPr>
          </a:lstStyle>
          <a:p>
            <a:pPr>
              <a:defRPr i="0">
                <a:latin typeface="+mn-lt"/>
                <a:ea typeface="+mn-ea"/>
                <a:cs typeface="+mn-cs"/>
                <a:sym typeface="Gill Sans"/>
              </a:defRPr>
            </a:pPr>
            <a:r>
              <a:rPr i="1">
                <a:latin typeface="Helvetica"/>
                <a:ea typeface="Helvetica"/>
                <a:cs typeface="Helvetica"/>
                <a:sym typeface="Helvetica"/>
              </a:rPr>
              <a:t>These 6 countries were removed from the prohibited list in 2015.  Fiji, Ivory Coast (Cote d’Ivoire), Liberia, Iraq, Sri Lanka, and Vietnam.</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sign&#10;&#10;Description automatically generated">
            <a:extLst>
              <a:ext uri="{FF2B5EF4-FFF2-40B4-BE49-F238E27FC236}">
                <a16:creationId xmlns:a16="http://schemas.microsoft.com/office/drawing/2014/main" id="{7C2D3241-D4C3-9640-BE8B-120770BFE200}"/>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613181" y="2163762"/>
            <a:ext cx="5370640" cy="7039188"/>
          </a:xfrm>
          <a:prstGeom prst="rect">
            <a:avLst/>
          </a:prstGeom>
        </p:spPr>
      </p:pic>
      <p:sp>
        <p:nvSpPr>
          <p:cNvPr id="937" name="License Types"/>
          <p:cNvSpPr txBox="1">
            <a:spLocks noGrp="1"/>
          </p:cNvSpPr>
          <p:nvPr>
            <p:ph type="title"/>
          </p:nvPr>
        </p:nvSpPr>
        <p:spPr>
          <a:prstGeom prst="rect">
            <a:avLst/>
          </a:prstGeom>
        </p:spPr>
        <p:txBody>
          <a:bodyPr/>
          <a:lstStyle/>
          <a:p>
            <a:r>
              <a:t>License Types</a:t>
            </a:r>
          </a:p>
        </p:txBody>
      </p:sp>
      <p:sp>
        <p:nvSpPr>
          <p:cNvPr id="938" name="ITAR Overview"/>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ITAR Overview</a:t>
            </a:r>
          </a:p>
        </p:txBody>
      </p:sp>
      <p:sp>
        <p:nvSpPr>
          <p:cNvPr id="93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62</a:t>
            </a:fld>
            <a:endParaRPr/>
          </a:p>
        </p:txBody>
      </p:sp>
      <p:sp>
        <p:nvSpPr>
          <p:cNvPr id="940" name="DSP-73 Temporary Export…"/>
          <p:cNvSpPr txBox="1">
            <a:spLocks noGrp="1"/>
          </p:cNvSpPr>
          <p:nvPr>
            <p:ph type="body" idx="1"/>
          </p:nvPr>
        </p:nvSpPr>
        <p:spPr>
          <a:xfrm>
            <a:off x="867409" y="1959823"/>
            <a:ext cx="11721328" cy="7303240"/>
          </a:xfrm>
          <a:prstGeom prst="rect">
            <a:avLst/>
          </a:prstGeom>
        </p:spPr>
        <p:txBody>
          <a:bodyPr/>
          <a:lstStyle/>
          <a:p>
            <a:pPr marL="571500"/>
            <a:r>
              <a:t>DSP-73 Temporary Export</a:t>
            </a:r>
          </a:p>
          <a:p>
            <a:pPr marL="571500"/>
            <a:r>
              <a:t>DSP-61 Temporary Import</a:t>
            </a:r>
          </a:p>
          <a:p>
            <a:pPr marL="571500"/>
            <a:r>
              <a:t>TAA Technical Assistance Agreement </a:t>
            </a:r>
          </a:p>
          <a:p>
            <a:pPr marL="1696357" lvl="3" indent="-489857">
              <a:buSzPct val="40000"/>
              <a:buFont typeface="Zapf Dingbats"/>
              <a:buBlip>
                <a:blip r:embed="rId3"/>
              </a:buBlip>
            </a:pPr>
            <a:r>
              <a:rPr sz="3600"/>
              <a:t>Disclose tech data, defense services (work together)</a:t>
            </a:r>
          </a:p>
          <a:p>
            <a:pPr marL="1696357" lvl="3" indent="-489857">
              <a:buSzPct val="40000"/>
              <a:buFont typeface="Zapf Dingbats"/>
              <a:buBlip>
                <a:blip r:embed="rId3"/>
              </a:buBlip>
            </a:pPr>
            <a:r>
              <a:rPr sz="3600"/>
              <a:t>Does not include Manufacturing Know-How</a:t>
            </a:r>
          </a:p>
          <a:p>
            <a:pPr marL="489857" indent="-489857"/>
            <a:r>
              <a:rPr sz="3600"/>
              <a:t>MLA Manufacturing License Agreement</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sign&#10;&#10;Description automatically generated">
            <a:extLst>
              <a:ext uri="{FF2B5EF4-FFF2-40B4-BE49-F238E27FC236}">
                <a16:creationId xmlns:a16="http://schemas.microsoft.com/office/drawing/2014/main" id="{C5D26CB6-FB35-0443-9576-31D8C92A57DF}"/>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613181" y="2163762"/>
            <a:ext cx="5370640" cy="7039188"/>
          </a:xfrm>
          <a:prstGeom prst="rect">
            <a:avLst/>
          </a:prstGeom>
        </p:spPr>
      </p:pic>
      <p:sp>
        <p:nvSpPr>
          <p:cNvPr id="943" name="What does DTC review?"/>
          <p:cNvSpPr txBox="1">
            <a:spLocks noGrp="1"/>
          </p:cNvSpPr>
          <p:nvPr>
            <p:ph type="title"/>
          </p:nvPr>
        </p:nvSpPr>
        <p:spPr>
          <a:prstGeom prst="rect">
            <a:avLst/>
          </a:prstGeom>
        </p:spPr>
        <p:txBody>
          <a:bodyPr/>
          <a:lstStyle/>
          <a:p>
            <a:r>
              <a:t>What does DTC review?</a:t>
            </a:r>
          </a:p>
        </p:txBody>
      </p:sp>
      <p:sp>
        <p:nvSpPr>
          <p:cNvPr id="944" name="ITAR Overview"/>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ITAR Overview</a:t>
            </a:r>
          </a:p>
        </p:txBody>
      </p:sp>
      <p:sp>
        <p:nvSpPr>
          <p:cNvPr id="94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63</a:t>
            </a:fld>
            <a:endParaRPr/>
          </a:p>
        </p:txBody>
      </p:sp>
      <p:sp>
        <p:nvSpPr>
          <p:cNvPr id="946" name="1. Eligibility of Applicant…"/>
          <p:cNvSpPr txBox="1">
            <a:spLocks noGrp="1"/>
          </p:cNvSpPr>
          <p:nvPr>
            <p:ph type="body" idx="1"/>
          </p:nvPr>
        </p:nvSpPr>
        <p:spPr>
          <a:xfrm>
            <a:off x="881151" y="1959823"/>
            <a:ext cx="11910786" cy="7303240"/>
          </a:xfrm>
          <a:prstGeom prst="rect">
            <a:avLst/>
          </a:prstGeom>
        </p:spPr>
        <p:txBody>
          <a:bodyPr/>
          <a:lstStyle/>
          <a:p>
            <a:pPr marL="545479" indent="-487680">
              <a:buSzTx/>
              <a:buFont typeface="Times New Roman"/>
              <a:buNone/>
            </a:pPr>
            <a:r>
              <a:t>1. Eligibility of Applicant</a:t>
            </a:r>
          </a:p>
          <a:p>
            <a:pPr marL="545479" indent="-487680">
              <a:buSzTx/>
              <a:buFont typeface="Times New Roman"/>
              <a:buNone/>
            </a:pPr>
            <a:r>
              <a:t>2. End Use and End User</a:t>
            </a:r>
          </a:p>
          <a:p>
            <a:pPr marL="545479" indent="-487680">
              <a:buSzTx/>
              <a:buFont typeface="Times New Roman"/>
              <a:buNone/>
            </a:pPr>
            <a:r>
              <a:t>3. National Security</a:t>
            </a:r>
          </a:p>
          <a:p>
            <a:pPr marL="545479" indent="-487680">
              <a:buSzTx/>
              <a:buFont typeface="Times New Roman"/>
              <a:buNone/>
            </a:pPr>
            <a:r>
              <a:t>4. Foreign Policy</a:t>
            </a:r>
          </a:p>
          <a:p>
            <a:pPr marL="326390" lvl="1" indent="-285750">
              <a:buSzPct val="100000"/>
              <a:buChar char="–"/>
              <a:defRPr sz="3400">
                <a:uFill>
                  <a:solidFill>
                    <a:srgbClr val="000000"/>
                  </a:solidFill>
                </a:uFill>
                <a:latin typeface="Times New Roman"/>
                <a:ea typeface="Times New Roman"/>
                <a:cs typeface="Times New Roman"/>
                <a:sym typeface="Times New Roman"/>
              </a:defRPr>
            </a:pPr>
            <a:r>
              <a:t>Regional Stability</a:t>
            </a:r>
          </a:p>
          <a:p>
            <a:pPr marL="326390" lvl="1" indent="-285750">
              <a:buSzPct val="100000"/>
              <a:buChar char="–"/>
              <a:defRPr sz="3400">
                <a:uFill>
                  <a:solidFill>
                    <a:srgbClr val="000000"/>
                  </a:solidFill>
                </a:uFill>
                <a:latin typeface="Times New Roman"/>
                <a:ea typeface="Times New Roman"/>
                <a:cs typeface="Times New Roman"/>
                <a:sym typeface="Times New Roman"/>
              </a:defRPr>
            </a:pPr>
            <a:r>
              <a:t>Human Rights</a:t>
            </a:r>
          </a:p>
          <a:p>
            <a:pPr marL="326390" lvl="1" indent="-285750">
              <a:buSzPct val="100000"/>
              <a:buChar char="–"/>
              <a:defRPr sz="3400">
                <a:uFill>
                  <a:solidFill>
                    <a:srgbClr val="000000"/>
                  </a:solidFill>
                </a:uFill>
                <a:latin typeface="Times New Roman"/>
                <a:ea typeface="Times New Roman"/>
                <a:cs typeface="Times New Roman"/>
                <a:sym typeface="Times New Roman"/>
              </a:defRPr>
            </a:pPr>
            <a:r>
              <a:t>Multilateral Control Regimes</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sign&#10;&#10;Description automatically generated">
            <a:extLst>
              <a:ext uri="{FF2B5EF4-FFF2-40B4-BE49-F238E27FC236}">
                <a16:creationId xmlns:a16="http://schemas.microsoft.com/office/drawing/2014/main" id="{F65C502C-E3E1-8247-9385-E88FBFE36B8D}"/>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613181" y="2163762"/>
            <a:ext cx="5370640" cy="7039188"/>
          </a:xfrm>
          <a:prstGeom prst="rect">
            <a:avLst/>
          </a:prstGeom>
        </p:spPr>
      </p:pic>
      <p:sp>
        <p:nvSpPr>
          <p:cNvPr id="949" name="Application Outcomes"/>
          <p:cNvSpPr txBox="1">
            <a:spLocks noGrp="1"/>
          </p:cNvSpPr>
          <p:nvPr>
            <p:ph type="title"/>
          </p:nvPr>
        </p:nvSpPr>
        <p:spPr>
          <a:prstGeom prst="rect">
            <a:avLst/>
          </a:prstGeom>
        </p:spPr>
        <p:txBody>
          <a:bodyPr/>
          <a:lstStyle/>
          <a:p>
            <a:r>
              <a:t>Application Outcomes	</a:t>
            </a:r>
          </a:p>
        </p:txBody>
      </p:sp>
      <p:sp>
        <p:nvSpPr>
          <p:cNvPr id="950" name="ITAR Overview"/>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ITAR Overview</a:t>
            </a:r>
          </a:p>
        </p:txBody>
      </p:sp>
      <p:sp>
        <p:nvSpPr>
          <p:cNvPr id="95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64</a:t>
            </a:fld>
            <a:endParaRPr/>
          </a:p>
        </p:txBody>
      </p:sp>
      <p:sp>
        <p:nvSpPr>
          <p:cNvPr id="952" name="Approved…"/>
          <p:cNvSpPr txBox="1">
            <a:spLocks noGrp="1"/>
          </p:cNvSpPr>
          <p:nvPr>
            <p:ph type="body" idx="1"/>
          </p:nvPr>
        </p:nvSpPr>
        <p:spPr>
          <a:xfrm>
            <a:off x="1156871" y="2050884"/>
            <a:ext cx="11544122" cy="7303241"/>
          </a:xfrm>
          <a:prstGeom prst="rect">
            <a:avLst/>
          </a:prstGeom>
        </p:spPr>
        <p:txBody>
          <a:bodyPr/>
          <a:lstStyle/>
          <a:p>
            <a:pPr marL="571500"/>
            <a:r>
              <a:t>Approved</a:t>
            </a:r>
          </a:p>
          <a:p>
            <a:pPr marL="571500"/>
            <a:r>
              <a:t>Approved with Provisos</a:t>
            </a:r>
          </a:p>
          <a:p>
            <a:pPr marL="571500"/>
            <a:r>
              <a:t>Denied</a:t>
            </a:r>
          </a:p>
          <a:p>
            <a:pPr marL="571500"/>
            <a:r>
              <a:t>Returned Without Action</a:t>
            </a:r>
          </a:p>
          <a:p>
            <a:pPr marL="571500"/>
            <a:r>
              <a:t>Rejected</a:t>
            </a:r>
          </a:p>
          <a:p>
            <a:pPr marL="571500"/>
            <a:r>
              <a:t>Never-Never Land (No response; no reason)</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sign&#10;&#10;Description automatically generated">
            <a:extLst>
              <a:ext uri="{FF2B5EF4-FFF2-40B4-BE49-F238E27FC236}">
                <a16:creationId xmlns:a16="http://schemas.microsoft.com/office/drawing/2014/main" id="{1D00E675-554E-A248-9FD8-779FC0A558A8}"/>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613181" y="2163762"/>
            <a:ext cx="5370640" cy="7039188"/>
          </a:xfrm>
          <a:prstGeom prst="rect">
            <a:avLst/>
          </a:prstGeom>
        </p:spPr>
      </p:pic>
      <p:sp>
        <p:nvSpPr>
          <p:cNvPr id="955" name="Common Problems"/>
          <p:cNvSpPr txBox="1">
            <a:spLocks noGrp="1"/>
          </p:cNvSpPr>
          <p:nvPr>
            <p:ph type="title"/>
          </p:nvPr>
        </p:nvSpPr>
        <p:spPr>
          <a:prstGeom prst="rect">
            <a:avLst/>
          </a:prstGeom>
        </p:spPr>
        <p:txBody>
          <a:bodyPr/>
          <a:lstStyle/>
          <a:p>
            <a:r>
              <a:t>Common Problems	</a:t>
            </a:r>
          </a:p>
        </p:txBody>
      </p:sp>
      <p:sp>
        <p:nvSpPr>
          <p:cNvPr id="956" name="ITAR"/>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ITAR</a:t>
            </a:r>
          </a:p>
        </p:txBody>
      </p:sp>
      <p:sp>
        <p:nvSpPr>
          <p:cNvPr id="95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65</a:t>
            </a:fld>
            <a:endParaRPr/>
          </a:p>
        </p:txBody>
      </p:sp>
      <p:sp>
        <p:nvSpPr>
          <p:cNvPr id="958" name="Foreign firm wants the U.S. export license approved before signing contract.…"/>
          <p:cNvSpPr txBox="1">
            <a:spLocks noGrp="1"/>
          </p:cNvSpPr>
          <p:nvPr>
            <p:ph type="body" idx="1"/>
          </p:nvPr>
        </p:nvSpPr>
        <p:spPr>
          <a:prstGeom prst="rect">
            <a:avLst/>
          </a:prstGeom>
        </p:spPr>
        <p:txBody>
          <a:bodyPr/>
          <a:lstStyle/>
          <a:p>
            <a:pPr marL="545479" indent="-487680">
              <a:lnSpc>
                <a:spcPct val="90000"/>
              </a:lnSpc>
              <a:buSzTx/>
              <a:buFont typeface="Times New Roman"/>
              <a:buNone/>
            </a:pPr>
            <a:r>
              <a:t>Foreign firm wants the U.S. export license approved before signing contract.  </a:t>
            </a:r>
          </a:p>
          <a:p>
            <a:pPr marL="571500">
              <a:lnSpc>
                <a:spcPct val="90000"/>
              </a:lnSpc>
            </a:pPr>
            <a:r>
              <a:t>This won’t work.  DTC Export license applications require signed contracts or completed purchase orders.  DTC does not approve exports without evidence of a commitment on the part of the recipient.</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sign&#10;&#10;Description automatically generated">
            <a:extLst>
              <a:ext uri="{FF2B5EF4-FFF2-40B4-BE49-F238E27FC236}">
                <a16:creationId xmlns:a16="http://schemas.microsoft.com/office/drawing/2014/main" id="{A492BAE3-3F1F-194C-AFF8-6258E50EED93}"/>
              </a:ext>
            </a:extLst>
          </p:cNvPr>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a:off x="613181" y="2163762"/>
            <a:ext cx="5370640" cy="7039188"/>
          </a:xfrm>
          <a:prstGeom prst="rect">
            <a:avLst/>
          </a:prstGeom>
        </p:spPr>
      </p:pic>
      <p:sp>
        <p:nvSpPr>
          <p:cNvPr id="961" name="Common Problems"/>
          <p:cNvSpPr txBox="1">
            <a:spLocks noGrp="1"/>
          </p:cNvSpPr>
          <p:nvPr>
            <p:ph type="title"/>
          </p:nvPr>
        </p:nvSpPr>
        <p:spPr>
          <a:prstGeom prst="rect">
            <a:avLst/>
          </a:prstGeom>
        </p:spPr>
        <p:txBody>
          <a:bodyPr/>
          <a:lstStyle/>
          <a:p>
            <a:r>
              <a:t>Common Problems	</a:t>
            </a:r>
          </a:p>
        </p:txBody>
      </p:sp>
      <p:sp>
        <p:nvSpPr>
          <p:cNvPr id="962" name="ITAR"/>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ITAR</a:t>
            </a:r>
          </a:p>
        </p:txBody>
      </p:sp>
      <p:sp>
        <p:nvSpPr>
          <p:cNvPr id="96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66</a:t>
            </a:fld>
            <a:endParaRPr/>
          </a:p>
        </p:txBody>
      </p:sp>
      <p:sp>
        <p:nvSpPr>
          <p:cNvPr id="964" name="Contract requires export license be issued within a certain time period.+/- 4,000 requests reviewed monthly…"/>
          <p:cNvSpPr txBox="1">
            <a:spLocks noGrp="1"/>
          </p:cNvSpPr>
          <p:nvPr>
            <p:ph type="body" idx="1"/>
          </p:nvPr>
        </p:nvSpPr>
        <p:spPr>
          <a:prstGeom prst="rect">
            <a:avLst/>
          </a:prstGeom>
        </p:spPr>
        <p:txBody>
          <a:bodyPr/>
          <a:lstStyle/>
          <a:p>
            <a:pPr marL="571500">
              <a:lnSpc>
                <a:spcPct val="90000"/>
              </a:lnSpc>
              <a:defRPr sz="3800"/>
            </a:pPr>
            <a:r>
              <a:t>Contract requires export license be issued within a certain time period.</a:t>
            </a:r>
            <a:r>
              <a:rPr sz="4200"/>
              <a:t>+/- 4,000 requests reviewed monthly</a:t>
            </a:r>
          </a:p>
          <a:p>
            <a:pPr marL="571500">
              <a:lnSpc>
                <a:spcPct val="90000"/>
              </a:lnSpc>
              <a:defRPr sz="3800"/>
            </a:pPr>
            <a:r>
              <a:t>Export license processing times are posted on DTC web site.  Processing times as of ••March 2016: </a:t>
            </a:r>
          </a:p>
          <a:p>
            <a:pPr marL="1240789" lvl="3" indent="-285750">
              <a:lnSpc>
                <a:spcPct val="90000"/>
              </a:lnSpc>
              <a:buSzPct val="100000"/>
              <a:buChar char="–"/>
              <a:defRPr sz="3400">
                <a:uFill>
                  <a:solidFill>
                    <a:srgbClr val="000000"/>
                  </a:solidFill>
                </a:uFill>
                <a:latin typeface="Times New Roman"/>
                <a:ea typeface="Times New Roman"/>
                <a:cs typeface="Times New Roman"/>
                <a:sym typeface="Times New Roman"/>
              </a:defRPr>
            </a:pPr>
            <a:r>
              <a:t>28 days on average</a:t>
            </a:r>
          </a:p>
          <a:p>
            <a:pPr marL="1240789" lvl="3" indent="-285750">
              <a:lnSpc>
                <a:spcPct val="90000"/>
              </a:lnSpc>
              <a:buSzPct val="100000"/>
              <a:buChar char="–"/>
              <a:defRPr sz="3400">
                <a:uFill>
                  <a:solidFill>
                    <a:srgbClr val="000000"/>
                  </a:solidFill>
                </a:uFill>
                <a:latin typeface="Times New Roman"/>
                <a:ea typeface="Times New Roman"/>
                <a:cs typeface="Times New Roman"/>
                <a:sym typeface="Times New Roman"/>
              </a:defRPr>
            </a:pPr>
            <a:r>
              <a:t>Space and other high technology cases often take longer – sensitive technology requires review.  </a:t>
            </a:r>
          </a:p>
          <a:p>
            <a:pPr marL="1240789" lvl="3" indent="-285750">
              <a:lnSpc>
                <a:spcPct val="90000"/>
              </a:lnSpc>
              <a:buSzPct val="100000"/>
              <a:buChar char="–"/>
              <a:defRPr sz="3400">
                <a:uFill>
                  <a:solidFill>
                    <a:srgbClr val="000000"/>
                  </a:solidFill>
                </a:uFill>
                <a:latin typeface="Times New Roman"/>
                <a:ea typeface="Times New Roman"/>
                <a:cs typeface="Times New Roman"/>
                <a:sym typeface="Times New Roman"/>
              </a:defRPr>
            </a:pPr>
            <a:r>
              <a:t>Cases requiring Congressional notification ($50 million/$14 million) take longer – DTC doesn’t notify when Congress is not in session.</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7" name="Calendar Days DTSA Review.tiff" descr="Calendar Days DTSA Review.tiff"/>
          <p:cNvPicPr>
            <a:picLocks noChangeAspect="1"/>
          </p:cNvPicPr>
          <p:nvPr/>
        </p:nvPicPr>
        <p:blipFill>
          <a:blip r:embed="rId3"/>
          <a:stretch>
            <a:fillRect/>
          </a:stretch>
        </p:blipFill>
        <p:spPr>
          <a:xfrm>
            <a:off x="583784" y="3003857"/>
            <a:ext cx="12712700" cy="7039189"/>
          </a:xfrm>
          <a:prstGeom prst="rect">
            <a:avLst/>
          </a:prstGeom>
          <a:ln w="12700">
            <a:miter lim="400000"/>
          </a:ln>
        </p:spPr>
      </p:pic>
      <p:sp>
        <p:nvSpPr>
          <p:cNvPr id="968" name="DTSA Review DOS License"/>
          <p:cNvSpPr txBox="1">
            <a:spLocks noGrp="1"/>
          </p:cNvSpPr>
          <p:nvPr>
            <p:ph type="title"/>
          </p:nvPr>
        </p:nvSpPr>
        <p:spPr>
          <a:prstGeom prst="rect">
            <a:avLst/>
          </a:prstGeom>
        </p:spPr>
        <p:txBody>
          <a:bodyPr/>
          <a:lstStyle/>
          <a:p>
            <a:r>
              <a:t>DTSA Review DOS License</a:t>
            </a:r>
          </a:p>
        </p:txBody>
      </p:sp>
      <p:sp>
        <p:nvSpPr>
          <p:cNvPr id="96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67</a:t>
            </a:fld>
            <a:endParaRPr/>
          </a:p>
        </p:txBody>
      </p:sp>
      <p:sp>
        <p:nvSpPr>
          <p:cNvPr id="970" name="DTSA Review of Licenses"/>
          <p:cNvSpPr txBox="1"/>
          <p:nvPr/>
        </p:nvSpPr>
        <p:spPr>
          <a:xfrm>
            <a:off x="9848850" y="1638300"/>
            <a:ext cx="29718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DTSA Review of Licenses</a:t>
            </a:r>
          </a:p>
        </p:txBody>
      </p:sp>
      <p:sp>
        <p:nvSpPr>
          <p:cNvPr id="971" name="Flow chart re State license"/>
          <p:cNvSpPr txBox="1"/>
          <p:nvPr/>
        </p:nvSpPr>
        <p:spPr>
          <a:xfrm>
            <a:off x="789241" y="1974850"/>
            <a:ext cx="6752718" cy="723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L="889000" indent="-571500" algn="l">
              <a:spcBef>
                <a:spcPts val="2400"/>
              </a:spcBef>
              <a:buSzPct val="171000"/>
              <a:buChar char="•"/>
            </a:lvl1pPr>
          </a:lstStyle>
          <a:p>
            <a:r>
              <a:t>Flow chart re State license</a:t>
            </a:r>
          </a:p>
        </p:txBody>
      </p:sp>
      <p:pic>
        <p:nvPicPr>
          <p:cNvPr id="3" name="Picture 2" descr="A person holding a sign&#10;&#10;Description automatically generated">
            <a:extLst>
              <a:ext uri="{FF2B5EF4-FFF2-40B4-BE49-F238E27FC236}">
                <a16:creationId xmlns:a16="http://schemas.microsoft.com/office/drawing/2014/main" id="{108DB154-1D41-734E-B1C9-EC3C743972CA}"/>
              </a:ext>
            </a:extLst>
          </p:cNvPr>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613181" y="2163762"/>
            <a:ext cx="5370640" cy="70391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newspaper, sign&#10;&#10;Description automatically generated">
            <a:extLst>
              <a:ext uri="{FF2B5EF4-FFF2-40B4-BE49-F238E27FC236}">
                <a16:creationId xmlns:a16="http://schemas.microsoft.com/office/drawing/2014/main" id="{DDBA8158-73DE-4F4C-A9C7-878A266F9057}"/>
              </a:ext>
            </a:extLst>
          </p:cNvPr>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7140660" y="2220167"/>
            <a:ext cx="5422545" cy="7022000"/>
          </a:xfrm>
          <a:prstGeom prst="rect">
            <a:avLst/>
          </a:prstGeom>
        </p:spPr>
      </p:pic>
      <p:pic>
        <p:nvPicPr>
          <p:cNvPr id="973" name="DTSA status procedure and timeline.tiff" descr="DTSA status procedure and timeline.tiff"/>
          <p:cNvPicPr>
            <a:picLocks noChangeAspect="1"/>
          </p:cNvPicPr>
          <p:nvPr/>
        </p:nvPicPr>
        <p:blipFill>
          <a:blip r:embed="rId3"/>
          <a:stretch>
            <a:fillRect/>
          </a:stretch>
        </p:blipFill>
        <p:spPr>
          <a:xfrm>
            <a:off x="281940" y="2014233"/>
            <a:ext cx="12661901" cy="7474512"/>
          </a:xfrm>
          <a:prstGeom prst="rect">
            <a:avLst/>
          </a:prstGeom>
          <a:ln w="12700">
            <a:miter lim="400000"/>
          </a:ln>
        </p:spPr>
      </p:pic>
      <p:sp>
        <p:nvSpPr>
          <p:cNvPr id="974" name="DTSA Review DOC License"/>
          <p:cNvSpPr txBox="1">
            <a:spLocks noGrp="1"/>
          </p:cNvSpPr>
          <p:nvPr>
            <p:ph type="title"/>
          </p:nvPr>
        </p:nvSpPr>
        <p:spPr>
          <a:prstGeom prst="rect">
            <a:avLst/>
          </a:prstGeom>
        </p:spPr>
        <p:txBody>
          <a:bodyPr/>
          <a:lstStyle/>
          <a:p>
            <a:r>
              <a:t>DTSA Review DOC License</a:t>
            </a:r>
          </a:p>
        </p:txBody>
      </p:sp>
      <p:sp>
        <p:nvSpPr>
          <p:cNvPr id="97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68</a:t>
            </a:fld>
            <a:endParaRPr/>
          </a:p>
        </p:txBody>
      </p:sp>
      <p:sp>
        <p:nvSpPr>
          <p:cNvPr id="976" name="DTSA Review of Licenses"/>
          <p:cNvSpPr txBox="1"/>
          <p:nvPr/>
        </p:nvSpPr>
        <p:spPr>
          <a:xfrm>
            <a:off x="9848850" y="1638300"/>
            <a:ext cx="29718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DTSA Review of Licenses</a:t>
            </a:r>
          </a:p>
        </p:txBody>
      </p:sp>
      <p:sp>
        <p:nvSpPr>
          <p:cNvPr id="977" name="Flow chart re Commerce license"/>
          <p:cNvSpPr txBox="1"/>
          <p:nvPr/>
        </p:nvSpPr>
        <p:spPr>
          <a:xfrm>
            <a:off x="808033" y="1543050"/>
            <a:ext cx="8107054" cy="723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L="889000" indent="-571500" algn="l">
              <a:spcBef>
                <a:spcPts val="2400"/>
              </a:spcBef>
              <a:buSzPct val="171000"/>
              <a:buChar char="•"/>
            </a:lvl1pPr>
          </a:lstStyle>
          <a:p>
            <a:r>
              <a:t>Flow chart re Commerce license</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 name="Congressional Notification"/>
          <p:cNvSpPr txBox="1">
            <a:spLocks noGrp="1"/>
          </p:cNvSpPr>
          <p:nvPr>
            <p:ph type="title"/>
          </p:nvPr>
        </p:nvSpPr>
        <p:spPr>
          <a:prstGeom prst="rect">
            <a:avLst/>
          </a:prstGeom>
        </p:spPr>
        <p:txBody>
          <a:bodyPr/>
          <a:lstStyle/>
          <a:p>
            <a:r>
              <a:t>Congressional Notification</a:t>
            </a:r>
          </a:p>
        </p:txBody>
      </p:sp>
      <p:sp>
        <p:nvSpPr>
          <p:cNvPr id="98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69</a:t>
            </a:fld>
            <a:endParaRPr/>
          </a:p>
        </p:txBody>
      </p:sp>
      <p:graphicFrame>
        <p:nvGraphicFramePr>
          <p:cNvPr id="982" name="Table"/>
          <p:cNvGraphicFramePr/>
          <p:nvPr/>
        </p:nvGraphicFramePr>
        <p:xfrm>
          <a:off x="103509" y="1984375"/>
          <a:ext cx="12852399" cy="7213597"/>
        </p:xfrm>
        <a:graphic>
          <a:graphicData uri="http://schemas.openxmlformats.org/drawingml/2006/table">
            <a:tbl>
              <a:tblPr>
                <a:tableStyleId>{4C3C2611-4C71-4FC5-86AE-919BDF0F9419}</a:tableStyleId>
              </a:tblPr>
              <a:tblGrid>
                <a:gridCol w="4847380">
                  <a:extLst>
                    <a:ext uri="{9D8B030D-6E8A-4147-A177-3AD203B41FA5}">
                      <a16:colId xmlns:a16="http://schemas.microsoft.com/office/drawing/2014/main" val="20000"/>
                    </a:ext>
                  </a:extLst>
                </a:gridCol>
                <a:gridCol w="4468155">
                  <a:extLst>
                    <a:ext uri="{9D8B030D-6E8A-4147-A177-3AD203B41FA5}">
                      <a16:colId xmlns:a16="http://schemas.microsoft.com/office/drawing/2014/main" val="20001"/>
                    </a:ext>
                  </a:extLst>
                </a:gridCol>
                <a:gridCol w="3536864">
                  <a:extLst>
                    <a:ext uri="{9D8B030D-6E8A-4147-A177-3AD203B41FA5}">
                      <a16:colId xmlns:a16="http://schemas.microsoft.com/office/drawing/2014/main" val="20002"/>
                    </a:ext>
                  </a:extLst>
                </a:gridCol>
              </a:tblGrid>
              <a:tr h="888386">
                <a:tc>
                  <a:txBody>
                    <a:bodyPr/>
                    <a:lstStyle/>
                    <a:p>
                      <a:pPr defTabSz="914400">
                        <a:tabLst>
                          <a:tab pos="914400" algn="l"/>
                        </a:tabLst>
                        <a:defRPr sz="3600">
                          <a:latin typeface="+mn-lt"/>
                          <a:ea typeface="+mn-ea"/>
                          <a:cs typeface="+mn-cs"/>
                        </a:defRPr>
                      </a:pPr>
                      <a:endParaRPr/>
                    </a:p>
                  </a:txBody>
                  <a:tcPr marL="50800" marR="50800" marT="50800" marB="50800" anchor="ctr" horzOverflow="overflow">
                    <a:lnL w="25400">
                      <a:solidFill>
                        <a:srgbClr val="FFFFFF"/>
                      </a:solidFill>
                      <a:miter lim="400000"/>
                    </a:lnL>
                    <a:lnR w="25400">
                      <a:solidFill>
                        <a:srgbClr val="000000"/>
                      </a:solidFill>
                      <a:miter lim="400000"/>
                    </a:lnR>
                    <a:lnT w="25400">
                      <a:solidFill>
                        <a:srgbClr val="FFFFFF"/>
                      </a:solidFill>
                      <a:miter lim="400000"/>
                    </a:lnT>
                    <a:lnB w="25400">
                      <a:solidFill>
                        <a:srgbClr val="000000"/>
                      </a:solidFill>
                      <a:miter lim="400000"/>
                    </a:lnB>
                    <a:noFill/>
                  </a:tcPr>
                </a:tc>
                <a:tc>
                  <a:txBody>
                    <a:bodyPr/>
                    <a:lstStyle/>
                    <a:p>
                      <a:pPr defTabSz="914400">
                        <a:tabLst>
                          <a:tab pos="914400" algn="l"/>
                        </a:tabLst>
                      </a:pPr>
                      <a:r>
                        <a:rPr sz="2400" b="1">
                          <a:latin typeface="+mn-lt"/>
                          <a:ea typeface="+mn-ea"/>
                          <a:cs typeface="+mn-cs"/>
                        </a:rPr>
                        <a:t>NATO, Australia, Japan, New Zealand, ROK, Israel</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defTabSz="914400">
                        <a:tabLst>
                          <a:tab pos="914400" algn="l"/>
                        </a:tabLst>
                      </a:pPr>
                      <a:r>
                        <a:rPr sz="2400" b="1">
                          <a:latin typeface="+mn-lt"/>
                          <a:ea typeface="+mn-ea"/>
                          <a:cs typeface="+mn-cs"/>
                        </a:rPr>
                        <a:t>non-NATO etc.</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extLst>
                  <a:ext uri="{0D108BD9-81ED-4DB2-BD59-A6C34878D82A}">
                    <a16:rowId xmlns:a16="http://schemas.microsoft.com/office/drawing/2014/main" val="10000"/>
                  </a:ext>
                </a:extLst>
              </a:tr>
              <a:tr h="752013">
                <a:tc>
                  <a:txBody>
                    <a:bodyPr/>
                    <a:lstStyle/>
                    <a:p>
                      <a:pPr defTabSz="914400">
                        <a:tabLst>
                          <a:tab pos="914400" algn="l"/>
                        </a:tabLst>
                        <a:defRPr sz="2600" b="1">
                          <a:latin typeface="+mn-lt"/>
                          <a:ea typeface="+mn-ea"/>
                          <a:cs typeface="+mn-cs"/>
                        </a:defRPr>
                      </a:pPr>
                      <a:endParaRP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defTabSz="914400">
                        <a:tabLst>
                          <a:tab pos="914400" algn="l"/>
                        </a:tabLst>
                      </a:pPr>
                      <a:r>
                        <a:rPr sz="3600">
                          <a:latin typeface="+mn-lt"/>
                          <a:ea typeface="+mn-ea"/>
                          <a:cs typeface="+mn-cs"/>
                        </a:rPr>
                        <a:t>$25 million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3600">
                          <a:latin typeface="+mn-lt"/>
                          <a:ea typeface="+mn-ea"/>
                          <a:cs typeface="+mn-cs"/>
                        </a:rPr>
                        <a:t>$15 million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1"/>
                  </a:ext>
                </a:extLst>
              </a:tr>
              <a:tr h="722990">
                <a:tc>
                  <a:txBody>
                    <a:bodyPr/>
                    <a:lstStyle/>
                    <a:p>
                      <a:pPr defTabSz="914400">
                        <a:tabLst>
                          <a:tab pos="914400" algn="l"/>
                        </a:tabLst>
                        <a:defRPr sz="2600" b="1">
                          <a:latin typeface="+mn-lt"/>
                          <a:ea typeface="+mn-ea"/>
                          <a:cs typeface="+mn-cs"/>
                        </a:defRPr>
                      </a:pPr>
                      <a:endParaRP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defTabSz="914400">
                        <a:tabLst>
                          <a:tab pos="914400" algn="l"/>
                        </a:tabLst>
                      </a:pPr>
                      <a:r>
                        <a:rPr sz="3600">
                          <a:latin typeface="+mn-lt"/>
                          <a:ea typeface="+mn-ea"/>
                          <a:cs typeface="+mn-cs"/>
                        </a:rPr>
                        <a:t>$100 million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3600">
                          <a:latin typeface="+mn-lt"/>
                          <a:ea typeface="+mn-ea"/>
                          <a:cs typeface="+mn-cs"/>
                        </a:rPr>
                        <a:t>$50 million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2"/>
                  </a:ext>
                </a:extLst>
              </a:tr>
              <a:tr h="739378">
                <a:tc>
                  <a:txBody>
                    <a:bodyPr/>
                    <a:lstStyle/>
                    <a:p>
                      <a:pPr defTabSz="914400">
                        <a:tabLst>
                          <a:tab pos="914400" algn="l"/>
                        </a:tabLst>
                        <a:defRPr sz="2600" b="1">
                          <a:latin typeface="+mn-lt"/>
                          <a:ea typeface="+mn-ea"/>
                          <a:cs typeface="+mn-cs"/>
                        </a:defRPr>
                      </a:pPr>
                      <a:endParaRP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defTabSz="914400">
                        <a:tabLst>
                          <a:tab pos="914400" algn="l"/>
                        </a:tabLst>
                      </a:pPr>
                      <a:r>
                        <a:rPr sz="3600">
                          <a:latin typeface="+mn-lt"/>
                          <a:ea typeface="+mn-ea"/>
                          <a:cs typeface="+mn-cs"/>
                        </a:rPr>
                        <a:t>$1 million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3600">
                          <a:latin typeface="+mn-lt"/>
                          <a:ea typeface="+mn-ea"/>
                          <a:cs typeface="+mn-cs"/>
                        </a:rPr>
                        <a:t>$1 million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3"/>
                  </a:ext>
                </a:extLst>
              </a:tr>
              <a:tr h="761156">
                <a:tc>
                  <a:txBody>
                    <a:bodyPr/>
                    <a:lstStyle/>
                    <a:p>
                      <a:pPr defTabSz="914400">
                        <a:tabLst>
                          <a:tab pos="914400" algn="l"/>
                        </a:tabLst>
                        <a:defRPr sz="2600" b="1">
                          <a:latin typeface="+mn-lt"/>
                          <a:ea typeface="+mn-ea"/>
                          <a:cs typeface="+mn-cs"/>
                        </a:defRPr>
                      </a:pPr>
                      <a:endParaRP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defTabSz="914400">
                        <a:tabLst>
                          <a:tab pos="914400" algn="l"/>
                        </a:tabLst>
                      </a:pPr>
                      <a:r>
                        <a:rPr sz="3600">
                          <a:latin typeface="+mn-lt"/>
                          <a:ea typeface="+mn-ea"/>
                          <a:cs typeface="+mn-cs"/>
                        </a:rPr>
                        <a:t>15 days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3600">
                          <a:latin typeface="+mn-lt"/>
                          <a:ea typeface="+mn-ea"/>
                          <a:cs typeface="+mn-cs"/>
                        </a:rPr>
                        <a:t>30 days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4"/>
                  </a:ext>
                </a:extLst>
              </a:tr>
              <a:tr h="1440259">
                <a:tc gridSpan="3">
                  <a:txBody>
                    <a:bodyPr/>
                    <a:lstStyle/>
                    <a:p>
                      <a:pPr algn="l" defTabSz="914400">
                        <a:tabLst>
                          <a:tab pos="914400" algn="l"/>
                        </a:tabLst>
                        <a:defRPr sz="1900" b="1">
                          <a:latin typeface="+mn-lt"/>
                          <a:ea typeface="+mn-ea"/>
                          <a:cs typeface="+mn-cs"/>
                        </a:defRPr>
                      </a:pPr>
                      <a:r>
                        <a:t>Note 1:  The 15 to 30 day notification is not made if Congress is in recess, and </a:t>
                      </a:r>
                      <a:r>
                        <a:rPr i="1" u="sng"/>
                        <a:t>only after</a:t>
                      </a:r>
                      <a:r>
                        <a:t> “Tier I” staffing to DoD, DoS, et al. (60-90 days) </a:t>
                      </a:r>
                      <a:r>
                        <a:rPr i="1" u="sng"/>
                        <a:t>and then</a:t>
                      </a:r>
                      <a:r>
                        <a:t> “Tier II” staffing through DoS Legislative Affairs </a:t>
                      </a:r>
                      <a:r>
                        <a:rPr i="1" u="sng"/>
                        <a:t>and then</a:t>
                      </a:r>
                      <a:r>
                        <a:t> “Pre-Clearance Certification” by Senate FRC and House FAC.  </a:t>
                      </a:r>
                      <a:r>
                        <a:rPr i="1" u="sng"/>
                        <a:t>Total time of about 6 months can actually be up to 12 months or more</a:t>
                      </a:r>
                      <a:r>
                        <a:rPr i="1"/>
                        <a:t>.</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96218">
                <a:tc gridSpan="3">
                  <a:txBody>
                    <a:bodyPr/>
                    <a:lstStyle/>
                    <a:p>
                      <a:pPr algn="l" defTabSz="914400">
                        <a:tabLst>
                          <a:tab pos="914400" algn="l"/>
                        </a:tabLst>
                      </a:pPr>
                      <a:r>
                        <a:rPr sz="1900" b="1">
                          <a:latin typeface="+mn-lt"/>
                          <a:ea typeface="+mn-ea"/>
                          <a:cs typeface="+mn-cs"/>
                        </a:rPr>
                        <a:t>Note 2:  Value based on Tech Data + Defense Services + Hardware Exports.  Don’t include non-ITAR.</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69677">
                <a:tc gridSpan="3">
                  <a:txBody>
                    <a:bodyPr/>
                    <a:lstStyle/>
                    <a:p>
                      <a:pPr algn="l" defTabSz="914400">
                        <a:tabLst>
                          <a:tab pos="914400" algn="l"/>
                        </a:tabLst>
                        <a:defRPr sz="1900" b="1">
                          <a:solidFill>
                            <a:srgbClr val="FF2600"/>
                          </a:solidFill>
                          <a:latin typeface="+mn-lt"/>
                          <a:ea typeface="+mn-ea"/>
                          <a:cs typeface="+mn-cs"/>
                        </a:defRPr>
                      </a:pPr>
                      <a:r>
                        <a:t>Note 3:  Each TAA/MLA </a:t>
                      </a:r>
                      <a:r>
                        <a:rPr i="1" u="sng"/>
                        <a:t>amendment</a:t>
                      </a:r>
                      <a:r>
                        <a:t> must also be re-notified to Congress, if value increases by 10%. etc.</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43520">
                <a:tc gridSpan="3">
                  <a:txBody>
                    <a:bodyPr/>
                    <a:lstStyle/>
                    <a:p>
                      <a:pPr algn="l" defTabSz="914400">
                        <a:tabLst>
                          <a:tab pos="914400" algn="l"/>
                        </a:tabLst>
                        <a:defRPr sz="1900" b="1">
                          <a:latin typeface="+mn-lt"/>
                          <a:ea typeface="+mn-ea"/>
                          <a:cs typeface="+mn-cs"/>
                        </a:defRPr>
                      </a:pPr>
                      <a:r>
                        <a:t>Note 4:  Any TAA/MLA, regardless of value, with </a:t>
                      </a:r>
                      <a:r>
                        <a:rPr i="1" u="sng"/>
                        <a:t>manufacture abroad of SME</a:t>
                      </a:r>
                      <a:r>
                        <a:t>, will also be notified.</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983" name="ITAR"/>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ITAR</a:t>
            </a:r>
          </a:p>
        </p:txBody>
      </p:sp>
      <p:sp>
        <p:nvSpPr>
          <p:cNvPr id="984" name="(Congressional Notification also required for communications satellites exported for launch from Russian Federation, Ukraine, or Kazakhstan.)"/>
          <p:cNvSpPr txBox="1"/>
          <p:nvPr/>
        </p:nvSpPr>
        <p:spPr>
          <a:xfrm>
            <a:off x="141609" y="9245600"/>
            <a:ext cx="12776201" cy="29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300" b="1"/>
            </a:lvl1pPr>
          </a:lstStyle>
          <a:p>
            <a:r>
              <a:t>(Congressional Notification also required for communications satellites exported for launch from Russian Federation, Ukraine, or Kazakhstan.)</a:t>
            </a:r>
          </a:p>
        </p:txBody>
      </p:sp>
      <p:sp>
        <p:nvSpPr>
          <p:cNvPr id="985" name="Major Defense Equipment…"/>
          <p:cNvSpPr txBox="1"/>
          <p:nvPr/>
        </p:nvSpPr>
        <p:spPr>
          <a:xfrm>
            <a:off x="217795" y="3018366"/>
            <a:ext cx="4576677" cy="276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914400">
              <a:tabLst>
                <a:tab pos="914400" algn="l"/>
              </a:tabLst>
              <a:defRPr sz="2600" b="1"/>
            </a:pPr>
            <a:r>
              <a:t>Major Defense Equipment</a:t>
            </a:r>
          </a:p>
          <a:p>
            <a:pPr defTabSz="914400">
              <a:tabLst>
                <a:tab pos="914400" algn="l"/>
              </a:tabLst>
              <a:defRPr sz="2600" b="1"/>
            </a:pPr>
            <a:endParaRPr/>
          </a:p>
          <a:p>
            <a:pPr defTabSz="914400">
              <a:tabLst>
                <a:tab pos="914400" algn="l"/>
              </a:tabLst>
              <a:defRPr sz="2600" b="1"/>
            </a:pPr>
            <a:r>
              <a:t>non-MDE</a:t>
            </a:r>
          </a:p>
          <a:p>
            <a:pPr defTabSz="914400">
              <a:tabLst>
                <a:tab pos="914400" algn="l"/>
              </a:tabLst>
              <a:defRPr sz="2600" b="1"/>
            </a:pPr>
            <a:endParaRPr/>
          </a:p>
          <a:p>
            <a:pPr defTabSz="914400">
              <a:tabLst>
                <a:tab pos="914400" algn="l"/>
              </a:tabLst>
              <a:defRPr sz="2600" b="1"/>
            </a:pPr>
            <a:r>
              <a:t>Firearms</a:t>
            </a:r>
          </a:p>
          <a:p>
            <a:pPr defTabSz="914400">
              <a:tabLst>
                <a:tab pos="914400" algn="l"/>
              </a:tabLst>
              <a:defRPr sz="2600" b="1"/>
            </a:pPr>
            <a:endParaRPr/>
          </a:p>
          <a:p>
            <a:pPr defTabSz="914400">
              <a:tabLst>
                <a:tab pos="914400" algn="l"/>
              </a:tabLst>
              <a:defRPr sz="2600" b="1"/>
            </a:pPr>
            <a:r>
              <a:t>Congr. Notification Period</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If not captured by USML, then start with EAR 600-Series ECCNs"/>
          <p:cNvSpPr txBox="1">
            <a:spLocks noGrp="1"/>
          </p:cNvSpPr>
          <p:nvPr>
            <p:ph type="title"/>
          </p:nvPr>
        </p:nvSpPr>
        <p:spPr>
          <a:prstGeom prst="rect">
            <a:avLst/>
          </a:prstGeom>
        </p:spPr>
        <p:txBody>
          <a:bodyPr/>
          <a:lstStyle>
            <a:lvl1pPr defTabSz="432308">
              <a:lnSpc>
                <a:spcPct val="90000"/>
              </a:lnSpc>
              <a:defRPr sz="3848"/>
            </a:lvl1pPr>
          </a:lstStyle>
          <a:p>
            <a:r>
              <a:t>If not captured by USML, then start with EAR 600-Series ECCNs</a:t>
            </a:r>
          </a:p>
        </p:txBody>
      </p:sp>
      <p:sp>
        <p:nvSpPr>
          <p:cNvPr id="336" name="Classify:  Order of Review"/>
          <p:cNvSpPr txBox="1"/>
          <p:nvPr/>
        </p:nvSpPr>
        <p:spPr>
          <a:xfrm>
            <a:off x="9569450" y="16383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Classify:  Order of Review</a:t>
            </a:r>
          </a:p>
        </p:txBody>
      </p:sp>
      <p:sp>
        <p:nvSpPr>
          <p:cNvPr id="337" name="Slide Number"/>
          <p:cNvSpPr txBox="1">
            <a:spLocks noGrp="1"/>
          </p:cNvSpPr>
          <p:nvPr>
            <p:ph type="sldNum" sz="quarter" idx="2"/>
          </p:nvPr>
        </p:nvSpPr>
        <p:spPr>
          <a:xfrm>
            <a:off x="12607290" y="9439683"/>
            <a:ext cx="2286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338" name="The 600-series of ECCNs was created to capture the parts/components that moved from ITAR to EAR.…"/>
          <p:cNvSpPr txBox="1">
            <a:spLocks noGrp="1"/>
          </p:cNvSpPr>
          <p:nvPr>
            <p:ph type="body" idx="1"/>
          </p:nvPr>
        </p:nvSpPr>
        <p:spPr>
          <a:prstGeom prst="rect">
            <a:avLst/>
          </a:prstGeom>
        </p:spPr>
        <p:txBody>
          <a:bodyPr>
            <a:normAutofit lnSpcReduction="10000"/>
          </a:bodyPr>
          <a:lstStyle/>
          <a:p>
            <a:pPr marL="899668" lvl="1" indent="-607568" defTabSz="537463">
              <a:lnSpc>
                <a:spcPct val="80000"/>
              </a:lnSpc>
              <a:spcBef>
                <a:spcPts val="2700"/>
              </a:spcBef>
              <a:buSzPct val="125000"/>
              <a:defRPr sz="3680"/>
            </a:pPr>
            <a:r>
              <a:t>The 600-series of ECCNs was created to capture the parts/components that moved from ITAR to EAR.</a:t>
            </a:r>
          </a:p>
          <a:p>
            <a:pPr marL="899668" lvl="1" indent="-607568" defTabSz="537463">
              <a:lnSpc>
                <a:spcPct val="80000"/>
              </a:lnSpc>
              <a:spcBef>
                <a:spcPts val="2700"/>
              </a:spcBef>
              <a:buSzPct val="125000"/>
              <a:defRPr sz="3680"/>
            </a:pPr>
            <a:r>
              <a:t>Start with the ".y" paragraph, a very specific list of relatively trivial parts, mostly exportable NLR.</a:t>
            </a:r>
          </a:p>
          <a:p>
            <a:pPr marL="899668" lvl="1" indent="-607568" defTabSz="537463">
              <a:lnSpc>
                <a:spcPct val="80000"/>
              </a:lnSpc>
              <a:spcBef>
                <a:spcPts val="2700"/>
              </a:spcBef>
              <a:buSzPct val="125000"/>
              <a:defRPr sz="3680"/>
            </a:pPr>
            <a:r>
              <a:t>Then the ".x" paragraph, the general parts &amp; components section of 600-series hardware ECCNs.</a:t>
            </a:r>
          </a:p>
          <a:p>
            <a:pPr marL="899668" lvl="1" indent="-607568" defTabSz="537463">
              <a:lnSpc>
                <a:spcPct val="80000"/>
              </a:lnSpc>
              <a:spcBef>
                <a:spcPts val="2700"/>
              </a:spcBef>
              <a:buSzPct val="125000"/>
              <a:defRPr sz="3680"/>
            </a:pPr>
            <a:r>
              <a:t>Read the entire 600-series ECCN at issue, e.g. 9A610.  "Parts &amp; components" are sometimes partially carved out in other parts of an ECCN, in addition to the ".x" and ".y" paragraphs.</a:t>
            </a:r>
          </a:p>
          <a:p>
            <a:pPr marL="899668" lvl="1" indent="-607568" defTabSz="537463">
              <a:lnSpc>
                <a:spcPct val="80000"/>
              </a:lnSpc>
              <a:spcBef>
                <a:spcPts val="2700"/>
              </a:spcBef>
              <a:buSzPct val="125000"/>
              <a:defRPr sz="3680"/>
            </a:pPr>
            <a:r>
              <a:t>Sometimes that ITAR terminology "enumerated" or "described" appears in an ECCN, either cross-referencing an ITAR USML category or another ECCN.</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newspaper, sign&#10;&#10;Description automatically generated">
            <a:extLst>
              <a:ext uri="{FF2B5EF4-FFF2-40B4-BE49-F238E27FC236}">
                <a16:creationId xmlns:a16="http://schemas.microsoft.com/office/drawing/2014/main" id="{2BF10FC2-9073-0240-825D-C041784B1285}"/>
              </a:ext>
            </a:extLst>
          </p:cNvPr>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7140660" y="2220167"/>
            <a:ext cx="5422545" cy="7022000"/>
          </a:xfrm>
          <a:prstGeom prst="rect">
            <a:avLst/>
          </a:prstGeom>
        </p:spPr>
      </p:pic>
      <p:sp>
        <p:nvSpPr>
          <p:cNvPr id="988" name="Commerce Regs:  the EAR"/>
          <p:cNvSpPr txBox="1">
            <a:spLocks noGrp="1"/>
          </p:cNvSpPr>
          <p:nvPr>
            <p:ph type="title"/>
          </p:nvPr>
        </p:nvSpPr>
        <p:spPr>
          <a:prstGeom prst="rect">
            <a:avLst/>
          </a:prstGeom>
        </p:spPr>
        <p:txBody>
          <a:bodyPr/>
          <a:lstStyle/>
          <a:p>
            <a:r>
              <a:t>Commerce Regs:  the EAR</a:t>
            </a:r>
          </a:p>
        </p:txBody>
      </p:sp>
      <p:sp>
        <p:nvSpPr>
          <p:cNvPr id="989" name="Commerce Dep’t EAR"/>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Commerce Dep’t EAR</a:t>
            </a:r>
          </a:p>
        </p:txBody>
      </p:sp>
      <p:sp>
        <p:nvSpPr>
          <p:cNvPr id="99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70</a:t>
            </a:fld>
            <a:endParaRPr/>
          </a:p>
        </p:txBody>
      </p:sp>
      <p:sp>
        <p:nvSpPr>
          <p:cNvPr id="991" name="Scope - What is covered by EAR?…"/>
          <p:cNvSpPr txBox="1">
            <a:spLocks noGrp="1"/>
          </p:cNvSpPr>
          <p:nvPr>
            <p:ph type="body" idx="1"/>
          </p:nvPr>
        </p:nvSpPr>
        <p:spPr>
          <a:prstGeom prst="rect">
            <a:avLst/>
          </a:prstGeom>
        </p:spPr>
        <p:txBody>
          <a:bodyPr>
            <a:normAutofit lnSpcReduction="10000"/>
          </a:bodyPr>
          <a:lstStyle/>
          <a:p>
            <a:pPr marL="571500"/>
            <a:r>
              <a:t>Scope - What is covered by EAR?</a:t>
            </a:r>
          </a:p>
          <a:p>
            <a:pPr marL="571500"/>
            <a:r>
              <a:t>Commerce Control List</a:t>
            </a:r>
          </a:p>
          <a:p>
            <a:pPr marL="571500"/>
            <a:r>
              <a:t>Classification of items is fundamental</a:t>
            </a:r>
          </a:p>
          <a:p>
            <a:pPr marL="984250" lvl="1" indent="-285750">
              <a:buSzPct val="100000"/>
              <a:buChar char="–"/>
              <a:defRPr sz="2900">
                <a:uFill>
                  <a:solidFill>
                    <a:srgbClr val="000000"/>
                  </a:solidFill>
                </a:uFill>
                <a:latin typeface="Times New Roman"/>
                <a:ea typeface="Times New Roman"/>
                <a:cs typeface="Times New Roman"/>
                <a:sym typeface="Times New Roman"/>
              </a:defRPr>
            </a:pPr>
            <a:r>
              <a:t>Can be learned in 10 minutes</a:t>
            </a:r>
          </a:p>
          <a:p>
            <a:pPr marL="984250" lvl="1" indent="-285750">
              <a:buSzPct val="100000"/>
              <a:buChar char="–"/>
              <a:defRPr sz="2900">
                <a:uFill>
                  <a:solidFill>
                    <a:srgbClr val="000000"/>
                  </a:solidFill>
                </a:uFill>
                <a:latin typeface="Times New Roman"/>
                <a:ea typeface="Times New Roman"/>
                <a:cs typeface="Times New Roman"/>
                <a:sym typeface="Times New Roman"/>
              </a:defRPr>
            </a:pPr>
            <a:r>
              <a:t>Takes a lifetime to master</a:t>
            </a:r>
          </a:p>
          <a:p>
            <a:pPr marL="571500"/>
            <a:r>
              <a:t>3 Classification methods:</a:t>
            </a:r>
          </a:p>
          <a:p>
            <a:pPr marL="984250" lvl="1" indent="-285750">
              <a:buSzPct val="100000"/>
              <a:buChar char="–"/>
              <a:defRPr sz="2900">
                <a:uFill>
                  <a:solidFill>
                    <a:srgbClr val="000000"/>
                  </a:solidFill>
                </a:uFill>
                <a:latin typeface="Times New Roman"/>
                <a:ea typeface="Times New Roman"/>
                <a:cs typeface="Times New Roman"/>
                <a:sym typeface="Times New Roman"/>
              </a:defRPr>
            </a:pPr>
            <a:r>
              <a:t>Self-classify</a:t>
            </a:r>
          </a:p>
          <a:p>
            <a:pPr marL="984250" lvl="1" indent="-285750">
              <a:buSzPct val="100000"/>
              <a:buChar char="–"/>
              <a:defRPr sz="2900">
                <a:uFill>
                  <a:solidFill>
                    <a:srgbClr val="000000"/>
                  </a:solidFill>
                </a:uFill>
                <a:latin typeface="Times New Roman"/>
                <a:ea typeface="Times New Roman"/>
                <a:cs typeface="Times New Roman"/>
                <a:sym typeface="Times New Roman"/>
              </a:defRPr>
            </a:pPr>
            <a:r>
              <a:t>CCATS [Commodities Classification Automated Tracking System]</a:t>
            </a:r>
          </a:p>
          <a:p>
            <a:pPr marL="984250" lvl="1" indent="-285750">
              <a:buSzPct val="100000"/>
              <a:buChar char="–"/>
              <a:defRPr sz="2900">
                <a:uFill>
                  <a:solidFill>
                    <a:srgbClr val="000000"/>
                  </a:solidFill>
                </a:uFill>
                <a:latin typeface="Times New Roman"/>
                <a:ea typeface="Times New Roman"/>
                <a:cs typeface="Times New Roman"/>
                <a:sym typeface="Times New Roman"/>
              </a:defRPr>
            </a:pPr>
            <a:r>
              <a:t>Ask the manufacturer</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newspaper, sign&#10;&#10;Description automatically generated">
            <a:extLst>
              <a:ext uri="{FF2B5EF4-FFF2-40B4-BE49-F238E27FC236}">
                <a16:creationId xmlns:a16="http://schemas.microsoft.com/office/drawing/2014/main" id="{187B2EE8-FD02-D045-A47D-C592663216E1}"/>
              </a:ext>
            </a:extLst>
          </p:cNvPr>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7140660" y="2220167"/>
            <a:ext cx="5422545" cy="7022000"/>
          </a:xfrm>
          <a:prstGeom prst="rect">
            <a:avLst/>
          </a:prstGeom>
        </p:spPr>
      </p:pic>
      <p:sp>
        <p:nvSpPr>
          <p:cNvPr id="993" name="Kinds of Applications"/>
          <p:cNvSpPr txBox="1">
            <a:spLocks noGrp="1"/>
          </p:cNvSpPr>
          <p:nvPr>
            <p:ph type="title"/>
          </p:nvPr>
        </p:nvSpPr>
        <p:spPr>
          <a:prstGeom prst="rect">
            <a:avLst/>
          </a:prstGeom>
        </p:spPr>
        <p:txBody>
          <a:bodyPr/>
          <a:lstStyle/>
          <a:p>
            <a:r>
              <a:t>Kinds of Applications</a:t>
            </a:r>
          </a:p>
        </p:txBody>
      </p:sp>
      <p:sp>
        <p:nvSpPr>
          <p:cNvPr id="994" name="Commerce Dep’t EAR"/>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Commerce Dep’t EAR</a:t>
            </a:r>
          </a:p>
        </p:txBody>
      </p:sp>
      <p:sp>
        <p:nvSpPr>
          <p:cNvPr id="99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71</a:t>
            </a:fld>
            <a:endParaRPr/>
          </a:p>
        </p:txBody>
      </p:sp>
      <p:sp>
        <p:nvSpPr>
          <p:cNvPr id="996" name="3 basic types:…"/>
          <p:cNvSpPr txBox="1">
            <a:spLocks noGrp="1"/>
          </p:cNvSpPr>
          <p:nvPr>
            <p:ph type="body" idx="1"/>
          </p:nvPr>
        </p:nvSpPr>
        <p:spPr>
          <a:prstGeom prst="rect">
            <a:avLst/>
          </a:prstGeom>
        </p:spPr>
        <p:txBody>
          <a:bodyPr>
            <a:normAutofit lnSpcReduction="10000"/>
          </a:bodyPr>
          <a:lstStyle/>
          <a:p>
            <a:pPr marL="560070" indent="-560070" defTabSz="572516">
              <a:spcBef>
                <a:spcPts val="2300"/>
              </a:spcBef>
              <a:defRPr sz="4116"/>
            </a:pPr>
            <a:r>
              <a:t>3 basic types:</a:t>
            </a:r>
          </a:p>
          <a:p>
            <a:pPr marL="877443" lvl="1" indent="-280035" defTabSz="572516">
              <a:spcBef>
                <a:spcPts val="2300"/>
              </a:spcBef>
              <a:buSzPct val="100000"/>
              <a:buChar char="–"/>
              <a:defRPr sz="2842">
                <a:uFill>
                  <a:solidFill>
                    <a:srgbClr val="000000"/>
                  </a:solidFill>
                </a:uFill>
                <a:latin typeface="Times New Roman"/>
                <a:ea typeface="Times New Roman"/>
                <a:cs typeface="Times New Roman"/>
                <a:sym typeface="Times New Roman"/>
              </a:defRPr>
            </a:pPr>
            <a:r>
              <a:t>Export License</a:t>
            </a:r>
          </a:p>
          <a:p>
            <a:pPr marL="877443" lvl="1" indent="-280035" defTabSz="572516">
              <a:spcBef>
                <a:spcPts val="2300"/>
              </a:spcBef>
              <a:buSzPct val="100000"/>
              <a:buChar char="–"/>
              <a:defRPr sz="2842">
                <a:uFill>
                  <a:solidFill>
                    <a:srgbClr val="000000"/>
                  </a:solidFill>
                </a:uFill>
                <a:latin typeface="Times New Roman"/>
                <a:ea typeface="Times New Roman"/>
                <a:cs typeface="Times New Roman"/>
                <a:sym typeface="Times New Roman"/>
              </a:defRPr>
            </a:pPr>
            <a:r>
              <a:t>ECCN Classification (a.k.a. CCATS)</a:t>
            </a:r>
          </a:p>
          <a:p>
            <a:pPr marL="877443" lvl="1" indent="-280035" defTabSz="572516">
              <a:spcBef>
                <a:spcPts val="2300"/>
              </a:spcBef>
              <a:buSzPct val="100000"/>
              <a:buChar char="–"/>
              <a:defRPr sz="2842">
                <a:uFill>
                  <a:solidFill>
                    <a:srgbClr val="000000"/>
                  </a:solidFill>
                </a:uFill>
                <a:latin typeface="Times New Roman"/>
                <a:ea typeface="Times New Roman"/>
                <a:cs typeface="Times New Roman"/>
                <a:sym typeface="Times New Roman"/>
              </a:defRPr>
            </a:pPr>
            <a:r>
              <a:t>Advisory Opinion</a:t>
            </a:r>
          </a:p>
          <a:p>
            <a:pPr marL="560070" indent="-560070" defTabSz="572516">
              <a:spcBef>
                <a:spcPts val="2300"/>
              </a:spcBef>
              <a:defRPr sz="4116"/>
            </a:pPr>
            <a:r>
              <a:t>All are done on the same form BIS-748P or electronic equivalent in SNAP-R system</a:t>
            </a:r>
          </a:p>
          <a:p>
            <a:pPr marL="560070" indent="-560070" defTabSz="572516">
              <a:spcBef>
                <a:spcPts val="2300"/>
              </a:spcBef>
              <a:defRPr sz="4116"/>
            </a:pPr>
            <a:r>
              <a:t>Temporary Imports, Exports and Reexports use exception TMP</a:t>
            </a:r>
            <a:r>
              <a:rPr sz="2352"/>
              <a:t> (EAR § 740.9)</a:t>
            </a:r>
          </a:p>
          <a:p>
            <a:pPr marL="560070" indent="-560070" defTabSz="572516">
              <a:spcBef>
                <a:spcPts val="2300"/>
              </a:spcBef>
              <a:defRPr sz="4116"/>
            </a:pPr>
            <a:r>
              <a:t>Commerce system more user-friendly, simpler and more open than D-Trade (kinda like low-doc loans)</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newspaper, sign&#10;&#10;Description automatically generated">
            <a:extLst>
              <a:ext uri="{FF2B5EF4-FFF2-40B4-BE49-F238E27FC236}">
                <a16:creationId xmlns:a16="http://schemas.microsoft.com/office/drawing/2014/main" id="{ABC2CDCC-47E9-6540-93DF-28E20399A1BD}"/>
              </a:ext>
            </a:extLst>
          </p:cNvPr>
          <p:cNvPicPr>
            <a:picLocks noChangeAspect="1"/>
          </p:cNvPicPr>
          <p:nvPr/>
        </p:nvPicPr>
        <p:blipFill>
          <a:blip r:embed="rId3">
            <a:alphaModFix amt="17000"/>
            <a:extLst>
              <a:ext uri="{28A0092B-C50C-407E-A947-70E740481C1C}">
                <a14:useLocalDpi xmlns:a14="http://schemas.microsoft.com/office/drawing/2010/main" val="0"/>
              </a:ext>
            </a:extLst>
          </a:blip>
          <a:stretch>
            <a:fillRect/>
          </a:stretch>
        </p:blipFill>
        <p:spPr>
          <a:xfrm>
            <a:off x="7140660" y="2220167"/>
            <a:ext cx="5422545" cy="7022000"/>
          </a:xfrm>
          <a:prstGeom prst="rect">
            <a:avLst/>
          </a:prstGeom>
        </p:spPr>
      </p:pic>
      <p:graphicFrame>
        <p:nvGraphicFramePr>
          <p:cNvPr id="1000" name="Table"/>
          <p:cNvGraphicFramePr/>
          <p:nvPr/>
        </p:nvGraphicFramePr>
        <p:xfrm>
          <a:off x="457200" y="2197100"/>
          <a:ext cx="5777078" cy="6934200"/>
        </p:xfrm>
        <a:graphic>
          <a:graphicData uri="http://schemas.openxmlformats.org/drawingml/2006/table">
            <a:tbl>
              <a:tblPr>
                <a:tableStyleId>{4C3C2611-4C71-4FC5-86AE-919BDF0F9419}</a:tableStyleId>
              </a:tblPr>
              <a:tblGrid>
                <a:gridCol w="299775">
                  <a:extLst>
                    <a:ext uri="{9D8B030D-6E8A-4147-A177-3AD203B41FA5}">
                      <a16:colId xmlns:a16="http://schemas.microsoft.com/office/drawing/2014/main" val="20000"/>
                    </a:ext>
                  </a:extLst>
                </a:gridCol>
                <a:gridCol w="5477303">
                  <a:extLst>
                    <a:ext uri="{9D8B030D-6E8A-4147-A177-3AD203B41FA5}">
                      <a16:colId xmlns:a16="http://schemas.microsoft.com/office/drawing/2014/main" val="20001"/>
                    </a:ext>
                  </a:extLst>
                </a:gridCol>
              </a:tblGrid>
              <a:tr h="952500">
                <a:tc>
                  <a:txBody>
                    <a:bodyPr/>
                    <a:lstStyle/>
                    <a:p>
                      <a:pPr defTabSz="914400">
                        <a:tabLst>
                          <a:tab pos="914400" algn="l"/>
                        </a:tabLst>
                      </a:pPr>
                      <a:r>
                        <a:rPr>
                          <a:latin typeface="+mn-lt"/>
                          <a:ea typeface="+mn-ea"/>
                          <a:cs typeface="+mn-cs"/>
                        </a:rPr>
                        <a:t>1</a:t>
                      </a:r>
                    </a:p>
                  </a:txBody>
                  <a:tcPr marL="0" marR="0" marT="0" marB="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solidFill>
                      <a:srgbClr val="FFE6AF"/>
                    </a:solidFill>
                  </a:tcPr>
                </a:tc>
                <a:tc>
                  <a:txBody>
                    <a:bodyPr/>
                    <a:lstStyle/>
                    <a:p>
                      <a:pPr marR="457200" algn="l" defTabSz="457200"/>
                      <a:r>
                        <a:rPr sz="1700" b="1">
                          <a:latin typeface="Verdana"/>
                          <a:ea typeface="Verdana"/>
                          <a:cs typeface="Verdana"/>
                          <a:sym typeface="Verdana"/>
                        </a:rPr>
                        <a:t>The customer or purchasing agent is reluctant to offer information about the end-use(r) of the item.</a:t>
                      </a:r>
                    </a:p>
                  </a:txBody>
                  <a:tcPr marL="63500" marR="63500" marT="63500" marB="6350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noFill/>
                  </a:tcPr>
                </a:tc>
                <a:extLst>
                  <a:ext uri="{0D108BD9-81ED-4DB2-BD59-A6C34878D82A}">
                    <a16:rowId xmlns:a16="http://schemas.microsoft.com/office/drawing/2014/main" val="10000"/>
                  </a:ext>
                </a:extLst>
              </a:tr>
              <a:tr h="1219200">
                <a:tc>
                  <a:txBody>
                    <a:bodyPr/>
                    <a:lstStyle/>
                    <a:p>
                      <a:pPr defTabSz="914400">
                        <a:tabLst>
                          <a:tab pos="914400" algn="l"/>
                        </a:tabLst>
                      </a:pPr>
                      <a:r>
                        <a:rPr>
                          <a:latin typeface="+mn-lt"/>
                          <a:ea typeface="+mn-ea"/>
                          <a:cs typeface="+mn-cs"/>
                        </a:rPr>
                        <a:t>2</a:t>
                      </a:r>
                    </a:p>
                  </a:txBody>
                  <a:tcPr marL="0" marR="0" marT="0" marB="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solidFill>
                      <a:srgbClr val="FFE6AF"/>
                    </a:solidFill>
                  </a:tcPr>
                </a:tc>
                <a:tc>
                  <a:txBody>
                    <a:bodyPr/>
                    <a:lstStyle/>
                    <a:p>
                      <a:pPr marR="457200" algn="l" defTabSz="457200"/>
                      <a:r>
                        <a:rPr sz="1700" b="1">
                          <a:latin typeface="Verdana"/>
                          <a:ea typeface="Verdana"/>
                          <a:cs typeface="Verdana"/>
                          <a:sym typeface="Verdana"/>
                        </a:rPr>
                        <a:t>The product's capabilities do not fit the buyer's line of business, such as an order for sophisticated computers for a small bakery.</a:t>
                      </a:r>
                    </a:p>
                  </a:txBody>
                  <a:tcPr marL="63500" marR="63500" marT="63500" marB="6350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tcPr>
                </a:tc>
                <a:extLst>
                  <a:ext uri="{0D108BD9-81ED-4DB2-BD59-A6C34878D82A}">
                    <a16:rowId xmlns:a16="http://schemas.microsoft.com/office/drawing/2014/main" val="10001"/>
                  </a:ext>
                </a:extLst>
              </a:tr>
              <a:tr h="1752600">
                <a:tc>
                  <a:txBody>
                    <a:bodyPr/>
                    <a:lstStyle/>
                    <a:p>
                      <a:pPr defTabSz="914400">
                        <a:tabLst>
                          <a:tab pos="914400" algn="l"/>
                        </a:tabLst>
                      </a:pPr>
                      <a:r>
                        <a:rPr>
                          <a:latin typeface="+mn-lt"/>
                          <a:ea typeface="+mn-ea"/>
                          <a:cs typeface="+mn-cs"/>
                        </a:rPr>
                        <a:t>3</a:t>
                      </a:r>
                    </a:p>
                  </a:txBody>
                  <a:tcPr marL="0" marR="0" marT="0" marB="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solidFill>
                      <a:srgbClr val="FFE6AF"/>
                    </a:solidFill>
                  </a:tcPr>
                </a:tc>
                <a:tc>
                  <a:txBody>
                    <a:bodyPr/>
                    <a:lstStyle/>
                    <a:p>
                      <a:pPr marR="457200" algn="l" defTabSz="457200"/>
                      <a:r>
                        <a:rPr sz="1700" b="1">
                          <a:latin typeface="Verdana"/>
                          <a:ea typeface="Verdana"/>
                          <a:cs typeface="Verdana"/>
                          <a:sym typeface="Verdana"/>
                        </a:rPr>
                        <a:t>The product ordered is incompatible with the technical level of the country to which it is being shipped.  For example, semiconductor manufacturing equipment would be of little use in a country without electronics industry.</a:t>
                      </a:r>
                    </a:p>
                  </a:txBody>
                  <a:tcPr marL="63500" marR="63500" marT="63500" marB="6350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tcPr>
                </a:tc>
                <a:extLst>
                  <a:ext uri="{0D108BD9-81ED-4DB2-BD59-A6C34878D82A}">
                    <a16:rowId xmlns:a16="http://schemas.microsoft.com/office/drawing/2014/main" val="10002"/>
                  </a:ext>
                </a:extLst>
              </a:tr>
              <a:tr h="419100">
                <a:tc>
                  <a:txBody>
                    <a:bodyPr/>
                    <a:lstStyle/>
                    <a:p>
                      <a:pPr defTabSz="914400">
                        <a:tabLst>
                          <a:tab pos="914400" algn="l"/>
                        </a:tabLst>
                      </a:pPr>
                      <a:r>
                        <a:rPr>
                          <a:latin typeface="+mn-lt"/>
                          <a:ea typeface="+mn-ea"/>
                          <a:cs typeface="+mn-cs"/>
                        </a:rPr>
                        <a:t>4</a:t>
                      </a:r>
                    </a:p>
                  </a:txBody>
                  <a:tcPr marL="0" marR="0" marT="0" marB="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solidFill>
                      <a:srgbClr val="FFE6AF"/>
                    </a:solidFill>
                  </a:tcPr>
                </a:tc>
                <a:tc>
                  <a:txBody>
                    <a:bodyPr/>
                    <a:lstStyle/>
                    <a:p>
                      <a:pPr marR="457200" algn="l" defTabSz="457200"/>
                      <a:r>
                        <a:rPr sz="1700" b="1">
                          <a:latin typeface="Verdana"/>
                          <a:ea typeface="Verdana"/>
                          <a:cs typeface="Verdana"/>
                          <a:sym typeface="Verdana"/>
                        </a:rPr>
                        <a:t>Customer has little business expertise.</a:t>
                      </a:r>
                    </a:p>
                  </a:txBody>
                  <a:tcPr marL="63500" marR="63500" marT="63500" marB="6350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tcPr>
                </a:tc>
                <a:extLst>
                  <a:ext uri="{0D108BD9-81ED-4DB2-BD59-A6C34878D82A}">
                    <a16:rowId xmlns:a16="http://schemas.microsoft.com/office/drawing/2014/main" val="10003"/>
                  </a:ext>
                </a:extLst>
              </a:tr>
              <a:tr h="952500">
                <a:tc>
                  <a:txBody>
                    <a:bodyPr/>
                    <a:lstStyle/>
                    <a:p>
                      <a:pPr defTabSz="914400">
                        <a:tabLst>
                          <a:tab pos="914400" algn="l"/>
                        </a:tabLst>
                      </a:pPr>
                      <a:r>
                        <a:rPr>
                          <a:latin typeface="+mn-lt"/>
                          <a:ea typeface="+mn-ea"/>
                          <a:cs typeface="+mn-cs"/>
                        </a:rPr>
                        <a:t>5</a:t>
                      </a:r>
                    </a:p>
                  </a:txBody>
                  <a:tcPr marL="0" marR="0" marT="0" marB="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solidFill>
                      <a:srgbClr val="FFE6AF"/>
                    </a:solidFill>
                  </a:tcPr>
                </a:tc>
                <a:tc>
                  <a:txBody>
                    <a:bodyPr/>
                    <a:lstStyle/>
                    <a:p>
                      <a:pPr marR="457200" algn="l" defTabSz="457200"/>
                      <a:r>
                        <a:rPr sz="1700" b="1">
                          <a:latin typeface="Verdana"/>
                          <a:ea typeface="Verdana"/>
                          <a:cs typeface="Verdana"/>
                          <a:sym typeface="Verdana"/>
                        </a:rPr>
                        <a:t>The customer is willing to pay cash for a very expensive item when the sale offered financing.</a:t>
                      </a:r>
                    </a:p>
                  </a:txBody>
                  <a:tcPr marL="63500" marR="63500" marT="63500" marB="6350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tcPr>
                </a:tc>
                <a:extLst>
                  <a:ext uri="{0D108BD9-81ED-4DB2-BD59-A6C34878D82A}">
                    <a16:rowId xmlns:a16="http://schemas.microsoft.com/office/drawing/2014/main" val="10004"/>
                  </a:ext>
                </a:extLst>
              </a:tr>
              <a:tr h="952500">
                <a:tc>
                  <a:txBody>
                    <a:bodyPr/>
                    <a:lstStyle/>
                    <a:p>
                      <a:pPr defTabSz="914400">
                        <a:tabLst>
                          <a:tab pos="914400" algn="l"/>
                        </a:tabLst>
                      </a:pPr>
                      <a:r>
                        <a:rPr>
                          <a:latin typeface="+mn-lt"/>
                          <a:ea typeface="+mn-ea"/>
                          <a:cs typeface="+mn-cs"/>
                        </a:rPr>
                        <a:t>6</a:t>
                      </a:r>
                    </a:p>
                  </a:txBody>
                  <a:tcPr marL="0" marR="0" marT="0" marB="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solidFill>
                      <a:srgbClr val="FFE6AF"/>
                    </a:solidFill>
                  </a:tcPr>
                </a:tc>
                <a:tc>
                  <a:txBody>
                    <a:bodyPr/>
                    <a:lstStyle/>
                    <a:p>
                      <a:pPr marR="457200" algn="l" defTabSz="457200"/>
                      <a:r>
                        <a:rPr sz="1700" b="1">
                          <a:latin typeface="Verdana"/>
                          <a:ea typeface="Verdana"/>
                          <a:cs typeface="Verdana"/>
                          <a:sym typeface="Verdana"/>
                        </a:rPr>
                        <a:t>The customer is unfamiliar with the product's performance characteristics but still wants the product.</a:t>
                      </a:r>
                    </a:p>
                  </a:txBody>
                  <a:tcPr marL="63500" marR="63500" marT="63500" marB="6350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tcPr>
                </a:tc>
                <a:extLst>
                  <a:ext uri="{0D108BD9-81ED-4DB2-BD59-A6C34878D82A}">
                    <a16:rowId xmlns:a16="http://schemas.microsoft.com/office/drawing/2014/main" val="10005"/>
                  </a:ext>
                </a:extLst>
              </a:tr>
              <a:tr h="685800">
                <a:tc>
                  <a:txBody>
                    <a:bodyPr/>
                    <a:lstStyle/>
                    <a:p>
                      <a:pPr defTabSz="914400">
                        <a:tabLst>
                          <a:tab pos="914400" algn="l"/>
                        </a:tabLst>
                      </a:pPr>
                      <a:r>
                        <a:rPr>
                          <a:latin typeface="+mn-lt"/>
                          <a:ea typeface="+mn-ea"/>
                          <a:cs typeface="+mn-cs"/>
                        </a:rPr>
                        <a:t>7</a:t>
                      </a:r>
                    </a:p>
                  </a:txBody>
                  <a:tcPr marL="0" marR="0" marT="0" marB="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solidFill>
                      <a:srgbClr val="FFE6AF"/>
                    </a:solidFill>
                  </a:tcPr>
                </a:tc>
                <a:tc>
                  <a:txBody>
                    <a:bodyPr/>
                    <a:lstStyle/>
                    <a:p>
                      <a:pPr marR="457200" algn="l" defTabSz="457200">
                        <a:defRPr sz="1700" b="1">
                          <a:latin typeface="Verdana"/>
                          <a:ea typeface="Verdana"/>
                          <a:cs typeface="Verdana"/>
                          <a:sym typeface="Verdana"/>
                        </a:defRPr>
                      </a:pPr>
                      <a:r>
                        <a:t>Routine installation, training, or maintenance are declined by customer.</a:t>
                      </a:r>
                    </a:p>
                  </a:txBody>
                  <a:tcPr marL="63500" marR="63500" marT="63500" marB="6350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tcPr>
                </a:tc>
                <a:extLst>
                  <a:ext uri="{0D108BD9-81ED-4DB2-BD59-A6C34878D82A}">
                    <a16:rowId xmlns:a16="http://schemas.microsoft.com/office/drawing/2014/main" val="10006"/>
                  </a:ext>
                </a:extLst>
              </a:tr>
            </a:tbl>
          </a:graphicData>
        </a:graphic>
      </p:graphicFrame>
      <p:graphicFrame>
        <p:nvGraphicFramePr>
          <p:cNvPr id="1001" name="Table"/>
          <p:cNvGraphicFramePr/>
          <p:nvPr/>
        </p:nvGraphicFramePr>
        <p:xfrm>
          <a:off x="6332220" y="2209741"/>
          <a:ext cx="6456693" cy="6804476"/>
        </p:xfrm>
        <a:graphic>
          <a:graphicData uri="http://schemas.openxmlformats.org/drawingml/2006/table">
            <a:tbl>
              <a:tblPr>
                <a:tableStyleId>{4C3C2611-4C71-4FC5-86AE-919BDF0F9419}</a:tableStyleId>
              </a:tblPr>
              <a:tblGrid>
                <a:gridCol w="534525">
                  <a:extLst>
                    <a:ext uri="{9D8B030D-6E8A-4147-A177-3AD203B41FA5}">
                      <a16:colId xmlns:a16="http://schemas.microsoft.com/office/drawing/2014/main" val="20000"/>
                    </a:ext>
                  </a:extLst>
                </a:gridCol>
                <a:gridCol w="5922168">
                  <a:extLst>
                    <a:ext uri="{9D8B030D-6E8A-4147-A177-3AD203B41FA5}">
                      <a16:colId xmlns:a16="http://schemas.microsoft.com/office/drawing/2014/main" val="20001"/>
                    </a:ext>
                  </a:extLst>
                </a:gridCol>
              </a:tblGrid>
              <a:tr h="685800">
                <a:tc>
                  <a:txBody>
                    <a:bodyPr/>
                    <a:lstStyle/>
                    <a:p>
                      <a:pPr defTabSz="914400">
                        <a:tabLst>
                          <a:tab pos="914400" algn="l"/>
                        </a:tabLst>
                      </a:pPr>
                      <a:r>
                        <a:rPr>
                          <a:latin typeface="+mn-lt"/>
                          <a:ea typeface="+mn-ea"/>
                          <a:cs typeface="+mn-cs"/>
                        </a:rPr>
                        <a:t>8</a:t>
                      </a:r>
                    </a:p>
                  </a:txBody>
                  <a:tcPr marL="0" marR="0" marT="0" marB="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solidFill>
                      <a:srgbClr val="FFE6AF"/>
                    </a:solidFill>
                  </a:tcPr>
                </a:tc>
                <a:tc>
                  <a:txBody>
                    <a:bodyPr/>
                    <a:lstStyle/>
                    <a:p>
                      <a:pPr marR="457200" algn="l" defTabSz="457200">
                        <a:defRPr sz="1700" b="1">
                          <a:latin typeface="Verdana"/>
                          <a:ea typeface="Verdana"/>
                          <a:cs typeface="Verdana"/>
                          <a:sym typeface="Verdana"/>
                        </a:defRPr>
                      </a:pPr>
                      <a:r>
                        <a:rPr dirty="0"/>
                        <a:t>Delivery dates are vague, or deliveries are planned for out of the way destinations.</a:t>
                      </a:r>
                    </a:p>
                  </a:txBody>
                  <a:tcPr marL="63500" marR="63500" marT="63500" marB="6350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noFill/>
                  </a:tcPr>
                </a:tc>
                <a:extLst>
                  <a:ext uri="{0D108BD9-81ED-4DB2-BD59-A6C34878D82A}">
                    <a16:rowId xmlns:a16="http://schemas.microsoft.com/office/drawing/2014/main" val="10000"/>
                  </a:ext>
                </a:extLst>
              </a:tr>
              <a:tr h="685800">
                <a:tc>
                  <a:txBody>
                    <a:bodyPr/>
                    <a:lstStyle/>
                    <a:p>
                      <a:pPr defTabSz="914400">
                        <a:tabLst>
                          <a:tab pos="914400" algn="l"/>
                        </a:tabLst>
                      </a:pPr>
                      <a:r>
                        <a:rPr>
                          <a:latin typeface="+mn-lt"/>
                          <a:ea typeface="+mn-ea"/>
                          <a:cs typeface="+mn-cs"/>
                        </a:rPr>
                        <a:t>9</a:t>
                      </a:r>
                    </a:p>
                  </a:txBody>
                  <a:tcPr marL="0" marR="0" marT="0" marB="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solidFill>
                      <a:srgbClr val="FFE6AF"/>
                    </a:solidFill>
                  </a:tcPr>
                </a:tc>
                <a:tc>
                  <a:txBody>
                    <a:bodyPr/>
                    <a:lstStyle/>
                    <a:p>
                      <a:pPr marR="457200" algn="l" defTabSz="457200">
                        <a:defRPr sz="1700" b="1">
                          <a:latin typeface="Verdana"/>
                          <a:ea typeface="Verdana"/>
                          <a:cs typeface="Verdana"/>
                          <a:sym typeface="Verdana"/>
                        </a:defRPr>
                      </a:pPr>
                      <a:r>
                        <a:t>A freight forwarding firm is listed as the product's final destination.</a:t>
                      </a:r>
                    </a:p>
                  </a:txBody>
                  <a:tcPr marL="63500" marR="63500" marT="63500" marB="6350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noFill/>
                  </a:tcPr>
                </a:tc>
                <a:extLst>
                  <a:ext uri="{0D108BD9-81ED-4DB2-BD59-A6C34878D82A}">
                    <a16:rowId xmlns:a16="http://schemas.microsoft.com/office/drawing/2014/main" val="10001"/>
                  </a:ext>
                </a:extLst>
              </a:tr>
              <a:tr h="685800">
                <a:tc>
                  <a:txBody>
                    <a:bodyPr/>
                    <a:lstStyle/>
                    <a:p>
                      <a:pPr defTabSz="914400">
                        <a:tabLst>
                          <a:tab pos="914400" algn="l"/>
                        </a:tabLst>
                      </a:pPr>
                      <a:r>
                        <a:rPr>
                          <a:latin typeface="+mn-lt"/>
                          <a:ea typeface="+mn-ea"/>
                          <a:cs typeface="+mn-cs"/>
                        </a:rPr>
                        <a:t>10</a:t>
                      </a:r>
                    </a:p>
                  </a:txBody>
                  <a:tcPr marL="0" marR="0" marT="0" marB="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solidFill>
                      <a:srgbClr val="FFE6AF"/>
                    </a:solidFill>
                  </a:tcPr>
                </a:tc>
                <a:tc>
                  <a:txBody>
                    <a:bodyPr/>
                    <a:lstStyle/>
                    <a:p>
                      <a:pPr marR="457200" algn="l" defTabSz="457200">
                        <a:defRPr sz="1700" b="1">
                          <a:latin typeface="Verdana"/>
                          <a:ea typeface="Verdana"/>
                          <a:cs typeface="Verdana"/>
                          <a:sym typeface="Verdana"/>
                        </a:defRPr>
                      </a:pPr>
                      <a:r>
                        <a:t>The shipping route is abNormal for the product and destination.</a:t>
                      </a:r>
                    </a:p>
                  </a:txBody>
                  <a:tcPr marL="63500" marR="63500" marT="63500" marB="6350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noFill/>
                  </a:tcPr>
                </a:tc>
                <a:extLst>
                  <a:ext uri="{0D108BD9-81ED-4DB2-BD59-A6C34878D82A}">
                    <a16:rowId xmlns:a16="http://schemas.microsoft.com/office/drawing/2014/main" val="10002"/>
                  </a:ext>
                </a:extLst>
              </a:tr>
              <a:tr h="822776">
                <a:tc>
                  <a:txBody>
                    <a:bodyPr/>
                    <a:lstStyle/>
                    <a:p>
                      <a:pPr defTabSz="914400">
                        <a:tabLst>
                          <a:tab pos="914400" algn="l"/>
                        </a:tabLst>
                      </a:pPr>
                      <a:r>
                        <a:rPr>
                          <a:latin typeface="+mn-lt"/>
                          <a:ea typeface="+mn-ea"/>
                          <a:cs typeface="+mn-cs"/>
                        </a:rPr>
                        <a:t>11</a:t>
                      </a:r>
                    </a:p>
                  </a:txBody>
                  <a:tcPr marL="0" marR="0" marT="0" marB="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solidFill>
                      <a:srgbClr val="FFE6AF"/>
                    </a:solidFill>
                  </a:tcPr>
                </a:tc>
                <a:tc>
                  <a:txBody>
                    <a:bodyPr/>
                    <a:lstStyle/>
                    <a:p>
                      <a:pPr marR="457200" algn="l" defTabSz="457200">
                        <a:defRPr sz="1700" b="1">
                          <a:latin typeface="Verdana"/>
                          <a:ea typeface="Verdana"/>
                          <a:cs typeface="Verdana"/>
                          <a:sym typeface="Verdana"/>
                        </a:defRPr>
                      </a:pPr>
                      <a:r>
                        <a:t>Packaging is inconsistent with stated method of shipment or destination.</a:t>
                      </a:r>
                    </a:p>
                  </a:txBody>
                  <a:tcPr marL="63500" marR="63500" marT="63500" marB="6350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noFill/>
                  </a:tcPr>
                </a:tc>
                <a:extLst>
                  <a:ext uri="{0D108BD9-81ED-4DB2-BD59-A6C34878D82A}">
                    <a16:rowId xmlns:a16="http://schemas.microsoft.com/office/drawing/2014/main" val="10003"/>
                  </a:ext>
                </a:extLst>
              </a:tr>
              <a:tr h="1219200">
                <a:tc>
                  <a:txBody>
                    <a:bodyPr/>
                    <a:lstStyle/>
                    <a:p>
                      <a:pPr defTabSz="914400">
                        <a:tabLst>
                          <a:tab pos="914400" algn="l"/>
                        </a:tabLst>
                      </a:pPr>
                      <a:r>
                        <a:rPr>
                          <a:latin typeface="+mn-lt"/>
                          <a:ea typeface="+mn-ea"/>
                          <a:cs typeface="+mn-cs"/>
                        </a:rPr>
                        <a:t>12</a:t>
                      </a:r>
                    </a:p>
                  </a:txBody>
                  <a:tcPr marL="0" marR="0" marT="0" marB="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solidFill>
                      <a:srgbClr val="FFE6AF"/>
                    </a:solidFill>
                  </a:tcPr>
                </a:tc>
                <a:tc>
                  <a:txBody>
                    <a:bodyPr/>
                    <a:lstStyle/>
                    <a:p>
                      <a:pPr marR="457200" algn="l" defTabSz="457200">
                        <a:defRPr sz="1700" b="1">
                          <a:latin typeface="Verdana"/>
                          <a:ea typeface="Verdana"/>
                          <a:cs typeface="Verdana"/>
                          <a:sym typeface="Verdana"/>
                        </a:defRPr>
                      </a:pPr>
                      <a:r>
                        <a:t>When questioned, the buyer is evasive or unclear about whether the purchased product is for domestic use, export, or reexport.</a:t>
                      </a:r>
                    </a:p>
                  </a:txBody>
                  <a:tcPr marL="63500" marR="63500" marT="63500" marB="6350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noFill/>
                  </a:tcPr>
                </a:tc>
                <a:extLst>
                  <a:ext uri="{0D108BD9-81ED-4DB2-BD59-A6C34878D82A}">
                    <a16:rowId xmlns:a16="http://schemas.microsoft.com/office/drawing/2014/main" val="10004"/>
                  </a:ext>
                </a:extLst>
              </a:tr>
              <a:tr h="1485900">
                <a:tc>
                  <a:txBody>
                    <a:bodyPr/>
                    <a:lstStyle/>
                    <a:p>
                      <a:pPr defTabSz="914400">
                        <a:tabLst>
                          <a:tab pos="914400" algn="l"/>
                        </a:tabLst>
                      </a:pPr>
                      <a:r>
                        <a:rPr>
                          <a:latin typeface="+mn-lt"/>
                          <a:ea typeface="+mn-ea"/>
                          <a:cs typeface="+mn-cs"/>
                        </a:rPr>
                        <a:t>13</a:t>
                      </a:r>
                    </a:p>
                  </a:txBody>
                  <a:tcPr marL="0" marR="0" marT="0" marB="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solidFill>
                      <a:srgbClr val="FFE6AF"/>
                    </a:solidFill>
                  </a:tcPr>
                </a:tc>
                <a:tc>
                  <a:txBody>
                    <a:bodyPr/>
                    <a:lstStyle/>
                    <a:p>
                      <a:pPr marR="457200" algn="l" defTabSz="457200"/>
                      <a:r>
                        <a:rPr sz="1700" b="1">
                          <a:latin typeface="Verdana"/>
                          <a:ea typeface="Verdana"/>
                          <a:cs typeface="Verdana"/>
                          <a:sym typeface="Verdana"/>
                        </a:rPr>
                        <a:t>Customer wants “600 series” parts or components for end-items not in inventory of end-user country in question, or far in excess of what is reasonable the end-user’s actual inventory end-item quantity.</a:t>
                      </a:r>
                    </a:p>
                  </a:txBody>
                  <a:tcPr marL="63500" marR="63500" marT="63500" marB="6350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noFill/>
                  </a:tcPr>
                </a:tc>
                <a:extLst>
                  <a:ext uri="{0D108BD9-81ED-4DB2-BD59-A6C34878D82A}">
                    <a16:rowId xmlns:a16="http://schemas.microsoft.com/office/drawing/2014/main" val="10005"/>
                  </a:ext>
                </a:extLst>
              </a:tr>
              <a:tr h="1219200">
                <a:tc>
                  <a:txBody>
                    <a:bodyPr/>
                    <a:lstStyle/>
                    <a:p>
                      <a:pPr defTabSz="914400">
                        <a:tabLst>
                          <a:tab pos="914400" algn="l"/>
                        </a:tabLst>
                      </a:pPr>
                      <a:r>
                        <a:rPr>
                          <a:latin typeface="+mn-lt"/>
                          <a:ea typeface="+mn-ea"/>
                          <a:cs typeface="+mn-cs"/>
                        </a:rPr>
                        <a:t>14</a:t>
                      </a:r>
                    </a:p>
                  </a:txBody>
                  <a:tcPr marL="0" marR="0" marT="0" marB="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solidFill>
                      <a:srgbClr val="FFE6AF"/>
                    </a:solidFill>
                  </a:tcPr>
                </a:tc>
                <a:tc>
                  <a:txBody>
                    <a:bodyPr/>
                    <a:lstStyle/>
                    <a:p>
                      <a:pPr marR="457200" algn="l" defTabSz="457200"/>
                      <a:r>
                        <a:rPr sz="1700" b="1" dirty="0">
                          <a:latin typeface="Verdana"/>
                          <a:ea typeface="Verdana"/>
                          <a:cs typeface="Verdana"/>
                          <a:sym typeface="Verdana"/>
                        </a:rPr>
                        <a:t>Customer indicates or the context suggests that a “600 series” item may be reexported to an embargoed country (Group D:5).  See Supplement No.1 to Part 740 of the EAR.</a:t>
                      </a:r>
                    </a:p>
                  </a:txBody>
                  <a:tcPr marL="63500" marR="63500" marT="63500" marB="63500" anchor="ctr" horzOverflow="overflow">
                    <a:lnL w="25400">
                      <a:solidFill>
                        <a:schemeClr val="accent1">
                          <a:hueOff val="47394"/>
                          <a:satOff val="-25753"/>
                          <a:lumOff val="-7544"/>
                        </a:schemeClr>
                      </a:solidFill>
                      <a:miter lim="400000"/>
                    </a:lnL>
                    <a:lnR w="25400">
                      <a:solidFill>
                        <a:schemeClr val="accent1">
                          <a:hueOff val="47394"/>
                          <a:satOff val="-25753"/>
                          <a:lumOff val="-7544"/>
                        </a:schemeClr>
                      </a:solidFill>
                      <a:miter lim="400000"/>
                    </a:lnR>
                    <a:lnT w="25400">
                      <a:solidFill>
                        <a:schemeClr val="accent1">
                          <a:hueOff val="47394"/>
                          <a:satOff val="-25753"/>
                          <a:lumOff val="-7544"/>
                        </a:schemeClr>
                      </a:solidFill>
                      <a:miter lim="400000"/>
                    </a:lnT>
                    <a:lnB w="25400">
                      <a:solidFill>
                        <a:schemeClr val="accent1">
                          <a:hueOff val="47394"/>
                          <a:satOff val="-25753"/>
                          <a:lumOff val="-7544"/>
                        </a:schemeClr>
                      </a:solidFill>
                      <a:miter lim="400000"/>
                    </a:lnB>
                    <a:noFill/>
                  </a:tcPr>
                </a:tc>
                <a:extLst>
                  <a:ext uri="{0D108BD9-81ED-4DB2-BD59-A6C34878D82A}">
                    <a16:rowId xmlns:a16="http://schemas.microsoft.com/office/drawing/2014/main" val="10006"/>
                  </a:ext>
                </a:extLst>
              </a:tr>
            </a:tbl>
          </a:graphicData>
        </a:graphic>
      </p:graphicFrame>
      <p:sp>
        <p:nvSpPr>
          <p:cNvPr id="1002" name="14 Red Flags"/>
          <p:cNvSpPr txBox="1">
            <a:spLocks noGrp="1"/>
          </p:cNvSpPr>
          <p:nvPr>
            <p:ph type="title"/>
          </p:nvPr>
        </p:nvSpPr>
        <p:spPr>
          <a:prstGeom prst="rect">
            <a:avLst/>
          </a:prstGeom>
        </p:spPr>
        <p:txBody>
          <a:bodyPr/>
          <a:lstStyle/>
          <a:p>
            <a:r>
              <a:t>14 Red Flags</a:t>
            </a:r>
          </a:p>
        </p:txBody>
      </p:sp>
      <p:sp>
        <p:nvSpPr>
          <p:cNvPr id="100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72</a:t>
            </a:fld>
            <a:endParaRPr/>
          </a:p>
        </p:txBody>
      </p:sp>
      <p:sp>
        <p:nvSpPr>
          <p:cNvPr id="1004" name="Commerce Dep’t EAR"/>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Commerce Dep’t EAR</a:t>
            </a:r>
          </a:p>
        </p:txBody>
      </p:sp>
      <p:sp>
        <p:nvSpPr>
          <p:cNvPr id="1005" name="If a &quot;Red Flag&quot; is not cleared during a transaction that is violative, this is a factor in deciding penalties"/>
          <p:cNvSpPr txBox="1"/>
          <p:nvPr/>
        </p:nvSpPr>
        <p:spPr>
          <a:xfrm>
            <a:off x="760569" y="1134461"/>
            <a:ext cx="12002212" cy="4319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300"/>
            </a:pPr>
            <a:r>
              <a:t>If a "Red Flag" is </a:t>
            </a:r>
            <a:r>
              <a:rPr i="1"/>
              <a:t>not</a:t>
            </a:r>
            <a:r>
              <a:t> cleared during a transaction that is violative, this is a factor in deciding penalties</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newspaper, sign&#10;&#10;Description automatically generated">
            <a:extLst>
              <a:ext uri="{FF2B5EF4-FFF2-40B4-BE49-F238E27FC236}">
                <a16:creationId xmlns:a16="http://schemas.microsoft.com/office/drawing/2014/main" id="{FB1D308C-EA4A-BF4A-B324-D3A4A8A679C8}"/>
              </a:ext>
            </a:extLst>
          </p:cNvPr>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7140660" y="2220167"/>
            <a:ext cx="5422545" cy="7022000"/>
          </a:xfrm>
          <a:prstGeom prst="rect">
            <a:avLst/>
          </a:prstGeom>
        </p:spPr>
      </p:pic>
      <p:graphicFrame>
        <p:nvGraphicFramePr>
          <p:cNvPr id="1008" name="Table"/>
          <p:cNvGraphicFramePr/>
          <p:nvPr/>
        </p:nvGraphicFramePr>
        <p:xfrm>
          <a:off x="444500" y="2185799"/>
          <a:ext cx="6007099" cy="6688922"/>
        </p:xfrm>
        <a:graphic>
          <a:graphicData uri="http://schemas.openxmlformats.org/drawingml/2006/table">
            <a:tbl>
              <a:tblPr>
                <a:tableStyleId>{4C3C2611-4C71-4FC5-86AE-919BDF0F9419}</a:tableStyleId>
              </a:tblPr>
              <a:tblGrid>
                <a:gridCol w="532274">
                  <a:extLst>
                    <a:ext uri="{9D8B030D-6E8A-4147-A177-3AD203B41FA5}">
                      <a16:colId xmlns:a16="http://schemas.microsoft.com/office/drawing/2014/main" val="20000"/>
                    </a:ext>
                  </a:extLst>
                </a:gridCol>
                <a:gridCol w="5474825">
                  <a:extLst>
                    <a:ext uri="{9D8B030D-6E8A-4147-A177-3AD203B41FA5}">
                      <a16:colId xmlns:a16="http://schemas.microsoft.com/office/drawing/2014/main" val="20001"/>
                    </a:ext>
                  </a:extLst>
                </a:gridCol>
              </a:tblGrid>
              <a:tr h="1186991">
                <a:tc>
                  <a:txBody>
                    <a:bodyPr/>
                    <a:lstStyle/>
                    <a:p>
                      <a:pPr defTabSz="914400">
                        <a:tabLst>
                          <a:tab pos="914400" algn="l"/>
                        </a:tabLst>
                      </a:pPr>
                      <a:r>
                        <a:rPr>
                          <a:latin typeface="+mn-lt"/>
                          <a:ea typeface="+mn-ea"/>
                          <a:cs typeface="+mn-cs"/>
                        </a:rPr>
                        <a:t>1</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r>
                        <a:rPr b="1">
                          <a:latin typeface="Verdana"/>
                          <a:ea typeface="Verdana"/>
                          <a:cs typeface="Verdana"/>
                          <a:sym typeface="Verdana"/>
                        </a:rPr>
                        <a:t>Exports and Reexports: Export and reexport of controlled items to listed countries. </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12700">
                      <a:solidFill>
                        <a:srgbClr val="000000"/>
                      </a:solidFill>
                      <a:miter lim="400000"/>
                    </a:lnB>
                    <a:noFill/>
                  </a:tcPr>
                </a:tc>
                <a:extLst>
                  <a:ext uri="{0D108BD9-81ED-4DB2-BD59-A6C34878D82A}">
                    <a16:rowId xmlns:a16="http://schemas.microsoft.com/office/drawing/2014/main" val="10000"/>
                  </a:ext>
                </a:extLst>
              </a:tr>
              <a:tr h="1613111">
                <a:tc>
                  <a:txBody>
                    <a:bodyPr/>
                    <a:lstStyle/>
                    <a:p>
                      <a:pPr defTabSz="914400">
                        <a:tabLst>
                          <a:tab pos="914400" algn="l"/>
                        </a:tabLst>
                      </a:pPr>
                      <a:r>
                        <a:rPr>
                          <a:latin typeface="+mn-lt"/>
                          <a:ea typeface="+mn-ea"/>
                          <a:cs typeface="+mn-cs"/>
                        </a:rPr>
                        <a:t>2</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defRPr b="1">
                          <a:latin typeface="Verdana"/>
                          <a:ea typeface="Verdana"/>
                          <a:cs typeface="Verdana"/>
                          <a:sym typeface="Verdana"/>
                        </a:defRPr>
                      </a:pPr>
                      <a:r>
                        <a:t>Parts and Components Reexports: Reexport and export from abroad of foreign-made items incorporating more than a </a:t>
                      </a:r>
                      <a:r>
                        <a:rPr i="1"/>
                        <a:t>de minimis</a:t>
                      </a:r>
                      <a:r>
                        <a:t> amount of controlled U.S. content. </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1"/>
                  </a:ext>
                </a:extLst>
              </a:tr>
              <a:tr h="1613111">
                <a:tc>
                  <a:txBody>
                    <a:bodyPr/>
                    <a:lstStyle/>
                    <a:p>
                      <a:pPr defTabSz="914400">
                        <a:tabLst>
                          <a:tab pos="914400" algn="l"/>
                        </a:tabLst>
                      </a:pPr>
                      <a:r>
                        <a:rPr>
                          <a:latin typeface="+mn-lt"/>
                          <a:ea typeface="+mn-ea"/>
                          <a:cs typeface="+mn-cs"/>
                        </a:rPr>
                        <a:t>3</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r>
                        <a:rPr b="1">
                          <a:latin typeface="Verdana"/>
                          <a:ea typeface="Verdana"/>
                          <a:cs typeface="Verdana"/>
                          <a:sym typeface="Verdana"/>
                        </a:rPr>
                        <a:t>Foreign produced Direct Product Reexports: Reexport and export from abroad of the foreign-produced direct product of U.S. technology and software. </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2"/>
                  </a:ext>
                </a:extLst>
              </a:tr>
              <a:tr h="1088718">
                <a:tc>
                  <a:txBody>
                    <a:bodyPr/>
                    <a:lstStyle/>
                    <a:p>
                      <a:pPr defTabSz="914400">
                        <a:tabLst>
                          <a:tab pos="914400" algn="l"/>
                        </a:tabLst>
                      </a:pPr>
                      <a:r>
                        <a:rPr>
                          <a:latin typeface="+mn-lt"/>
                          <a:ea typeface="+mn-ea"/>
                          <a:cs typeface="+mn-cs"/>
                        </a:rPr>
                        <a:t>4</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r>
                        <a:rPr b="1">
                          <a:latin typeface="Verdana"/>
                          <a:ea typeface="Verdana"/>
                          <a:cs typeface="Verdana"/>
                          <a:sym typeface="Verdana"/>
                        </a:rPr>
                        <a:t>Denial Orders: Engaging in actions prohibited by a denial order. </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3"/>
                  </a:ext>
                </a:extLst>
              </a:tr>
              <a:tr h="1186991">
                <a:tc>
                  <a:txBody>
                    <a:bodyPr/>
                    <a:lstStyle/>
                    <a:p>
                      <a:pPr defTabSz="914400">
                        <a:tabLst>
                          <a:tab pos="914400" algn="l"/>
                        </a:tabLst>
                      </a:pPr>
                      <a:r>
                        <a:rPr>
                          <a:latin typeface="+mn-lt"/>
                          <a:ea typeface="+mn-ea"/>
                          <a:cs typeface="+mn-cs"/>
                        </a:rPr>
                        <a:t>5</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r>
                        <a:rPr b="1">
                          <a:latin typeface="Verdana"/>
                          <a:ea typeface="Verdana"/>
                          <a:cs typeface="Verdana"/>
                          <a:sym typeface="Verdana"/>
                        </a:rPr>
                        <a:t>End-Use End- User: Export or reexport to prohibited end-user or end-users. </a:t>
                      </a:r>
                    </a:p>
                  </a:txBody>
                  <a:tcPr marL="63500" marR="63500" marT="63500" marB="635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4"/>
                  </a:ext>
                </a:extLst>
              </a:tr>
            </a:tbl>
          </a:graphicData>
        </a:graphic>
      </p:graphicFrame>
      <p:graphicFrame>
        <p:nvGraphicFramePr>
          <p:cNvPr id="1009" name="Table"/>
          <p:cNvGraphicFramePr/>
          <p:nvPr/>
        </p:nvGraphicFramePr>
        <p:xfrm>
          <a:off x="6819900" y="2842120"/>
          <a:ext cx="5803899" cy="5537197"/>
        </p:xfrm>
        <a:graphic>
          <a:graphicData uri="http://schemas.openxmlformats.org/drawingml/2006/table">
            <a:tbl>
              <a:tblPr>
                <a:tableStyleId>{4C3C2611-4C71-4FC5-86AE-919BDF0F9419}</a:tableStyleId>
              </a:tblPr>
              <a:tblGrid>
                <a:gridCol w="514269">
                  <a:extLst>
                    <a:ext uri="{9D8B030D-6E8A-4147-A177-3AD203B41FA5}">
                      <a16:colId xmlns:a16="http://schemas.microsoft.com/office/drawing/2014/main" val="20000"/>
                    </a:ext>
                  </a:extLst>
                </a:gridCol>
                <a:gridCol w="5289630">
                  <a:extLst>
                    <a:ext uri="{9D8B030D-6E8A-4147-A177-3AD203B41FA5}">
                      <a16:colId xmlns:a16="http://schemas.microsoft.com/office/drawing/2014/main" val="20001"/>
                    </a:ext>
                  </a:extLst>
                </a:gridCol>
              </a:tblGrid>
              <a:tr h="1056497">
                <a:tc>
                  <a:txBody>
                    <a:bodyPr/>
                    <a:lstStyle/>
                    <a:p>
                      <a:pPr defTabSz="914400">
                        <a:tabLst>
                          <a:tab pos="914400" algn="l"/>
                        </a:tabLst>
                      </a:pPr>
                      <a:r>
                        <a:rPr>
                          <a:latin typeface="+mn-lt"/>
                          <a:ea typeface="+mn-ea"/>
                          <a:cs typeface="+mn-cs"/>
                        </a:rPr>
                        <a:t>6</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r>
                        <a:rPr b="1">
                          <a:latin typeface="Verdana"/>
                          <a:ea typeface="Verdana"/>
                          <a:cs typeface="Verdana"/>
                          <a:sym typeface="Verdana"/>
                        </a:rPr>
                        <a:t>Embargo: Export or reexport to embargoed destinations. </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0"/>
                  </a:ext>
                </a:extLst>
              </a:tr>
              <a:tr h="1056497">
                <a:tc>
                  <a:txBody>
                    <a:bodyPr/>
                    <a:lstStyle/>
                    <a:p>
                      <a:pPr defTabSz="914400">
                        <a:tabLst>
                          <a:tab pos="914400" algn="l"/>
                        </a:tabLst>
                      </a:pPr>
                      <a:r>
                        <a:rPr>
                          <a:latin typeface="+mn-lt"/>
                          <a:ea typeface="+mn-ea"/>
                          <a:cs typeface="+mn-cs"/>
                        </a:rPr>
                        <a:t>7</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r>
                        <a:rPr b="1">
                          <a:latin typeface="Verdana"/>
                          <a:ea typeface="Verdana"/>
                          <a:cs typeface="Verdana"/>
                          <a:sym typeface="Verdana"/>
                        </a:rPr>
                        <a:t>U.S. Person Proliferation Activity: Support of proliferation activities. </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1"/>
                  </a:ext>
                </a:extLst>
              </a:tr>
              <a:tr h="1043312">
                <a:tc>
                  <a:txBody>
                    <a:bodyPr/>
                    <a:lstStyle/>
                    <a:p>
                      <a:pPr defTabSz="914400">
                        <a:tabLst>
                          <a:tab pos="914400" algn="l"/>
                        </a:tabLst>
                      </a:pPr>
                      <a:r>
                        <a:rPr>
                          <a:latin typeface="+mn-lt"/>
                          <a:ea typeface="+mn-ea"/>
                          <a:cs typeface="+mn-cs"/>
                        </a:rPr>
                        <a:t>8</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r>
                        <a:rPr b="1">
                          <a:latin typeface="Verdana"/>
                          <a:ea typeface="Verdana"/>
                          <a:cs typeface="Verdana"/>
                          <a:sym typeface="Verdana"/>
                        </a:rPr>
                        <a:t>In-Transit: In-transit shipments and items to be unladen from vessels and aircraft. </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2"/>
                  </a:ext>
                </a:extLst>
              </a:tr>
              <a:tr h="1043312">
                <a:tc>
                  <a:txBody>
                    <a:bodyPr/>
                    <a:lstStyle/>
                    <a:p>
                      <a:pPr defTabSz="914400">
                        <a:tabLst>
                          <a:tab pos="914400" algn="l"/>
                        </a:tabLst>
                      </a:pPr>
                      <a:r>
                        <a:rPr>
                          <a:latin typeface="+mn-lt"/>
                          <a:ea typeface="+mn-ea"/>
                          <a:cs typeface="+mn-cs"/>
                        </a:rPr>
                        <a:t>9</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r>
                        <a:rPr b="1">
                          <a:latin typeface="Verdana"/>
                          <a:ea typeface="Verdana"/>
                          <a:cs typeface="Verdana"/>
                          <a:sym typeface="Verdana"/>
                        </a:rPr>
                        <a:t>Orders, Terms and Conditions: Violation of any orders, terms, or conditions. </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3"/>
                  </a:ext>
                </a:extLst>
              </a:tr>
              <a:tr h="1337579">
                <a:tc>
                  <a:txBody>
                    <a:bodyPr/>
                    <a:lstStyle/>
                    <a:p>
                      <a:pPr defTabSz="914400">
                        <a:tabLst>
                          <a:tab pos="914400" algn="l"/>
                        </a:tabLst>
                      </a:pPr>
                      <a:r>
                        <a:rPr>
                          <a:latin typeface="+mn-lt"/>
                          <a:ea typeface="+mn-ea"/>
                          <a:cs typeface="+mn-cs"/>
                        </a:rPr>
                        <a:t>10</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marL="228600" marR="457200" algn="l" defTabSz="457200"/>
                      <a:r>
                        <a:rPr b="1">
                          <a:latin typeface="Verdana"/>
                          <a:ea typeface="Verdana"/>
                          <a:cs typeface="Verdana"/>
                          <a:sym typeface="Verdana"/>
                        </a:rPr>
                        <a:t>Knowledge Violation to Occur: Proceeding with transactions with knowledge that a violation has occurred or is about to occur. </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4"/>
                  </a:ext>
                </a:extLst>
              </a:tr>
            </a:tbl>
          </a:graphicData>
        </a:graphic>
      </p:graphicFrame>
      <p:sp>
        <p:nvSpPr>
          <p:cNvPr id="1010" name="10 General Prohibitions"/>
          <p:cNvSpPr txBox="1">
            <a:spLocks noGrp="1"/>
          </p:cNvSpPr>
          <p:nvPr>
            <p:ph type="title"/>
          </p:nvPr>
        </p:nvSpPr>
        <p:spPr>
          <a:prstGeom prst="rect">
            <a:avLst/>
          </a:prstGeom>
        </p:spPr>
        <p:txBody>
          <a:bodyPr/>
          <a:lstStyle/>
          <a:p>
            <a:r>
              <a:t>10 General Prohibitions</a:t>
            </a:r>
          </a:p>
        </p:txBody>
      </p:sp>
      <p:sp>
        <p:nvSpPr>
          <p:cNvPr id="101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73</a:t>
            </a:fld>
            <a:endParaRPr/>
          </a:p>
        </p:txBody>
      </p:sp>
      <p:sp>
        <p:nvSpPr>
          <p:cNvPr id="1012" name="Commerce Dep’t EAR"/>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Commerce Dep’t EAR</a:t>
            </a:r>
          </a:p>
        </p:txBody>
      </p:sp>
      <p:sp>
        <p:nvSpPr>
          <p:cNvPr id="1013" name="Unlike a Red Flag that, upon investigation, can be cleared, the General Prohibitions cannot be cleared"/>
          <p:cNvSpPr txBox="1"/>
          <p:nvPr/>
        </p:nvSpPr>
        <p:spPr>
          <a:xfrm>
            <a:off x="760569" y="1134461"/>
            <a:ext cx="12241759" cy="4319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300"/>
            </a:pPr>
            <a:r>
              <a:t>Unlike a Red Flag that, upon investigation, can be cleared, the General Prohibitions </a:t>
            </a:r>
            <a:r>
              <a:rPr i="1"/>
              <a:t>cannot</a:t>
            </a:r>
            <a:r>
              <a:t> be cleared</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descr="A picture containing text, newspaper, sign&#10;&#10;Description automatically generated">
            <a:extLst>
              <a:ext uri="{FF2B5EF4-FFF2-40B4-BE49-F238E27FC236}">
                <a16:creationId xmlns:a16="http://schemas.microsoft.com/office/drawing/2014/main" id="{7157D331-E623-9943-8DFB-B48BF51CE118}"/>
              </a:ext>
            </a:extLst>
          </p:cNvPr>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7140660" y="2220167"/>
            <a:ext cx="5422545" cy="7022000"/>
          </a:xfrm>
          <a:prstGeom prst="rect">
            <a:avLst/>
          </a:prstGeom>
        </p:spPr>
      </p:pic>
      <p:pic>
        <p:nvPicPr>
          <p:cNvPr id="1015" name="ITAR-2018-cover-Tillerson-faded.jpg" descr="ITAR-2018-cover-Tillerson-faded.jpg"/>
          <p:cNvPicPr>
            <a:picLocks noChangeAspect="1"/>
          </p:cNvPicPr>
          <p:nvPr/>
        </p:nvPicPr>
        <p:blipFill>
          <a:blip r:embed="rId3">
            <a:alphaModFix amt="71104"/>
          </a:blip>
          <a:stretch>
            <a:fillRect/>
          </a:stretch>
        </p:blipFill>
        <p:spPr>
          <a:xfrm>
            <a:off x="410319" y="2163762"/>
            <a:ext cx="5486401" cy="7099301"/>
          </a:xfrm>
          <a:prstGeom prst="rect">
            <a:avLst/>
          </a:prstGeom>
          <a:ln w="12700">
            <a:miter lim="400000"/>
          </a:ln>
        </p:spPr>
      </p:pic>
      <p:sp>
        <p:nvSpPr>
          <p:cNvPr id="1017" name="Categories:  USML vs CCL"/>
          <p:cNvSpPr txBox="1"/>
          <p:nvPr/>
        </p:nvSpPr>
        <p:spPr>
          <a:xfrm>
            <a:off x="402166" y="-92841"/>
            <a:ext cx="9145986" cy="166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l">
              <a:defRPr sz="5400"/>
            </a:lvl1pPr>
          </a:lstStyle>
          <a:p>
            <a:r>
              <a:t>Categories:  USML vs CCL</a:t>
            </a:r>
          </a:p>
        </p:txBody>
      </p:sp>
      <p:sp>
        <p:nvSpPr>
          <p:cNvPr id="1018" name="(Export Control Classification Number)"/>
          <p:cNvSpPr txBox="1">
            <a:spLocks noGrp="1"/>
          </p:cNvSpPr>
          <p:nvPr>
            <p:ph type="title"/>
          </p:nvPr>
        </p:nvSpPr>
        <p:spPr>
          <a:prstGeom prst="rect">
            <a:avLst/>
          </a:prstGeom>
        </p:spPr>
        <p:txBody>
          <a:bodyPr/>
          <a:lstStyle>
            <a:lvl1pPr>
              <a:defRPr sz="3200"/>
            </a:lvl1pPr>
          </a:lstStyle>
          <a:p>
            <a:r>
              <a:t>(Export Control Classification Number)</a:t>
            </a:r>
          </a:p>
        </p:txBody>
      </p:sp>
      <p:sp>
        <p:nvSpPr>
          <p:cNvPr id="101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74</a:t>
            </a:fld>
            <a:endParaRPr/>
          </a:p>
        </p:txBody>
      </p:sp>
      <p:sp>
        <p:nvSpPr>
          <p:cNvPr id="1020" name="How Many Categories?"/>
          <p:cNvSpPr txBox="1"/>
          <p:nvPr/>
        </p:nvSpPr>
        <p:spPr>
          <a:xfrm>
            <a:off x="10039350" y="1638300"/>
            <a:ext cx="2781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r" defTabSz="914400">
              <a:spcBef>
                <a:spcPts val="700"/>
              </a:spcBef>
              <a:defRPr sz="1500" b="1">
                <a:solidFill>
                  <a:srgbClr val="FFFFFF"/>
                </a:solidFill>
                <a:uFill>
                  <a:solidFill>
                    <a:srgbClr val="FFFFFF"/>
                  </a:solidFill>
                </a:uFill>
                <a:latin typeface="Verdana"/>
                <a:ea typeface="Verdana"/>
                <a:cs typeface="Verdana"/>
                <a:sym typeface="Verdana"/>
              </a:defRPr>
            </a:lvl1pPr>
          </a:lstStyle>
          <a:p>
            <a:r>
              <a:t>How Many Categories?</a:t>
            </a:r>
          </a:p>
        </p:txBody>
      </p:sp>
      <p:pic>
        <p:nvPicPr>
          <p:cNvPr id="1021" name="2016-05-03_06-40-19.png" descr="2016-05-03_06-40-19.png"/>
          <p:cNvPicPr>
            <a:picLocks noChangeAspect="1"/>
          </p:cNvPicPr>
          <p:nvPr/>
        </p:nvPicPr>
        <p:blipFill>
          <a:blip r:embed="rId4"/>
          <a:stretch>
            <a:fillRect/>
          </a:stretch>
        </p:blipFill>
        <p:spPr>
          <a:xfrm>
            <a:off x="933241" y="5053255"/>
            <a:ext cx="4330820" cy="2546754"/>
          </a:xfrm>
          <a:prstGeom prst="rect">
            <a:avLst/>
          </a:prstGeom>
          <a:ln w="12700">
            <a:solidFill>
              <a:srgbClr val="000000"/>
            </a:solidFill>
            <a:miter lim="400000"/>
          </a:ln>
        </p:spPr>
      </p:pic>
      <p:sp>
        <p:nvSpPr>
          <p:cNvPr id="1022" name="Rounded Rectangle"/>
          <p:cNvSpPr/>
          <p:nvPr/>
        </p:nvSpPr>
        <p:spPr>
          <a:xfrm>
            <a:off x="558800" y="3992923"/>
            <a:ext cx="5079703" cy="4722205"/>
          </a:xfrm>
          <a:prstGeom prst="roundRect">
            <a:avLst>
              <a:gd name="adj" fmla="val 14643"/>
            </a:avLst>
          </a:prstGeom>
          <a:ln w="50800">
            <a:solidFill>
              <a:srgbClr val="FF2600"/>
            </a:solidFill>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023" name="21 Categories"/>
          <p:cNvSpPr txBox="1"/>
          <p:nvPr/>
        </p:nvSpPr>
        <p:spPr>
          <a:xfrm>
            <a:off x="1023485" y="3774653"/>
            <a:ext cx="4150333"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spcBef>
                <a:spcPts val="2400"/>
              </a:spcBef>
              <a:defRPr sz="4000"/>
            </a:lvl1pPr>
          </a:lstStyle>
          <a:p>
            <a:r>
              <a:t>21 Categories</a:t>
            </a:r>
          </a:p>
        </p:txBody>
      </p:sp>
      <p:sp>
        <p:nvSpPr>
          <p:cNvPr id="1024" name="CCL…"/>
          <p:cNvSpPr txBox="1"/>
          <p:nvPr/>
        </p:nvSpPr>
        <p:spPr>
          <a:xfrm>
            <a:off x="7779884" y="1971436"/>
            <a:ext cx="4150334" cy="21736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ct val="90000"/>
              </a:lnSpc>
              <a:defRPr sz="6400"/>
            </a:pPr>
            <a:r>
              <a:t>CCL</a:t>
            </a:r>
            <a:endParaRPr sz="4000"/>
          </a:p>
          <a:p>
            <a:pPr>
              <a:defRPr sz="4000"/>
            </a:pPr>
            <a:r>
              <a:t>(EAR Jurisdiction)</a:t>
            </a:r>
          </a:p>
        </p:txBody>
      </p:sp>
      <p:sp>
        <p:nvSpPr>
          <p:cNvPr id="1025" name="Line"/>
          <p:cNvSpPr/>
          <p:nvPr/>
        </p:nvSpPr>
        <p:spPr>
          <a:xfrm>
            <a:off x="5784403" y="6079233"/>
            <a:ext cx="1346499" cy="1"/>
          </a:xfrm>
          <a:prstGeom prst="line">
            <a:avLst/>
          </a:prstGeom>
          <a:ln w="88900">
            <a:solidFill>
              <a:srgbClr val="FF2600"/>
            </a:solidFill>
            <a:miter lim="400000"/>
            <a:tailEnd type="triangle"/>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026" name="U.S. Munitions List"/>
          <p:cNvSpPr txBox="1"/>
          <p:nvPr/>
        </p:nvSpPr>
        <p:spPr>
          <a:xfrm>
            <a:off x="1716682" y="1968499"/>
            <a:ext cx="2763938"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a:lvl1pPr>
          </a:lstStyle>
          <a:p>
            <a:r>
              <a:t>U.S. Munitions List</a:t>
            </a:r>
          </a:p>
        </p:txBody>
      </p:sp>
      <p:sp>
        <p:nvSpPr>
          <p:cNvPr id="1027" name="Commerce Control List"/>
          <p:cNvSpPr txBox="1"/>
          <p:nvPr/>
        </p:nvSpPr>
        <p:spPr>
          <a:xfrm>
            <a:off x="8057839" y="1968499"/>
            <a:ext cx="3594424"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a:lvl1pPr>
          </a:lstStyle>
          <a:p>
            <a:r>
              <a:t>Commerce Control List</a:t>
            </a:r>
          </a:p>
        </p:txBody>
      </p:sp>
      <p:pic>
        <p:nvPicPr>
          <p:cNvPr id="1028" name="miniature ECCN.jpg" descr="miniature ECCN.jpg"/>
          <p:cNvPicPr>
            <a:picLocks noChangeAspect="1"/>
          </p:cNvPicPr>
          <p:nvPr/>
        </p:nvPicPr>
        <p:blipFill>
          <a:blip r:embed="rId5"/>
          <a:stretch>
            <a:fillRect/>
          </a:stretch>
        </p:blipFill>
        <p:spPr>
          <a:xfrm>
            <a:off x="11399195" y="6012402"/>
            <a:ext cx="809686" cy="480751"/>
          </a:xfrm>
          <a:prstGeom prst="rect">
            <a:avLst/>
          </a:prstGeom>
          <a:ln w="12700">
            <a:solidFill>
              <a:srgbClr val="000000"/>
            </a:solidFill>
            <a:miter lim="400000"/>
          </a:ln>
        </p:spPr>
      </p:pic>
      <p:pic>
        <p:nvPicPr>
          <p:cNvPr id="1029" name="miniature ECCN.jpg" descr="miniature ECCN.jpg"/>
          <p:cNvPicPr>
            <a:picLocks noChangeAspect="1"/>
          </p:cNvPicPr>
          <p:nvPr/>
        </p:nvPicPr>
        <p:blipFill>
          <a:blip r:embed="rId5"/>
          <a:stretch>
            <a:fillRect/>
          </a:stretch>
        </p:blipFill>
        <p:spPr>
          <a:xfrm>
            <a:off x="11334664" y="5953738"/>
            <a:ext cx="809686" cy="480751"/>
          </a:xfrm>
          <a:prstGeom prst="rect">
            <a:avLst/>
          </a:prstGeom>
          <a:ln w="12700">
            <a:solidFill>
              <a:srgbClr val="000000"/>
            </a:solidFill>
            <a:miter lim="400000"/>
          </a:ln>
        </p:spPr>
      </p:pic>
      <p:pic>
        <p:nvPicPr>
          <p:cNvPr id="1030" name="miniature ECCN.jpg" descr="miniature ECCN.jpg"/>
          <p:cNvPicPr>
            <a:picLocks noChangeAspect="1"/>
          </p:cNvPicPr>
          <p:nvPr/>
        </p:nvPicPr>
        <p:blipFill>
          <a:blip r:embed="rId5"/>
          <a:stretch>
            <a:fillRect/>
          </a:stretch>
        </p:blipFill>
        <p:spPr>
          <a:xfrm>
            <a:off x="11287733" y="5895074"/>
            <a:ext cx="809685" cy="480751"/>
          </a:xfrm>
          <a:prstGeom prst="rect">
            <a:avLst/>
          </a:prstGeom>
          <a:ln w="12700">
            <a:solidFill>
              <a:srgbClr val="000000"/>
            </a:solidFill>
            <a:miter lim="400000"/>
          </a:ln>
        </p:spPr>
      </p:pic>
      <p:pic>
        <p:nvPicPr>
          <p:cNvPr id="1031" name="miniature ECCN.jpg" descr="miniature ECCN.jpg"/>
          <p:cNvPicPr>
            <a:picLocks noChangeAspect="1"/>
          </p:cNvPicPr>
          <p:nvPr/>
        </p:nvPicPr>
        <p:blipFill>
          <a:blip r:embed="rId5"/>
          <a:stretch>
            <a:fillRect/>
          </a:stretch>
        </p:blipFill>
        <p:spPr>
          <a:xfrm>
            <a:off x="11223203" y="5836410"/>
            <a:ext cx="809685" cy="480751"/>
          </a:xfrm>
          <a:prstGeom prst="rect">
            <a:avLst/>
          </a:prstGeom>
          <a:ln w="12700">
            <a:solidFill>
              <a:srgbClr val="000000"/>
            </a:solidFill>
            <a:miter lim="400000"/>
          </a:ln>
        </p:spPr>
      </p:pic>
      <p:pic>
        <p:nvPicPr>
          <p:cNvPr id="1032" name="miniature ECCN.jpg" descr="miniature ECCN.jpg"/>
          <p:cNvPicPr>
            <a:picLocks noChangeAspect="1"/>
          </p:cNvPicPr>
          <p:nvPr/>
        </p:nvPicPr>
        <p:blipFill>
          <a:blip r:embed="rId5"/>
          <a:stretch>
            <a:fillRect/>
          </a:stretch>
        </p:blipFill>
        <p:spPr>
          <a:xfrm>
            <a:off x="11170405" y="5783612"/>
            <a:ext cx="809686" cy="480751"/>
          </a:xfrm>
          <a:prstGeom prst="rect">
            <a:avLst/>
          </a:prstGeom>
          <a:ln w="12700">
            <a:solidFill>
              <a:srgbClr val="000000"/>
            </a:solidFill>
            <a:miter lim="400000"/>
          </a:ln>
        </p:spPr>
      </p:pic>
      <p:pic>
        <p:nvPicPr>
          <p:cNvPr id="1033" name="miniature ECCN.jpg" descr="miniature ECCN.jpg"/>
          <p:cNvPicPr>
            <a:picLocks noChangeAspect="1"/>
          </p:cNvPicPr>
          <p:nvPr/>
        </p:nvPicPr>
        <p:blipFill>
          <a:blip r:embed="rId5"/>
          <a:stretch>
            <a:fillRect/>
          </a:stretch>
        </p:blipFill>
        <p:spPr>
          <a:xfrm>
            <a:off x="11105874" y="5724948"/>
            <a:ext cx="809686" cy="480751"/>
          </a:xfrm>
          <a:prstGeom prst="rect">
            <a:avLst/>
          </a:prstGeom>
          <a:ln w="12700">
            <a:solidFill>
              <a:srgbClr val="000000"/>
            </a:solidFill>
            <a:miter lim="400000"/>
          </a:ln>
        </p:spPr>
      </p:pic>
      <p:pic>
        <p:nvPicPr>
          <p:cNvPr id="1034" name="miniature ECCN.jpg" descr="miniature ECCN.jpg"/>
          <p:cNvPicPr>
            <a:picLocks noChangeAspect="1"/>
          </p:cNvPicPr>
          <p:nvPr/>
        </p:nvPicPr>
        <p:blipFill>
          <a:blip r:embed="rId5"/>
          <a:stretch>
            <a:fillRect/>
          </a:stretch>
        </p:blipFill>
        <p:spPr>
          <a:xfrm>
            <a:off x="11058943" y="5666284"/>
            <a:ext cx="809685" cy="480751"/>
          </a:xfrm>
          <a:prstGeom prst="rect">
            <a:avLst/>
          </a:prstGeom>
          <a:ln w="12700">
            <a:solidFill>
              <a:srgbClr val="000000"/>
            </a:solidFill>
            <a:miter lim="400000"/>
          </a:ln>
        </p:spPr>
      </p:pic>
      <p:pic>
        <p:nvPicPr>
          <p:cNvPr id="1035" name="miniature ECCN.jpg" descr="miniature ECCN.jpg"/>
          <p:cNvPicPr>
            <a:picLocks noChangeAspect="1"/>
          </p:cNvPicPr>
          <p:nvPr/>
        </p:nvPicPr>
        <p:blipFill>
          <a:blip r:embed="rId5"/>
          <a:stretch>
            <a:fillRect/>
          </a:stretch>
        </p:blipFill>
        <p:spPr>
          <a:xfrm>
            <a:off x="10994413" y="5607620"/>
            <a:ext cx="809685" cy="480751"/>
          </a:xfrm>
          <a:prstGeom prst="rect">
            <a:avLst/>
          </a:prstGeom>
          <a:ln w="12700">
            <a:solidFill>
              <a:srgbClr val="000000"/>
            </a:solidFill>
            <a:miter lim="400000"/>
          </a:ln>
        </p:spPr>
      </p:pic>
      <p:pic>
        <p:nvPicPr>
          <p:cNvPr id="1036" name="miniature ECCN.jpg" descr="miniature ECCN.jpg"/>
          <p:cNvPicPr>
            <a:picLocks noChangeAspect="1"/>
          </p:cNvPicPr>
          <p:nvPr/>
        </p:nvPicPr>
        <p:blipFill>
          <a:blip r:embed="rId5"/>
          <a:stretch>
            <a:fillRect/>
          </a:stretch>
        </p:blipFill>
        <p:spPr>
          <a:xfrm>
            <a:off x="10941615" y="5552188"/>
            <a:ext cx="809686" cy="480751"/>
          </a:xfrm>
          <a:prstGeom prst="rect">
            <a:avLst/>
          </a:prstGeom>
          <a:ln w="12700">
            <a:solidFill>
              <a:srgbClr val="000000"/>
            </a:solidFill>
            <a:miter lim="400000"/>
          </a:ln>
        </p:spPr>
      </p:pic>
      <p:pic>
        <p:nvPicPr>
          <p:cNvPr id="1037" name="miniature ECCN.jpg" descr="miniature ECCN.jpg"/>
          <p:cNvPicPr>
            <a:picLocks noChangeAspect="1"/>
          </p:cNvPicPr>
          <p:nvPr/>
        </p:nvPicPr>
        <p:blipFill>
          <a:blip r:embed="rId5"/>
          <a:stretch>
            <a:fillRect/>
          </a:stretch>
        </p:blipFill>
        <p:spPr>
          <a:xfrm>
            <a:off x="10877084" y="5493523"/>
            <a:ext cx="809686" cy="480752"/>
          </a:xfrm>
          <a:prstGeom prst="rect">
            <a:avLst/>
          </a:prstGeom>
          <a:ln w="12700">
            <a:solidFill>
              <a:srgbClr val="000000"/>
            </a:solidFill>
            <a:miter lim="400000"/>
          </a:ln>
        </p:spPr>
      </p:pic>
      <p:pic>
        <p:nvPicPr>
          <p:cNvPr id="1038" name="miniature ECCN.jpg" descr="miniature ECCN.jpg"/>
          <p:cNvPicPr>
            <a:picLocks noChangeAspect="1"/>
          </p:cNvPicPr>
          <p:nvPr/>
        </p:nvPicPr>
        <p:blipFill>
          <a:blip r:embed="rId5"/>
          <a:stretch>
            <a:fillRect/>
          </a:stretch>
        </p:blipFill>
        <p:spPr>
          <a:xfrm>
            <a:off x="10830153" y="5434859"/>
            <a:ext cx="809686" cy="480751"/>
          </a:xfrm>
          <a:prstGeom prst="rect">
            <a:avLst/>
          </a:prstGeom>
          <a:ln w="12700">
            <a:solidFill>
              <a:srgbClr val="000000"/>
            </a:solidFill>
            <a:miter lim="400000"/>
          </a:ln>
        </p:spPr>
      </p:pic>
      <p:pic>
        <p:nvPicPr>
          <p:cNvPr id="1039" name="miniature ECCN.jpg" descr="miniature ECCN.jpg"/>
          <p:cNvPicPr>
            <a:picLocks noChangeAspect="1"/>
          </p:cNvPicPr>
          <p:nvPr/>
        </p:nvPicPr>
        <p:blipFill>
          <a:blip r:embed="rId5"/>
          <a:stretch>
            <a:fillRect/>
          </a:stretch>
        </p:blipFill>
        <p:spPr>
          <a:xfrm>
            <a:off x="10765623" y="5376195"/>
            <a:ext cx="809685" cy="480751"/>
          </a:xfrm>
          <a:prstGeom prst="rect">
            <a:avLst/>
          </a:prstGeom>
          <a:ln w="12700">
            <a:solidFill>
              <a:srgbClr val="000000"/>
            </a:solidFill>
            <a:miter lim="400000"/>
          </a:ln>
        </p:spPr>
      </p:pic>
      <p:pic>
        <p:nvPicPr>
          <p:cNvPr id="1040" name="miniature ECCN.jpg" descr="miniature ECCN.jpg"/>
          <p:cNvPicPr>
            <a:picLocks noChangeAspect="1"/>
          </p:cNvPicPr>
          <p:nvPr/>
        </p:nvPicPr>
        <p:blipFill>
          <a:blip r:embed="rId5"/>
          <a:stretch>
            <a:fillRect/>
          </a:stretch>
        </p:blipFill>
        <p:spPr>
          <a:xfrm>
            <a:off x="10712825" y="5323398"/>
            <a:ext cx="809686" cy="480751"/>
          </a:xfrm>
          <a:prstGeom prst="rect">
            <a:avLst/>
          </a:prstGeom>
          <a:ln w="12700">
            <a:solidFill>
              <a:srgbClr val="000000"/>
            </a:solidFill>
            <a:miter lim="400000"/>
          </a:ln>
        </p:spPr>
      </p:pic>
      <p:pic>
        <p:nvPicPr>
          <p:cNvPr id="1041" name="miniature ECCN.jpg" descr="miniature ECCN.jpg"/>
          <p:cNvPicPr>
            <a:picLocks noChangeAspect="1"/>
          </p:cNvPicPr>
          <p:nvPr/>
        </p:nvPicPr>
        <p:blipFill>
          <a:blip r:embed="rId5"/>
          <a:stretch>
            <a:fillRect/>
          </a:stretch>
        </p:blipFill>
        <p:spPr>
          <a:xfrm>
            <a:off x="10648295" y="5264734"/>
            <a:ext cx="809685" cy="480751"/>
          </a:xfrm>
          <a:prstGeom prst="rect">
            <a:avLst/>
          </a:prstGeom>
          <a:ln w="12700">
            <a:solidFill>
              <a:srgbClr val="000000"/>
            </a:solidFill>
            <a:miter lim="400000"/>
          </a:ln>
        </p:spPr>
      </p:pic>
      <p:pic>
        <p:nvPicPr>
          <p:cNvPr id="1042" name="miniature ECCN.jpg" descr="miniature ECCN.jpg"/>
          <p:cNvPicPr>
            <a:picLocks noChangeAspect="1"/>
          </p:cNvPicPr>
          <p:nvPr/>
        </p:nvPicPr>
        <p:blipFill>
          <a:blip r:embed="rId5"/>
          <a:stretch>
            <a:fillRect/>
          </a:stretch>
        </p:blipFill>
        <p:spPr>
          <a:xfrm>
            <a:off x="10601363" y="5206070"/>
            <a:ext cx="809686" cy="480751"/>
          </a:xfrm>
          <a:prstGeom prst="rect">
            <a:avLst/>
          </a:prstGeom>
          <a:ln w="12700">
            <a:solidFill>
              <a:srgbClr val="000000"/>
            </a:solidFill>
            <a:miter lim="400000"/>
          </a:ln>
        </p:spPr>
      </p:pic>
      <p:pic>
        <p:nvPicPr>
          <p:cNvPr id="1043" name="miniature ECCN.jpg" descr="miniature ECCN.jpg"/>
          <p:cNvPicPr>
            <a:picLocks noChangeAspect="1"/>
          </p:cNvPicPr>
          <p:nvPr/>
        </p:nvPicPr>
        <p:blipFill>
          <a:blip r:embed="rId5"/>
          <a:stretch>
            <a:fillRect/>
          </a:stretch>
        </p:blipFill>
        <p:spPr>
          <a:xfrm>
            <a:off x="10536833" y="5147405"/>
            <a:ext cx="809685" cy="480752"/>
          </a:xfrm>
          <a:prstGeom prst="rect">
            <a:avLst/>
          </a:prstGeom>
          <a:ln w="12700">
            <a:solidFill>
              <a:srgbClr val="000000"/>
            </a:solidFill>
            <a:miter lim="400000"/>
          </a:ln>
        </p:spPr>
      </p:pic>
      <p:pic>
        <p:nvPicPr>
          <p:cNvPr id="1044" name="miniature ECCN.jpg" descr="miniature ECCN.jpg"/>
          <p:cNvPicPr>
            <a:picLocks noChangeAspect="1"/>
          </p:cNvPicPr>
          <p:nvPr/>
        </p:nvPicPr>
        <p:blipFill>
          <a:blip r:embed="rId5"/>
          <a:stretch>
            <a:fillRect/>
          </a:stretch>
        </p:blipFill>
        <p:spPr>
          <a:xfrm>
            <a:off x="10475592" y="6250032"/>
            <a:ext cx="1307824" cy="776521"/>
          </a:xfrm>
          <a:prstGeom prst="rect">
            <a:avLst/>
          </a:prstGeom>
          <a:ln w="12700">
            <a:solidFill>
              <a:srgbClr val="000000"/>
            </a:solidFill>
            <a:miter lim="400000"/>
          </a:ln>
        </p:spPr>
      </p:pic>
      <p:pic>
        <p:nvPicPr>
          <p:cNvPr id="1045" name="miniature ECCN.jpg" descr="miniature ECCN.jpg"/>
          <p:cNvPicPr>
            <a:picLocks noChangeAspect="1"/>
          </p:cNvPicPr>
          <p:nvPr/>
        </p:nvPicPr>
        <p:blipFill>
          <a:blip r:embed="rId5"/>
          <a:stretch>
            <a:fillRect/>
          </a:stretch>
        </p:blipFill>
        <p:spPr>
          <a:xfrm>
            <a:off x="10371361" y="6155277"/>
            <a:ext cx="1307824" cy="776520"/>
          </a:xfrm>
          <a:prstGeom prst="rect">
            <a:avLst/>
          </a:prstGeom>
          <a:ln w="12700">
            <a:solidFill>
              <a:srgbClr val="000000"/>
            </a:solidFill>
            <a:miter lim="400000"/>
          </a:ln>
        </p:spPr>
      </p:pic>
      <p:pic>
        <p:nvPicPr>
          <p:cNvPr id="1046" name="miniature ECCN.jpg" descr="miniature ECCN.jpg"/>
          <p:cNvPicPr>
            <a:picLocks noChangeAspect="1"/>
          </p:cNvPicPr>
          <p:nvPr/>
        </p:nvPicPr>
        <p:blipFill>
          <a:blip r:embed="rId5"/>
          <a:stretch>
            <a:fillRect/>
          </a:stretch>
        </p:blipFill>
        <p:spPr>
          <a:xfrm>
            <a:off x="10295556" y="6060521"/>
            <a:ext cx="1307824" cy="776521"/>
          </a:xfrm>
          <a:prstGeom prst="rect">
            <a:avLst/>
          </a:prstGeom>
          <a:ln w="12700">
            <a:solidFill>
              <a:srgbClr val="000000"/>
            </a:solidFill>
            <a:miter lim="400000"/>
          </a:ln>
        </p:spPr>
      </p:pic>
      <p:pic>
        <p:nvPicPr>
          <p:cNvPr id="1047" name="miniature ECCN.jpg" descr="miniature ECCN.jpg"/>
          <p:cNvPicPr>
            <a:picLocks noChangeAspect="1"/>
          </p:cNvPicPr>
          <p:nvPr/>
        </p:nvPicPr>
        <p:blipFill>
          <a:blip r:embed="rId5"/>
          <a:stretch>
            <a:fillRect/>
          </a:stretch>
        </p:blipFill>
        <p:spPr>
          <a:xfrm>
            <a:off x="10191325" y="5965765"/>
            <a:ext cx="1307824" cy="776521"/>
          </a:xfrm>
          <a:prstGeom prst="rect">
            <a:avLst/>
          </a:prstGeom>
          <a:ln w="12700">
            <a:solidFill>
              <a:srgbClr val="000000"/>
            </a:solidFill>
            <a:miter lim="400000"/>
          </a:ln>
        </p:spPr>
      </p:pic>
      <p:pic>
        <p:nvPicPr>
          <p:cNvPr id="1048" name="miniature ECCN.jpg" descr="miniature ECCN.jpg"/>
          <p:cNvPicPr>
            <a:picLocks noChangeAspect="1"/>
          </p:cNvPicPr>
          <p:nvPr/>
        </p:nvPicPr>
        <p:blipFill>
          <a:blip r:embed="rId5"/>
          <a:stretch>
            <a:fillRect/>
          </a:stretch>
        </p:blipFill>
        <p:spPr>
          <a:xfrm>
            <a:off x="10106045" y="5880485"/>
            <a:ext cx="1307824" cy="776521"/>
          </a:xfrm>
          <a:prstGeom prst="rect">
            <a:avLst/>
          </a:prstGeom>
          <a:ln w="12700">
            <a:solidFill>
              <a:srgbClr val="000000"/>
            </a:solidFill>
            <a:miter lim="400000"/>
          </a:ln>
        </p:spPr>
      </p:pic>
      <p:pic>
        <p:nvPicPr>
          <p:cNvPr id="1049" name="miniature ECCN.jpg" descr="miniature ECCN.jpg"/>
          <p:cNvPicPr>
            <a:picLocks noChangeAspect="1"/>
          </p:cNvPicPr>
          <p:nvPr/>
        </p:nvPicPr>
        <p:blipFill>
          <a:blip r:embed="rId5"/>
          <a:stretch>
            <a:fillRect/>
          </a:stretch>
        </p:blipFill>
        <p:spPr>
          <a:xfrm>
            <a:off x="10001814" y="5785729"/>
            <a:ext cx="1307824" cy="776521"/>
          </a:xfrm>
          <a:prstGeom prst="rect">
            <a:avLst/>
          </a:prstGeom>
          <a:ln w="12700">
            <a:solidFill>
              <a:srgbClr val="000000"/>
            </a:solidFill>
            <a:miter lim="400000"/>
          </a:ln>
        </p:spPr>
      </p:pic>
      <p:pic>
        <p:nvPicPr>
          <p:cNvPr id="1050" name="miniature ECCN.jpg" descr="miniature ECCN.jpg"/>
          <p:cNvPicPr>
            <a:picLocks noChangeAspect="1"/>
          </p:cNvPicPr>
          <p:nvPr/>
        </p:nvPicPr>
        <p:blipFill>
          <a:blip r:embed="rId5"/>
          <a:stretch>
            <a:fillRect/>
          </a:stretch>
        </p:blipFill>
        <p:spPr>
          <a:xfrm>
            <a:off x="9926009" y="5690973"/>
            <a:ext cx="1307824" cy="776521"/>
          </a:xfrm>
          <a:prstGeom prst="rect">
            <a:avLst/>
          </a:prstGeom>
          <a:ln w="12700">
            <a:solidFill>
              <a:srgbClr val="000000"/>
            </a:solidFill>
            <a:miter lim="400000"/>
          </a:ln>
        </p:spPr>
      </p:pic>
      <p:pic>
        <p:nvPicPr>
          <p:cNvPr id="1051" name="miniature ECCN.jpg" descr="miniature ECCN.jpg"/>
          <p:cNvPicPr>
            <a:picLocks noChangeAspect="1"/>
          </p:cNvPicPr>
          <p:nvPr/>
        </p:nvPicPr>
        <p:blipFill>
          <a:blip r:embed="rId5"/>
          <a:stretch>
            <a:fillRect/>
          </a:stretch>
        </p:blipFill>
        <p:spPr>
          <a:xfrm>
            <a:off x="9821778" y="5596218"/>
            <a:ext cx="1307824" cy="776521"/>
          </a:xfrm>
          <a:prstGeom prst="rect">
            <a:avLst/>
          </a:prstGeom>
          <a:ln w="12700">
            <a:solidFill>
              <a:srgbClr val="000000"/>
            </a:solidFill>
            <a:miter lim="400000"/>
          </a:ln>
        </p:spPr>
      </p:pic>
      <p:pic>
        <p:nvPicPr>
          <p:cNvPr id="1052" name="miniature ECCN.jpg" descr="miniature ECCN.jpg"/>
          <p:cNvPicPr>
            <a:picLocks noChangeAspect="1"/>
          </p:cNvPicPr>
          <p:nvPr/>
        </p:nvPicPr>
        <p:blipFill>
          <a:blip r:embed="rId5"/>
          <a:stretch>
            <a:fillRect/>
          </a:stretch>
        </p:blipFill>
        <p:spPr>
          <a:xfrm>
            <a:off x="9736497" y="5506682"/>
            <a:ext cx="1307825" cy="776521"/>
          </a:xfrm>
          <a:prstGeom prst="rect">
            <a:avLst/>
          </a:prstGeom>
          <a:ln w="12700">
            <a:solidFill>
              <a:srgbClr val="000000"/>
            </a:solidFill>
            <a:miter lim="400000"/>
          </a:ln>
        </p:spPr>
      </p:pic>
      <p:pic>
        <p:nvPicPr>
          <p:cNvPr id="1053" name="miniature ECCN.jpg" descr="miniature ECCN.jpg"/>
          <p:cNvPicPr>
            <a:picLocks noChangeAspect="1"/>
          </p:cNvPicPr>
          <p:nvPr/>
        </p:nvPicPr>
        <p:blipFill>
          <a:blip r:embed="rId5"/>
          <a:stretch>
            <a:fillRect/>
          </a:stretch>
        </p:blipFill>
        <p:spPr>
          <a:xfrm>
            <a:off x="9632267" y="5411927"/>
            <a:ext cx="1307824" cy="776520"/>
          </a:xfrm>
          <a:prstGeom prst="rect">
            <a:avLst/>
          </a:prstGeom>
          <a:ln w="12700">
            <a:solidFill>
              <a:srgbClr val="000000"/>
            </a:solidFill>
            <a:miter lim="400000"/>
          </a:ln>
        </p:spPr>
      </p:pic>
      <p:pic>
        <p:nvPicPr>
          <p:cNvPr id="1054" name="miniature ECCN.jpg" descr="miniature ECCN.jpg"/>
          <p:cNvPicPr>
            <a:picLocks noChangeAspect="1"/>
          </p:cNvPicPr>
          <p:nvPr/>
        </p:nvPicPr>
        <p:blipFill>
          <a:blip r:embed="rId5"/>
          <a:stretch>
            <a:fillRect/>
          </a:stretch>
        </p:blipFill>
        <p:spPr>
          <a:xfrm>
            <a:off x="9556462" y="5317171"/>
            <a:ext cx="1307824" cy="776521"/>
          </a:xfrm>
          <a:prstGeom prst="rect">
            <a:avLst/>
          </a:prstGeom>
          <a:ln w="12700">
            <a:solidFill>
              <a:srgbClr val="000000"/>
            </a:solidFill>
            <a:miter lim="400000"/>
          </a:ln>
        </p:spPr>
      </p:pic>
      <p:pic>
        <p:nvPicPr>
          <p:cNvPr id="1055" name="miniature ECCN.jpg" descr="miniature ECCN.jpg"/>
          <p:cNvPicPr>
            <a:picLocks noChangeAspect="1"/>
          </p:cNvPicPr>
          <p:nvPr/>
        </p:nvPicPr>
        <p:blipFill>
          <a:blip r:embed="rId5"/>
          <a:stretch>
            <a:fillRect/>
          </a:stretch>
        </p:blipFill>
        <p:spPr>
          <a:xfrm>
            <a:off x="9452230" y="5222415"/>
            <a:ext cx="1307824" cy="776521"/>
          </a:xfrm>
          <a:prstGeom prst="rect">
            <a:avLst/>
          </a:prstGeom>
          <a:ln w="12700">
            <a:solidFill>
              <a:srgbClr val="000000"/>
            </a:solidFill>
            <a:miter lim="400000"/>
          </a:ln>
        </p:spPr>
      </p:pic>
      <p:pic>
        <p:nvPicPr>
          <p:cNvPr id="1056" name="miniature ECCN.jpg" descr="miniature ECCN.jpg"/>
          <p:cNvPicPr>
            <a:picLocks noChangeAspect="1"/>
          </p:cNvPicPr>
          <p:nvPr/>
        </p:nvPicPr>
        <p:blipFill>
          <a:blip r:embed="rId5"/>
          <a:stretch>
            <a:fillRect/>
          </a:stretch>
        </p:blipFill>
        <p:spPr>
          <a:xfrm>
            <a:off x="9366950" y="5137135"/>
            <a:ext cx="1307824" cy="776521"/>
          </a:xfrm>
          <a:prstGeom prst="rect">
            <a:avLst/>
          </a:prstGeom>
          <a:ln w="12700">
            <a:solidFill>
              <a:srgbClr val="000000"/>
            </a:solidFill>
            <a:miter lim="400000"/>
          </a:ln>
        </p:spPr>
      </p:pic>
      <p:pic>
        <p:nvPicPr>
          <p:cNvPr id="1057" name="miniature ECCN.jpg" descr="miniature ECCN.jpg"/>
          <p:cNvPicPr>
            <a:picLocks noChangeAspect="1"/>
          </p:cNvPicPr>
          <p:nvPr/>
        </p:nvPicPr>
        <p:blipFill>
          <a:blip r:embed="rId5"/>
          <a:stretch>
            <a:fillRect/>
          </a:stretch>
        </p:blipFill>
        <p:spPr>
          <a:xfrm>
            <a:off x="9262719" y="5042379"/>
            <a:ext cx="1307824" cy="776521"/>
          </a:xfrm>
          <a:prstGeom prst="rect">
            <a:avLst/>
          </a:prstGeom>
          <a:ln w="12700">
            <a:solidFill>
              <a:srgbClr val="000000"/>
            </a:solidFill>
            <a:miter lim="400000"/>
          </a:ln>
        </p:spPr>
      </p:pic>
      <p:pic>
        <p:nvPicPr>
          <p:cNvPr id="1058" name="miniature ECCN.jpg" descr="miniature ECCN.jpg"/>
          <p:cNvPicPr>
            <a:picLocks noChangeAspect="1"/>
          </p:cNvPicPr>
          <p:nvPr/>
        </p:nvPicPr>
        <p:blipFill>
          <a:blip r:embed="rId5"/>
          <a:stretch>
            <a:fillRect/>
          </a:stretch>
        </p:blipFill>
        <p:spPr>
          <a:xfrm>
            <a:off x="9186915" y="4947623"/>
            <a:ext cx="1307824" cy="776521"/>
          </a:xfrm>
          <a:prstGeom prst="rect">
            <a:avLst/>
          </a:prstGeom>
          <a:ln w="12700">
            <a:solidFill>
              <a:srgbClr val="000000"/>
            </a:solidFill>
            <a:miter lim="400000"/>
          </a:ln>
        </p:spPr>
      </p:pic>
      <p:pic>
        <p:nvPicPr>
          <p:cNvPr id="1059" name="miniature ECCN.jpg" descr="miniature ECCN.jpg"/>
          <p:cNvPicPr>
            <a:picLocks noChangeAspect="1"/>
          </p:cNvPicPr>
          <p:nvPr/>
        </p:nvPicPr>
        <p:blipFill>
          <a:blip r:embed="rId5"/>
          <a:stretch>
            <a:fillRect/>
          </a:stretch>
        </p:blipFill>
        <p:spPr>
          <a:xfrm>
            <a:off x="9082683" y="4852868"/>
            <a:ext cx="1307824" cy="776521"/>
          </a:xfrm>
          <a:prstGeom prst="rect">
            <a:avLst/>
          </a:prstGeom>
          <a:ln w="12700">
            <a:solidFill>
              <a:srgbClr val="000000"/>
            </a:solidFill>
            <a:miter lim="400000"/>
          </a:ln>
        </p:spPr>
      </p:pic>
      <p:sp>
        <p:nvSpPr>
          <p:cNvPr id="1060" name="Rounded Rectangle"/>
          <p:cNvSpPr/>
          <p:nvPr/>
        </p:nvSpPr>
        <p:spPr>
          <a:xfrm>
            <a:off x="7315200" y="3994537"/>
            <a:ext cx="5079703" cy="4718977"/>
          </a:xfrm>
          <a:prstGeom prst="roundRect">
            <a:avLst>
              <a:gd name="adj" fmla="val 14653"/>
            </a:avLst>
          </a:prstGeom>
          <a:ln w="50800">
            <a:solidFill>
              <a:srgbClr val="FF2600"/>
            </a:solidFill>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061" name="588 ECCNs"/>
          <p:cNvSpPr txBox="1"/>
          <p:nvPr/>
        </p:nvSpPr>
        <p:spPr>
          <a:xfrm>
            <a:off x="7779884" y="3776267"/>
            <a:ext cx="4150334"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spcBef>
                <a:spcPts val="2400"/>
              </a:spcBef>
              <a:defRPr sz="4000"/>
            </a:lvl1pPr>
          </a:lstStyle>
          <a:p>
            <a:r>
              <a:t>588 ECCNs</a:t>
            </a:r>
          </a:p>
        </p:txBody>
      </p:sp>
      <p:pic>
        <p:nvPicPr>
          <p:cNvPr id="1062" name="miniature ECCN.jpg" descr="miniature ECCN.jpg"/>
          <p:cNvPicPr>
            <a:picLocks noChangeAspect="1"/>
          </p:cNvPicPr>
          <p:nvPr/>
        </p:nvPicPr>
        <p:blipFill>
          <a:blip r:embed="rId5"/>
          <a:stretch>
            <a:fillRect/>
          </a:stretch>
        </p:blipFill>
        <p:spPr>
          <a:xfrm>
            <a:off x="9378741" y="6584272"/>
            <a:ext cx="1752861" cy="1040762"/>
          </a:xfrm>
          <a:prstGeom prst="rect">
            <a:avLst/>
          </a:prstGeom>
          <a:ln w="12700">
            <a:solidFill>
              <a:srgbClr val="000000"/>
            </a:solidFill>
            <a:miter lim="400000"/>
          </a:ln>
        </p:spPr>
      </p:pic>
      <p:pic>
        <p:nvPicPr>
          <p:cNvPr id="1063" name="miniature ECCN.jpg" descr="miniature ECCN.jpg"/>
          <p:cNvPicPr>
            <a:picLocks noChangeAspect="1"/>
          </p:cNvPicPr>
          <p:nvPr/>
        </p:nvPicPr>
        <p:blipFill>
          <a:blip r:embed="rId5"/>
          <a:stretch>
            <a:fillRect/>
          </a:stretch>
        </p:blipFill>
        <p:spPr>
          <a:xfrm>
            <a:off x="9239041" y="6457272"/>
            <a:ext cx="1752861" cy="1040762"/>
          </a:xfrm>
          <a:prstGeom prst="rect">
            <a:avLst/>
          </a:prstGeom>
          <a:ln w="12700">
            <a:solidFill>
              <a:srgbClr val="000000"/>
            </a:solidFill>
            <a:miter lim="400000"/>
          </a:ln>
        </p:spPr>
      </p:pic>
      <p:pic>
        <p:nvPicPr>
          <p:cNvPr id="1064" name="miniature ECCN.jpg" descr="miniature ECCN.jpg"/>
          <p:cNvPicPr>
            <a:picLocks noChangeAspect="1"/>
          </p:cNvPicPr>
          <p:nvPr/>
        </p:nvPicPr>
        <p:blipFill>
          <a:blip r:embed="rId5"/>
          <a:stretch>
            <a:fillRect/>
          </a:stretch>
        </p:blipFill>
        <p:spPr>
          <a:xfrm>
            <a:off x="9137441" y="6330272"/>
            <a:ext cx="1752861" cy="1040761"/>
          </a:xfrm>
          <a:prstGeom prst="rect">
            <a:avLst/>
          </a:prstGeom>
          <a:ln w="12700">
            <a:solidFill>
              <a:srgbClr val="000000"/>
            </a:solidFill>
            <a:miter lim="400000"/>
          </a:ln>
        </p:spPr>
      </p:pic>
      <p:pic>
        <p:nvPicPr>
          <p:cNvPr id="1065" name="miniature ECCN.jpg" descr="miniature ECCN.jpg"/>
          <p:cNvPicPr>
            <a:picLocks noChangeAspect="1"/>
          </p:cNvPicPr>
          <p:nvPr/>
        </p:nvPicPr>
        <p:blipFill>
          <a:blip r:embed="rId5"/>
          <a:stretch>
            <a:fillRect/>
          </a:stretch>
        </p:blipFill>
        <p:spPr>
          <a:xfrm>
            <a:off x="8997741" y="6203272"/>
            <a:ext cx="1752861" cy="1040761"/>
          </a:xfrm>
          <a:prstGeom prst="rect">
            <a:avLst/>
          </a:prstGeom>
          <a:ln w="12700">
            <a:solidFill>
              <a:srgbClr val="000000"/>
            </a:solidFill>
            <a:miter lim="400000"/>
          </a:ln>
        </p:spPr>
      </p:pic>
      <p:pic>
        <p:nvPicPr>
          <p:cNvPr id="1066" name="miniature ECCN.jpg" descr="miniature ECCN.jpg"/>
          <p:cNvPicPr>
            <a:picLocks noChangeAspect="1"/>
          </p:cNvPicPr>
          <p:nvPr/>
        </p:nvPicPr>
        <p:blipFill>
          <a:blip r:embed="rId5"/>
          <a:stretch>
            <a:fillRect/>
          </a:stretch>
        </p:blipFill>
        <p:spPr>
          <a:xfrm>
            <a:off x="8883441" y="6088972"/>
            <a:ext cx="1752861" cy="1040761"/>
          </a:xfrm>
          <a:prstGeom prst="rect">
            <a:avLst/>
          </a:prstGeom>
          <a:ln w="12700">
            <a:solidFill>
              <a:srgbClr val="000000"/>
            </a:solidFill>
            <a:miter lim="400000"/>
          </a:ln>
        </p:spPr>
      </p:pic>
      <p:pic>
        <p:nvPicPr>
          <p:cNvPr id="1067" name="miniature ECCN.jpg" descr="miniature ECCN.jpg"/>
          <p:cNvPicPr>
            <a:picLocks noChangeAspect="1"/>
          </p:cNvPicPr>
          <p:nvPr/>
        </p:nvPicPr>
        <p:blipFill>
          <a:blip r:embed="rId5"/>
          <a:stretch>
            <a:fillRect/>
          </a:stretch>
        </p:blipFill>
        <p:spPr>
          <a:xfrm>
            <a:off x="8743741" y="5961972"/>
            <a:ext cx="1752861" cy="1040761"/>
          </a:xfrm>
          <a:prstGeom prst="rect">
            <a:avLst/>
          </a:prstGeom>
          <a:ln w="12700">
            <a:solidFill>
              <a:srgbClr val="000000"/>
            </a:solidFill>
            <a:miter lim="400000"/>
          </a:ln>
        </p:spPr>
      </p:pic>
      <p:pic>
        <p:nvPicPr>
          <p:cNvPr id="1068" name="miniature ECCN.jpg" descr="miniature ECCN.jpg"/>
          <p:cNvPicPr>
            <a:picLocks noChangeAspect="1"/>
          </p:cNvPicPr>
          <p:nvPr/>
        </p:nvPicPr>
        <p:blipFill>
          <a:blip r:embed="rId5"/>
          <a:stretch>
            <a:fillRect/>
          </a:stretch>
        </p:blipFill>
        <p:spPr>
          <a:xfrm>
            <a:off x="8642141" y="5834972"/>
            <a:ext cx="1752861" cy="1040761"/>
          </a:xfrm>
          <a:prstGeom prst="rect">
            <a:avLst/>
          </a:prstGeom>
          <a:ln w="12700">
            <a:solidFill>
              <a:srgbClr val="000000"/>
            </a:solidFill>
            <a:miter lim="400000"/>
          </a:ln>
        </p:spPr>
      </p:pic>
      <p:pic>
        <p:nvPicPr>
          <p:cNvPr id="1069" name="miniature ECCN.jpg" descr="miniature ECCN.jpg"/>
          <p:cNvPicPr>
            <a:picLocks noChangeAspect="1"/>
          </p:cNvPicPr>
          <p:nvPr/>
        </p:nvPicPr>
        <p:blipFill>
          <a:blip r:embed="rId5"/>
          <a:stretch>
            <a:fillRect/>
          </a:stretch>
        </p:blipFill>
        <p:spPr>
          <a:xfrm>
            <a:off x="8502441" y="5707972"/>
            <a:ext cx="1752861" cy="1040761"/>
          </a:xfrm>
          <a:prstGeom prst="rect">
            <a:avLst/>
          </a:prstGeom>
          <a:ln w="12700">
            <a:solidFill>
              <a:srgbClr val="000000"/>
            </a:solidFill>
            <a:miter lim="400000"/>
          </a:ln>
        </p:spPr>
      </p:pic>
      <p:pic>
        <p:nvPicPr>
          <p:cNvPr id="1070" name="miniature ECCN.jpg" descr="miniature ECCN.jpg"/>
          <p:cNvPicPr>
            <a:picLocks noChangeAspect="1"/>
          </p:cNvPicPr>
          <p:nvPr/>
        </p:nvPicPr>
        <p:blipFill>
          <a:blip r:embed="rId5"/>
          <a:stretch>
            <a:fillRect/>
          </a:stretch>
        </p:blipFill>
        <p:spPr>
          <a:xfrm>
            <a:off x="8388141" y="5587968"/>
            <a:ext cx="1752861" cy="1040762"/>
          </a:xfrm>
          <a:prstGeom prst="rect">
            <a:avLst/>
          </a:prstGeom>
          <a:ln w="12700">
            <a:solidFill>
              <a:srgbClr val="000000"/>
            </a:solidFill>
            <a:miter lim="400000"/>
          </a:ln>
        </p:spPr>
      </p:pic>
      <p:pic>
        <p:nvPicPr>
          <p:cNvPr id="1071" name="miniature ECCN.jpg" descr="miniature ECCN.jpg"/>
          <p:cNvPicPr>
            <a:picLocks noChangeAspect="1"/>
          </p:cNvPicPr>
          <p:nvPr/>
        </p:nvPicPr>
        <p:blipFill>
          <a:blip r:embed="rId5"/>
          <a:stretch>
            <a:fillRect/>
          </a:stretch>
        </p:blipFill>
        <p:spPr>
          <a:xfrm>
            <a:off x="8248441" y="5460968"/>
            <a:ext cx="1752861" cy="1040762"/>
          </a:xfrm>
          <a:prstGeom prst="rect">
            <a:avLst/>
          </a:prstGeom>
          <a:ln w="12700">
            <a:solidFill>
              <a:srgbClr val="000000"/>
            </a:solidFill>
            <a:miter lim="400000"/>
          </a:ln>
        </p:spPr>
      </p:pic>
      <p:pic>
        <p:nvPicPr>
          <p:cNvPr id="1072" name="miniature ECCN.jpg" descr="miniature ECCN.jpg"/>
          <p:cNvPicPr>
            <a:picLocks noChangeAspect="1"/>
          </p:cNvPicPr>
          <p:nvPr/>
        </p:nvPicPr>
        <p:blipFill>
          <a:blip r:embed="rId5"/>
          <a:stretch>
            <a:fillRect/>
          </a:stretch>
        </p:blipFill>
        <p:spPr>
          <a:xfrm>
            <a:off x="8146841" y="5333968"/>
            <a:ext cx="1752861" cy="1040762"/>
          </a:xfrm>
          <a:prstGeom prst="rect">
            <a:avLst/>
          </a:prstGeom>
          <a:ln w="12700">
            <a:solidFill>
              <a:srgbClr val="000000"/>
            </a:solidFill>
            <a:miter lim="400000"/>
          </a:ln>
        </p:spPr>
      </p:pic>
      <p:pic>
        <p:nvPicPr>
          <p:cNvPr id="1073" name="miniature ECCN.jpg" descr="miniature ECCN.jpg"/>
          <p:cNvPicPr>
            <a:picLocks noChangeAspect="1"/>
          </p:cNvPicPr>
          <p:nvPr/>
        </p:nvPicPr>
        <p:blipFill>
          <a:blip r:embed="rId5"/>
          <a:stretch>
            <a:fillRect/>
          </a:stretch>
        </p:blipFill>
        <p:spPr>
          <a:xfrm>
            <a:off x="8007141" y="5206968"/>
            <a:ext cx="1752861" cy="1040762"/>
          </a:xfrm>
          <a:prstGeom prst="rect">
            <a:avLst/>
          </a:prstGeom>
          <a:ln w="12700">
            <a:solidFill>
              <a:srgbClr val="000000"/>
            </a:solidFill>
            <a:miter lim="400000"/>
          </a:ln>
        </p:spPr>
      </p:pic>
      <p:pic>
        <p:nvPicPr>
          <p:cNvPr id="1074" name="miniature ECCN.jpg" descr="miniature ECCN.jpg"/>
          <p:cNvPicPr>
            <a:picLocks noChangeAspect="1"/>
          </p:cNvPicPr>
          <p:nvPr/>
        </p:nvPicPr>
        <p:blipFill>
          <a:blip r:embed="rId5"/>
          <a:stretch>
            <a:fillRect/>
          </a:stretch>
        </p:blipFill>
        <p:spPr>
          <a:xfrm>
            <a:off x="7892841" y="5092668"/>
            <a:ext cx="1752861" cy="1040762"/>
          </a:xfrm>
          <a:prstGeom prst="rect">
            <a:avLst/>
          </a:prstGeom>
          <a:ln w="12700">
            <a:solidFill>
              <a:srgbClr val="000000"/>
            </a:solidFill>
            <a:miter lim="400000"/>
          </a:ln>
        </p:spPr>
      </p:pic>
      <p:pic>
        <p:nvPicPr>
          <p:cNvPr id="1075" name="miniature ECCN.jpg" descr="miniature ECCN.jpg"/>
          <p:cNvPicPr>
            <a:picLocks noChangeAspect="1"/>
          </p:cNvPicPr>
          <p:nvPr/>
        </p:nvPicPr>
        <p:blipFill>
          <a:blip r:embed="rId5"/>
          <a:stretch>
            <a:fillRect/>
          </a:stretch>
        </p:blipFill>
        <p:spPr>
          <a:xfrm>
            <a:off x="7753141" y="4965668"/>
            <a:ext cx="1752861" cy="1040762"/>
          </a:xfrm>
          <a:prstGeom prst="rect">
            <a:avLst/>
          </a:prstGeom>
          <a:ln w="12700">
            <a:solidFill>
              <a:srgbClr val="000000"/>
            </a:solidFill>
            <a:miter lim="400000"/>
          </a:ln>
        </p:spPr>
      </p:pic>
      <p:pic>
        <p:nvPicPr>
          <p:cNvPr id="1076" name="miniature ECCN.jpg" descr="miniature ECCN.jpg"/>
          <p:cNvPicPr>
            <a:picLocks noChangeAspect="1"/>
          </p:cNvPicPr>
          <p:nvPr/>
        </p:nvPicPr>
        <p:blipFill>
          <a:blip r:embed="rId5"/>
          <a:stretch>
            <a:fillRect/>
          </a:stretch>
        </p:blipFill>
        <p:spPr>
          <a:xfrm>
            <a:off x="7651541" y="4838668"/>
            <a:ext cx="1752861" cy="1040762"/>
          </a:xfrm>
          <a:prstGeom prst="rect">
            <a:avLst/>
          </a:prstGeom>
          <a:ln w="12700">
            <a:solidFill>
              <a:srgbClr val="000000"/>
            </a:solidFill>
            <a:miter lim="400000"/>
          </a:ln>
        </p:spPr>
      </p:pic>
      <p:pic>
        <p:nvPicPr>
          <p:cNvPr id="1077" name="miniature ECCN.jpg" descr="miniature ECCN.jpg"/>
          <p:cNvPicPr>
            <a:picLocks noChangeAspect="1"/>
          </p:cNvPicPr>
          <p:nvPr/>
        </p:nvPicPr>
        <p:blipFill>
          <a:blip r:embed="rId5"/>
          <a:stretch>
            <a:fillRect/>
          </a:stretch>
        </p:blipFill>
        <p:spPr>
          <a:xfrm>
            <a:off x="7511841" y="4711668"/>
            <a:ext cx="1752861" cy="1040762"/>
          </a:xfrm>
          <a:prstGeom prst="rect">
            <a:avLst/>
          </a:prstGeom>
          <a:ln w="12700">
            <a:solidFill>
              <a:srgbClr val="000000"/>
            </a:solidFill>
            <a:miter lim="400000"/>
          </a:ln>
        </p:spPr>
      </p:pic>
      <p:sp>
        <p:nvSpPr>
          <p:cNvPr id="1078" name="USML…"/>
          <p:cNvSpPr txBox="1"/>
          <p:nvPr/>
        </p:nvSpPr>
        <p:spPr>
          <a:xfrm>
            <a:off x="1149151" y="2321661"/>
            <a:ext cx="3899000" cy="1531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90000"/>
              </a:lnSpc>
              <a:defRPr sz="6400"/>
            </a:pPr>
            <a:r>
              <a:t>USML</a:t>
            </a:r>
            <a:endParaRPr sz="4000"/>
          </a:p>
          <a:p>
            <a:pPr>
              <a:defRPr sz="4000"/>
            </a:pPr>
            <a:r>
              <a:t>(ITAR Jurisdiction)</a:t>
            </a:r>
          </a:p>
        </p:txBody>
      </p:sp>
      <p:pic>
        <p:nvPicPr>
          <p:cNvPr id="1079" name="EAR99 Tub - labeled.pdf" descr="EAR99 Tub - labeled.pdf"/>
          <p:cNvPicPr>
            <a:picLocks noChangeAspect="1"/>
          </p:cNvPicPr>
          <p:nvPr/>
        </p:nvPicPr>
        <p:blipFill>
          <a:blip r:embed="rId6"/>
          <a:stretch>
            <a:fillRect/>
          </a:stretch>
        </p:blipFill>
        <p:spPr>
          <a:xfrm>
            <a:off x="7630631" y="7663522"/>
            <a:ext cx="4572001" cy="975361"/>
          </a:xfrm>
          <a:prstGeom prst="rect">
            <a:avLst/>
          </a:prstGeom>
          <a:ln w="12700">
            <a:miter lim="400000"/>
          </a:ln>
        </p:spPr>
      </p:pic>
      <p:sp>
        <p:nvSpPr>
          <p:cNvPr id="1080" name="Fortunately for RSG, you need to know only a few ECCN categories"/>
          <p:cNvSpPr txBox="1"/>
          <p:nvPr/>
        </p:nvSpPr>
        <p:spPr>
          <a:xfrm>
            <a:off x="37653" y="8810721"/>
            <a:ext cx="12942194"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300"/>
            </a:lvl1pPr>
          </a:lstStyle>
          <a:p>
            <a:r>
              <a:t>Fortunately for RSG, you need to know only a few ECCN categories</a:t>
            </a:r>
          </a:p>
        </p:txBody>
      </p:sp>
      <p:sp>
        <p:nvSpPr>
          <p:cNvPr id="1081" name="If no ITAR jurisdiction,…"/>
          <p:cNvSpPr txBox="1"/>
          <p:nvPr/>
        </p:nvSpPr>
        <p:spPr>
          <a:xfrm>
            <a:off x="862062" y="7591132"/>
            <a:ext cx="4473179" cy="1018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90000"/>
              </a:lnSpc>
              <a:defRPr sz="3300"/>
            </a:pPr>
            <a:r>
              <a:t>If no ITAR jurisdiction, </a:t>
            </a:r>
          </a:p>
          <a:p>
            <a:pPr>
              <a:defRPr sz="3300"/>
            </a:pPr>
            <a:r>
              <a:t>go to EAR.</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025"/>
                                        </p:tgtEl>
                                        <p:attrNameLst>
                                          <p:attrName>style.visibility</p:attrName>
                                        </p:attrNameLst>
                                      </p:cBhvr>
                                      <p:to>
                                        <p:strVal val="visible"/>
                                      </p:to>
                                    </p:set>
                                    <p:anim calcmode="lin" valueType="num">
                                      <p:cBhvr>
                                        <p:cTn id="7" dur="2500" fill="hold"/>
                                        <p:tgtEl>
                                          <p:spTgt spid="1025"/>
                                        </p:tgtEl>
                                        <p:attrNameLst>
                                          <p:attrName>ppt_w</p:attrName>
                                        </p:attrNameLst>
                                      </p:cBhvr>
                                      <p:tavLst>
                                        <p:tav tm="0">
                                          <p:val>
                                            <p:fltVal val="0"/>
                                          </p:val>
                                        </p:tav>
                                        <p:tav tm="100000">
                                          <p:val>
                                            <p:strVal val="#ppt_w"/>
                                          </p:val>
                                        </p:tav>
                                      </p:tavLst>
                                    </p:anim>
                                    <p:anim calcmode="lin" valueType="num">
                                      <p:cBhvr>
                                        <p:cTn id="8" dur="2500" fill="hold"/>
                                        <p:tgtEl>
                                          <p:spTgt spid="102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2" nodeType="clickEffect">
                                  <p:stCondLst>
                                    <p:cond delay="0"/>
                                  </p:stCondLst>
                                  <p:iterate>
                                    <p:tmAbs val="0"/>
                                  </p:iterate>
                                  <p:childTnLst>
                                    <p:set>
                                      <p:cBhvr>
                                        <p:cTn id="12" fill="hold"/>
                                        <p:tgtEl>
                                          <p:spTgt spid="1080"/>
                                        </p:tgtEl>
                                        <p:attrNameLst>
                                          <p:attrName>style.visibility</p:attrName>
                                        </p:attrNameLst>
                                      </p:cBhvr>
                                      <p:to>
                                        <p:strVal val="visible"/>
                                      </p:to>
                                    </p:set>
                                    <p:animEffect transition="in" filter="wipe(left)">
                                      <p:cBhvr>
                                        <p:cTn id="13" dur="600"/>
                                        <p:tgtEl>
                                          <p:spTgt spid="108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3" nodeType="clickEffect">
                                  <p:stCondLst>
                                    <p:cond delay="0"/>
                                  </p:stCondLst>
                                  <p:iterate>
                                    <p:tmAbs val="0"/>
                                  </p:iterate>
                                  <p:childTnLst>
                                    <p:set>
                                      <p:cBhvr>
                                        <p:cTn id="17" fill="hold"/>
                                        <p:tgtEl>
                                          <p:spTgt spid="1081"/>
                                        </p:tgtEl>
                                        <p:attrNameLst>
                                          <p:attrName>style.visibility</p:attrName>
                                        </p:attrNameLst>
                                      </p:cBhvr>
                                      <p:to>
                                        <p:strVal val="visible"/>
                                      </p:to>
                                    </p:set>
                                    <p:animEffect transition="in" filter="wipe(left)">
                                      <p:cBhvr>
                                        <p:cTn id="18" dur="600"/>
                                        <p:tgtEl>
                                          <p:spTgt spid="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1" animBg="1" advAuto="0"/>
      <p:bldP spid="1080" grpId="2" animBg="1" advAuto="0"/>
      <p:bldP spid="1081" grpId="3"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ewspaper, sign&#10;&#10;Description automatically generated">
            <a:extLst>
              <a:ext uri="{FF2B5EF4-FFF2-40B4-BE49-F238E27FC236}">
                <a16:creationId xmlns:a16="http://schemas.microsoft.com/office/drawing/2014/main" id="{F0D871DE-0E35-E748-BB13-844894D57BE3}"/>
              </a:ext>
            </a:extLst>
          </p:cNvPr>
          <p:cNvPicPr>
            <a:picLocks noChangeAspect="1"/>
          </p:cNvPicPr>
          <p:nvPr/>
        </p:nvPicPr>
        <p:blipFill>
          <a:blip r:embed="rId2">
            <a:alphaModFix amt="17000"/>
            <a:extLst>
              <a:ext uri="{28A0092B-C50C-407E-A947-70E740481C1C}">
                <a14:useLocalDpi xmlns:a14="http://schemas.microsoft.com/office/drawing/2010/main" val="0"/>
              </a:ext>
            </a:extLst>
          </a:blip>
          <a:stretch>
            <a:fillRect/>
          </a:stretch>
        </p:blipFill>
        <p:spPr>
          <a:xfrm>
            <a:off x="7140660" y="2220167"/>
            <a:ext cx="5422545" cy="7022000"/>
          </a:xfrm>
          <a:prstGeom prst="rect">
            <a:avLst/>
          </a:prstGeom>
        </p:spPr>
      </p:pic>
      <p:pic>
        <p:nvPicPr>
          <p:cNvPr id="1083" name="ITAR-2018-cover-Tillerson-faded.jpg" descr="ITAR-2018-cover-Tillerson-faded.jpg"/>
          <p:cNvPicPr>
            <a:picLocks noChangeAspect="1"/>
          </p:cNvPicPr>
          <p:nvPr/>
        </p:nvPicPr>
        <p:blipFill>
          <a:blip r:embed="rId3">
            <a:alphaModFix amt="71104"/>
          </a:blip>
          <a:stretch>
            <a:fillRect/>
          </a:stretch>
        </p:blipFill>
        <p:spPr>
          <a:xfrm>
            <a:off x="410319" y="2163762"/>
            <a:ext cx="5486401" cy="7099301"/>
          </a:xfrm>
          <a:prstGeom prst="rect">
            <a:avLst/>
          </a:prstGeom>
          <a:ln w="12700">
            <a:miter lim="400000"/>
          </a:ln>
        </p:spPr>
      </p:pic>
      <p:grpSp>
        <p:nvGrpSpPr>
          <p:cNvPr id="1088" name="Group"/>
          <p:cNvGrpSpPr/>
          <p:nvPr/>
        </p:nvGrpSpPr>
        <p:grpSpPr>
          <a:xfrm>
            <a:off x="3953601" y="6250242"/>
            <a:ext cx="2907989" cy="738283"/>
            <a:chOff x="0" y="0"/>
            <a:chExt cx="2907987" cy="738281"/>
          </a:xfrm>
        </p:grpSpPr>
        <p:sp>
          <p:nvSpPr>
            <p:cNvPr id="1085" name="Line"/>
            <p:cNvSpPr/>
            <p:nvPr/>
          </p:nvSpPr>
          <p:spPr>
            <a:xfrm flipH="1" flipV="1">
              <a:off x="0" y="19642"/>
              <a:ext cx="718640" cy="718640"/>
            </a:xfrm>
            <a:prstGeom prst="line">
              <a:avLst/>
            </a:prstGeom>
            <a:noFill/>
            <a:ln w="50800" cap="flat">
              <a:solidFill>
                <a:srgbClr val="FF2600"/>
              </a:solidFill>
              <a:prstDash val="solid"/>
              <a:miter lim="400000"/>
              <a:tailEnd type="triangle"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086" name="Line"/>
            <p:cNvSpPr/>
            <p:nvPr/>
          </p:nvSpPr>
          <p:spPr>
            <a:xfrm flipV="1">
              <a:off x="2189348" y="0"/>
              <a:ext cx="718640" cy="718640"/>
            </a:xfrm>
            <a:prstGeom prst="line">
              <a:avLst/>
            </a:prstGeom>
            <a:noFill/>
            <a:ln w="50800" cap="flat">
              <a:solidFill>
                <a:srgbClr val="FF2600"/>
              </a:solidFill>
              <a:prstDash val="solid"/>
              <a:miter lim="400000"/>
              <a:tailEnd type="triangle"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087" name="Line"/>
            <p:cNvSpPr/>
            <p:nvPr/>
          </p:nvSpPr>
          <p:spPr>
            <a:xfrm flipV="1">
              <a:off x="1443898" y="19642"/>
              <a:ext cx="1" cy="368301"/>
            </a:xfrm>
            <a:prstGeom prst="line">
              <a:avLst/>
            </a:prstGeom>
            <a:noFill/>
            <a:ln w="50800" cap="flat">
              <a:solidFill>
                <a:srgbClr val="FF2600"/>
              </a:solidFill>
              <a:prstDash val="solid"/>
              <a:miter lim="400000"/>
              <a:tailEnd type="triangle"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grpSp>
      <p:sp>
        <p:nvSpPr>
          <p:cNvPr id="1089" name="Line"/>
          <p:cNvSpPr/>
          <p:nvPr/>
        </p:nvSpPr>
        <p:spPr>
          <a:xfrm flipH="1">
            <a:off x="3953601" y="4475256"/>
            <a:ext cx="718641" cy="718640"/>
          </a:xfrm>
          <a:prstGeom prst="line">
            <a:avLst/>
          </a:prstGeom>
          <a:ln w="50800">
            <a:solidFill>
              <a:srgbClr val="FF2600"/>
            </a:solidFill>
            <a:miter lim="400000"/>
            <a:tailEnd type="triangle"/>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090" name="Line"/>
          <p:cNvSpPr/>
          <p:nvPr/>
        </p:nvSpPr>
        <p:spPr>
          <a:xfrm>
            <a:off x="6168349" y="4430213"/>
            <a:ext cx="718641" cy="718641"/>
          </a:xfrm>
          <a:prstGeom prst="line">
            <a:avLst/>
          </a:prstGeom>
          <a:ln w="50800">
            <a:solidFill>
              <a:srgbClr val="FF2600"/>
            </a:solidFill>
            <a:miter lim="400000"/>
            <a:tailEnd type="triangle"/>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091" name="Export License Review by USG"/>
          <p:cNvSpPr txBox="1">
            <a:spLocks noGrp="1"/>
          </p:cNvSpPr>
          <p:nvPr>
            <p:ph type="title"/>
          </p:nvPr>
        </p:nvSpPr>
        <p:spPr>
          <a:prstGeom prst="rect">
            <a:avLst/>
          </a:prstGeom>
        </p:spPr>
        <p:txBody>
          <a:bodyPr/>
          <a:lstStyle>
            <a:lvl1pPr defTabSz="560831">
              <a:defRPr sz="5184"/>
            </a:lvl1pPr>
          </a:lstStyle>
          <a:p>
            <a:r>
              <a:t>Export License Review by USG</a:t>
            </a:r>
          </a:p>
        </p:txBody>
      </p:sp>
      <p:sp>
        <p:nvSpPr>
          <p:cNvPr id="109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75</a:t>
            </a:fld>
            <a:endParaRPr/>
          </a:p>
        </p:txBody>
      </p:sp>
      <p:sp>
        <p:nvSpPr>
          <p:cNvPr id="1093" name="RSG Employee Licensing"/>
          <p:cNvSpPr txBox="1"/>
          <p:nvPr/>
        </p:nvSpPr>
        <p:spPr>
          <a:xfrm>
            <a:off x="10039350" y="1638300"/>
            <a:ext cx="2781300" cy="55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RSG Employee Licensing</a:t>
            </a:r>
          </a:p>
        </p:txBody>
      </p:sp>
      <p:sp>
        <p:nvSpPr>
          <p:cNvPr id="1094" name="Simplified version assuming 600-series type items"/>
          <p:cNvSpPr txBox="1"/>
          <p:nvPr/>
        </p:nvSpPr>
        <p:spPr>
          <a:xfrm>
            <a:off x="773269" y="1094556"/>
            <a:ext cx="10939302"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600"/>
            </a:lvl1pPr>
          </a:lstStyle>
          <a:p>
            <a:r>
              <a:t>Simplified version assuming 600-series type items</a:t>
            </a:r>
          </a:p>
        </p:txBody>
      </p:sp>
      <p:grpSp>
        <p:nvGrpSpPr>
          <p:cNvPr id="1097" name="Group"/>
          <p:cNvGrpSpPr/>
          <p:nvPr/>
        </p:nvGrpSpPr>
        <p:grpSpPr>
          <a:xfrm>
            <a:off x="9723729" y="4551677"/>
            <a:ext cx="2426501" cy="2270343"/>
            <a:chOff x="0" y="0"/>
            <a:chExt cx="2426499" cy="2270342"/>
          </a:xfrm>
        </p:grpSpPr>
        <p:sp>
          <p:nvSpPr>
            <p:cNvPr id="1095" name="Circle"/>
            <p:cNvSpPr/>
            <p:nvPr/>
          </p:nvSpPr>
          <p:spPr>
            <a:xfrm>
              <a:off x="78078" y="0"/>
              <a:ext cx="2270343" cy="2270343"/>
            </a:xfrm>
            <a:prstGeom prst="ellipse">
              <a:avLst/>
            </a:prstGeom>
            <a:solidFill>
              <a:schemeClr val="accent1">
                <a:satOff val="-3355"/>
                <a:lumOff val="26614"/>
              </a:schemeClr>
            </a:solidFill>
            <a:ln w="12700" cap="flat">
              <a:solidFill>
                <a:srgbClr val="000000"/>
              </a:solidFill>
              <a:prstDash val="solid"/>
              <a:miter lim="400000"/>
            </a:ln>
            <a:effectLst>
              <a:outerShdw blurRad="50800" dist="12700" rotWithShape="0">
                <a:srgbClr val="000000">
                  <a:alpha val="50000"/>
                </a:srgbClr>
              </a:outerShdw>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096" name="DOD…"/>
            <p:cNvSpPr/>
            <p:nvPr/>
          </p:nvSpPr>
          <p:spPr>
            <a:xfrm>
              <a:off x="0" y="484356"/>
              <a:ext cx="2426500" cy="13016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defTabSz="457200">
                <a:defRPr sz="4500">
                  <a:solidFill>
                    <a:srgbClr val="FFFFFF"/>
                  </a:solidFill>
                  <a:latin typeface="Helvetica"/>
                  <a:ea typeface="Helvetica"/>
                  <a:cs typeface="Helvetica"/>
                  <a:sym typeface="Helvetica"/>
                </a:defRPr>
              </a:pPr>
              <a:r>
                <a:t>DOD</a:t>
              </a:r>
            </a:p>
            <a:p>
              <a:pPr defTabSz="457200">
                <a:defRPr sz="2400">
                  <a:solidFill>
                    <a:srgbClr val="FFFFFF"/>
                  </a:solidFill>
                  <a:latin typeface="Helvetica"/>
                  <a:ea typeface="Helvetica"/>
                  <a:cs typeface="Helvetica"/>
                  <a:sym typeface="Helvetica"/>
                </a:defRPr>
              </a:pPr>
              <a:r>
                <a:t>DTSA</a:t>
              </a:r>
            </a:p>
          </p:txBody>
        </p:sp>
      </p:grpSp>
      <p:grpSp>
        <p:nvGrpSpPr>
          <p:cNvPr id="1100" name="Group"/>
          <p:cNvGrpSpPr/>
          <p:nvPr/>
        </p:nvGrpSpPr>
        <p:grpSpPr>
          <a:xfrm>
            <a:off x="905110" y="2540103"/>
            <a:ext cx="2426500" cy="2270343"/>
            <a:chOff x="0" y="0"/>
            <a:chExt cx="2426499" cy="2270342"/>
          </a:xfrm>
        </p:grpSpPr>
        <p:sp>
          <p:nvSpPr>
            <p:cNvPr id="1098" name="Circle"/>
            <p:cNvSpPr/>
            <p:nvPr/>
          </p:nvSpPr>
          <p:spPr>
            <a:xfrm>
              <a:off x="78078" y="0"/>
              <a:ext cx="2270343" cy="2270343"/>
            </a:xfrm>
            <a:prstGeom prst="ellipse">
              <a:avLst/>
            </a:prstGeom>
            <a:solidFill>
              <a:schemeClr val="accent6"/>
            </a:solidFill>
            <a:ln w="12700" cap="flat">
              <a:solidFill>
                <a:srgbClr val="000000"/>
              </a:solidFill>
              <a:prstDash val="solid"/>
              <a:miter lim="400000"/>
            </a:ln>
            <a:effectLst>
              <a:outerShdw blurRad="50800" dist="12700" rotWithShape="0">
                <a:srgbClr val="000000">
                  <a:alpha val="50000"/>
                </a:srgbClr>
              </a:outerShdw>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099" name="Exporter"/>
            <p:cNvSpPr/>
            <p:nvPr/>
          </p:nvSpPr>
          <p:spPr>
            <a:xfrm>
              <a:off x="0" y="408156"/>
              <a:ext cx="2426500" cy="13016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457200">
                <a:defRPr sz="4500">
                  <a:solidFill>
                    <a:srgbClr val="FFFFFF"/>
                  </a:solidFill>
                  <a:latin typeface="Helvetica"/>
                  <a:ea typeface="Helvetica"/>
                  <a:cs typeface="Helvetica"/>
                  <a:sym typeface="Helvetica"/>
                </a:defRPr>
              </a:lvl1pPr>
            </a:lstStyle>
            <a:p>
              <a:r>
                <a:t>Exporter</a:t>
              </a:r>
            </a:p>
          </p:txBody>
        </p:sp>
      </p:grpSp>
      <p:sp>
        <p:nvSpPr>
          <p:cNvPr id="1101" name="Line"/>
          <p:cNvSpPr/>
          <p:nvPr/>
        </p:nvSpPr>
        <p:spPr>
          <a:xfrm>
            <a:off x="3378200" y="3675274"/>
            <a:ext cx="766234" cy="1"/>
          </a:xfrm>
          <a:prstGeom prst="line">
            <a:avLst/>
          </a:prstGeom>
          <a:ln w="50800">
            <a:solidFill>
              <a:srgbClr val="FF2600"/>
            </a:solidFill>
            <a:miter lim="400000"/>
            <a:tailEnd type="triangle"/>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102" name="Line"/>
          <p:cNvSpPr/>
          <p:nvPr/>
        </p:nvSpPr>
        <p:spPr>
          <a:xfrm>
            <a:off x="6700607" y="3930844"/>
            <a:ext cx="3085644" cy="1229833"/>
          </a:xfrm>
          <a:prstGeom prst="line">
            <a:avLst/>
          </a:prstGeom>
          <a:ln w="50800">
            <a:solidFill>
              <a:srgbClr val="FF2600"/>
            </a:solidFill>
            <a:miter lim="400000"/>
            <a:tailEnd type="triangle"/>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grpSp>
        <p:nvGrpSpPr>
          <p:cNvPr id="1105" name="Group"/>
          <p:cNvGrpSpPr/>
          <p:nvPr/>
        </p:nvGrpSpPr>
        <p:grpSpPr>
          <a:xfrm>
            <a:off x="905110" y="6620401"/>
            <a:ext cx="2426500" cy="2270343"/>
            <a:chOff x="0" y="0"/>
            <a:chExt cx="2426499" cy="2270342"/>
          </a:xfrm>
        </p:grpSpPr>
        <p:sp>
          <p:nvSpPr>
            <p:cNvPr id="1103" name="Circle"/>
            <p:cNvSpPr/>
            <p:nvPr/>
          </p:nvSpPr>
          <p:spPr>
            <a:xfrm>
              <a:off x="78078" y="0"/>
              <a:ext cx="2270343" cy="2270343"/>
            </a:xfrm>
            <a:prstGeom prst="ellipse">
              <a:avLst/>
            </a:prstGeom>
            <a:solidFill>
              <a:schemeClr val="accent6"/>
            </a:solidFill>
            <a:ln w="12700" cap="flat">
              <a:solidFill>
                <a:srgbClr val="000000"/>
              </a:solidFill>
              <a:prstDash val="solid"/>
              <a:miter lim="400000"/>
            </a:ln>
            <a:effectLst>
              <a:outerShdw blurRad="50800" dist="12700" rotWithShape="0">
                <a:srgbClr val="000000">
                  <a:alpha val="50000"/>
                </a:srgbClr>
              </a:outerShdw>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104" name="Exporter"/>
            <p:cNvSpPr/>
            <p:nvPr/>
          </p:nvSpPr>
          <p:spPr>
            <a:xfrm>
              <a:off x="0" y="408156"/>
              <a:ext cx="2426500" cy="13016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457200">
                <a:defRPr sz="4500">
                  <a:solidFill>
                    <a:srgbClr val="FFFFFF"/>
                  </a:solidFill>
                  <a:latin typeface="Helvetica"/>
                  <a:ea typeface="Helvetica"/>
                  <a:cs typeface="Helvetica"/>
                  <a:sym typeface="Helvetica"/>
                </a:defRPr>
              </a:lvl1pPr>
            </a:lstStyle>
            <a:p>
              <a:r>
                <a:t>Exporter</a:t>
              </a:r>
            </a:p>
          </p:txBody>
        </p:sp>
      </p:grpSp>
      <p:sp>
        <p:nvSpPr>
          <p:cNvPr id="1106" name="Line"/>
          <p:cNvSpPr/>
          <p:nvPr/>
        </p:nvSpPr>
        <p:spPr>
          <a:xfrm>
            <a:off x="3378200" y="7755572"/>
            <a:ext cx="766234" cy="1"/>
          </a:xfrm>
          <a:prstGeom prst="line">
            <a:avLst/>
          </a:prstGeom>
          <a:ln w="50800">
            <a:solidFill>
              <a:srgbClr val="FF2600"/>
            </a:solidFill>
            <a:miter lim="400000"/>
            <a:tailEnd type="triangle"/>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grpSp>
        <p:nvGrpSpPr>
          <p:cNvPr id="1110" name="Group"/>
          <p:cNvGrpSpPr/>
          <p:nvPr/>
        </p:nvGrpSpPr>
        <p:grpSpPr>
          <a:xfrm>
            <a:off x="4218777" y="2540102"/>
            <a:ext cx="2426500" cy="2270344"/>
            <a:chOff x="0" y="0"/>
            <a:chExt cx="2426499" cy="2270342"/>
          </a:xfrm>
        </p:grpSpPr>
        <p:sp>
          <p:nvSpPr>
            <p:cNvPr id="1107" name="Circle"/>
            <p:cNvSpPr/>
            <p:nvPr/>
          </p:nvSpPr>
          <p:spPr>
            <a:xfrm>
              <a:off x="64202" y="0"/>
              <a:ext cx="2270343" cy="2270343"/>
            </a:xfrm>
            <a:prstGeom prst="ellipse">
              <a:avLst/>
            </a:prstGeom>
            <a:blipFill rotWithShape="1">
              <a:blip r:embed="rId4"/>
              <a:srcRect/>
              <a:tile tx="0" ty="0" sx="100000" sy="100000" flip="none" algn="tl"/>
            </a:blipFill>
            <a:ln w="12700" cap="flat">
              <a:solidFill>
                <a:srgbClr val="000000"/>
              </a:solidFill>
              <a:prstDash val="solid"/>
              <a:miter lim="400000"/>
            </a:ln>
            <a:effectLst>
              <a:outerShdw blurRad="50800" dist="12700" rotWithShape="0">
                <a:srgbClr val="000000">
                  <a:alpha val="50000"/>
                </a:srgbClr>
              </a:outerShdw>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108" name="DOC…"/>
            <p:cNvSpPr/>
            <p:nvPr/>
          </p:nvSpPr>
          <p:spPr>
            <a:xfrm>
              <a:off x="0" y="643702"/>
              <a:ext cx="2426500" cy="13016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defTabSz="457200">
                <a:defRPr sz="4500">
                  <a:solidFill>
                    <a:srgbClr val="FFFFFF"/>
                  </a:solidFill>
                  <a:latin typeface="Helvetica"/>
                  <a:ea typeface="Helvetica"/>
                  <a:cs typeface="Helvetica"/>
                  <a:sym typeface="Helvetica"/>
                </a:defRPr>
              </a:pPr>
              <a:r>
                <a:t>DOC</a:t>
              </a:r>
            </a:p>
            <a:p>
              <a:pPr defTabSz="457200">
                <a:defRPr sz="2400" b="1">
                  <a:solidFill>
                    <a:srgbClr val="FFFFFF"/>
                  </a:solidFill>
                  <a:latin typeface="Helvetica"/>
                  <a:ea typeface="Helvetica"/>
                  <a:cs typeface="Helvetica"/>
                  <a:sym typeface="Helvetica"/>
                </a:defRPr>
              </a:pPr>
              <a:r>
                <a:t>BIS</a:t>
              </a:r>
            </a:p>
          </p:txBody>
        </p:sp>
        <p:sp>
          <p:nvSpPr>
            <p:cNvPr id="1109" name="SNAP-R"/>
            <p:cNvSpPr txBox="1"/>
            <p:nvPr/>
          </p:nvSpPr>
          <p:spPr>
            <a:xfrm>
              <a:off x="557998" y="294480"/>
              <a:ext cx="1282751" cy="469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57200">
                <a:defRPr sz="2400" b="1">
                  <a:solidFill>
                    <a:srgbClr val="FFFFFF"/>
                  </a:solidFill>
                  <a:latin typeface="Helvetica"/>
                  <a:ea typeface="Helvetica"/>
                  <a:cs typeface="Helvetica"/>
                  <a:sym typeface="Helvetica"/>
                </a:defRPr>
              </a:lvl1pPr>
            </a:lstStyle>
            <a:p>
              <a:r>
                <a:t>SNAP-R</a:t>
              </a:r>
            </a:p>
          </p:txBody>
        </p:sp>
      </p:grpSp>
      <p:grpSp>
        <p:nvGrpSpPr>
          <p:cNvPr id="1114" name="Group"/>
          <p:cNvGrpSpPr/>
          <p:nvPr/>
        </p:nvGrpSpPr>
        <p:grpSpPr>
          <a:xfrm>
            <a:off x="4218777" y="6620401"/>
            <a:ext cx="2426500" cy="2270343"/>
            <a:chOff x="0" y="0"/>
            <a:chExt cx="2426499" cy="2270342"/>
          </a:xfrm>
        </p:grpSpPr>
        <p:sp>
          <p:nvSpPr>
            <p:cNvPr id="1111" name="Circle"/>
            <p:cNvSpPr/>
            <p:nvPr/>
          </p:nvSpPr>
          <p:spPr>
            <a:xfrm>
              <a:off x="64201" y="0"/>
              <a:ext cx="2270344" cy="2270343"/>
            </a:xfrm>
            <a:prstGeom prst="ellipse">
              <a:avLst/>
            </a:prstGeom>
            <a:solidFill>
              <a:schemeClr val="accent4">
                <a:hueOff val="384618"/>
                <a:satOff val="3869"/>
                <a:lumOff val="5802"/>
              </a:schemeClr>
            </a:solidFill>
            <a:ln w="12700" cap="flat">
              <a:solidFill>
                <a:srgbClr val="000000"/>
              </a:solidFill>
              <a:prstDash val="solid"/>
              <a:miter lim="400000"/>
            </a:ln>
            <a:effectLst>
              <a:outerShdw blurRad="50800" dist="12700" rotWithShape="0">
                <a:srgbClr val="000000">
                  <a:alpha val="50000"/>
                </a:srgbClr>
              </a:outerShdw>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112" name="DOS…"/>
            <p:cNvSpPr/>
            <p:nvPr/>
          </p:nvSpPr>
          <p:spPr>
            <a:xfrm>
              <a:off x="0" y="649455"/>
              <a:ext cx="2426500" cy="13016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defTabSz="457200">
                <a:defRPr sz="4500">
                  <a:solidFill>
                    <a:srgbClr val="FFFFFF"/>
                  </a:solidFill>
                  <a:latin typeface="Helvetica"/>
                  <a:ea typeface="Helvetica"/>
                  <a:cs typeface="Helvetica"/>
                  <a:sym typeface="Helvetica"/>
                </a:defRPr>
              </a:pPr>
              <a:r>
                <a:t>DOS</a:t>
              </a:r>
            </a:p>
            <a:p>
              <a:pPr defTabSz="457200">
                <a:defRPr sz="2400" b="1">
                  <a:solidFill>
                    <a:srgbClr val="FFFFFF"/>
                  </a:solidFill>
                  <a:latin typeface="Helvetica"/>
                  <a:ea typeface="Helvetica"/>
                  <a:cs typeface="Helvetica"/>
                  <a:sym typeface="Helvetica"/>
                </a:defRPr>
              </a:pPr>
              <a:r>
                <a:t>DDTC</a:t>
              </a:r>
            </a:p>
          </p:txBody>
        </p:sp>
        <p:sp>
          <p:nvSpPr>
            <p:cNvPr id="1113" name="DTrade"/>
            <p:cNvSpPr txBox="1"/>
            <p:nvPr/>
          </p:nvSpPr>
          <p:spPr>
            <a:xfrm>
              <a:off x="613968" y="245696"/>
              <a:ext cx="1147764" cy="469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57200">
                <a:defRPr sz="2400" b="1">
                  <a:solidFill>
                    <a:srgbClr val="FFFFFF"/>
                  </a:solidFill>
                  <a:latin typeface="Helvetica"/>
                  <a:ea typeface="Helvetica"/>
                  <a:cs typeface="Helvetica"/>
                  <a:sym typeface="Helvetica"/>
                </a:defRPr>
              </a:lvl1pPr>
            </a:lstStyle>
            <a:p>
              <a:r>
                <a:t>DTrade</a:t>
              </a:r>
            </a:p>
          </p:txBody>
        </p:sp>
      </p:grpSp>
      <p:sp>
        <p:nvSpPr>
          <p:cNvPr id="1115" name="Line"/>
          <p:cNvSpPr/>
          <p:nvPr/>
        </p:nvSpPr>
        <p:spPr>
          <a:xfrm flipV="1">
            <a:off x="6662507" y="6169955"/>
            <a:ext cx="3085644" cy="1229832"/>
          </a:xfrm>
          <a:prstGeom prst="line">
            <a:avLst/>
          </a:prstGeom>
          <a:ln w="50800">
            <a:solidFill>
              <a:srgbClr val="FF2600"/>
            </a:solidFill>
            <a:miter lim="400000"/>
            <a:tailEnd type="triangle"/>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grpSp>
        <p:nvGrpSpPr>
          <p:cNvPr id="1119" name="Group"/>
          <p:cNvGrpSpPr/>
          <p:nvPr/>
        </p:nvGrpSpPr>
        <p:grpSpPr>
          <a:xfrm>
            <a:off x="3318601" y="5165755"/>
            <a:ext cx="4226852" cy="1096223"/>
            <a:chOff x="0" y="0"/>
            <a:chExt cx="4226851" cy="1096221"/>
          </a:xfrm>
        </p:grpSpPr>
        <p:sp>
          <p:nvSpPr>
            <p:cNvPr id="1116" name="DOE"/>
            <p:cNvSpPr/>
            <p:nvPr/>
          </p:nvSpPr>
          <p:spPr>
            <a:xfrm>
              <a:off x="0" y="0"/>
              <a:ext cx="1270000" cy="1096222"/>
            </a:xfrm>
            <a:prstGeom prst="roundRect">
              <a:avLst>
                <a:gd name="adj" fmla="val 17378"/>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600">
                  <a:solidFill>
                    <a:srgbClr val="FFFFFF"/>
                  </a:solidFill>
                  <a:effectLst>
                    <a:outerShdw blurRad="38100" dist="12700" dir="5400000" rotWithShape="0">
                      <a:srgbClr val="000000">
                        <a:alpha val="50000"/>
                      </a:srgbClr>
                    </a:outerShdw>
                  </a:effectLst>
                </a:defRPr>
              </a:lvl1pPr>
            </a:lstStyle>
            <a:p>
              <a:r>
                <a:t>DOE</a:t>
              </a:r>
            </a:p>
          </p:txBody>
        </p:sp>
        <p:sp>
          <p:nvSpPr>
            <p:cNvPr id="1117" name="CIA"/>
            <p:cNvSpPr/>
            <p:nvPr/>
          </p:nvSpPr>
          <p:spPr>
            <a:xfrm>
              <a:off x="1478425" y="0"/>
              <a:ext cx="1270001" cy="1096222"/>
            </a:xfrm>
            <a:prstGeom prst="roundRect">
              <a:avLst>
                <a:gd name="adj" fmla="val 17378"/>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600">
                  <a:solidFill>
                    <a:srgbClr val="FFFFFF"/>
                  </a:solidFill>
                  <a:effectLst>
                    <a:outerShdw blurRad="38100" dist="12700" dir="5400000" rotWithShape="0">
                      <a:srgbClr val="000000">
                        <a:alpha val="50000"/>
                      </a:srgbClr>
                    </a:outerShdw>
                  </a:effectLst>
                </a:defRPr>
              </a:lvl1pPr>
            </a:lstStyle>
            <a:p>
              <a:r>
                <a:t>CIA</a:t>
              </a:r>
            </a:p>
          </p:txBody>
        </p:sp>
        <p:sp>
          <p:nvSpPr>
            <p:cNvPr id="1118" name="Etc."/>
            <p:cNvSpPr/>
            <p:nvPr/>
          </p:nvSpPr>
          <p:spPr>
            <a:xfrm>
              <a:off x="2956851" y="0"/>
              <a:ext cx="1270001" cy="1096222"/>
            </a:xfrm>
            <a:prstGeom prst="roundRect">
              <a:avLst>
                <a:gd name="adj" fmla="val 17378"/>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600">
                  <a:solidFill>
                    <a:srgbClr val="FFFFFF"/>
                  </a:solidFill>
                  <a:effectLst>
                    <a:outerShdw blurRad="38100" dist="12700" dir="5400000" rotWithShape="0">
                      <a:srgbClr val="000000">
                        <a:alpha val="50000"/>
                      </a:srgbClr>
                    </a:outerShdw>
                  </a:effectLst>
                </a:defRPr>
              </a:lvl1pPr>
            </a:lstStyle>
            <a:p>
              <a:r>
                <a:t>Etc.</a:t>
              </a:r>
            </a:p>
          </p:txBody>
        </p:sp>
      </p:grpSp>
      <p:sp>
        <p:nvSpPr>
          <p:cNvPr id="1120" name="Line"/>
          <p:cNvSpPr/>
          <p:nvPr/>
        </p:nvSpPr>
        <p:spPr>
          <a:xfrm>
            <a:off x="5397500" y="4825595"/>
            <a:ext cx="0" cy="368301"/>
          </a:xfrm>
          <a:prstGeom prst="line">
            <a:avLst/>
          </a:prstGeom>
          <a:ln w="50800">
            <a:solidFill>
              <a:srgbClr val="FF2600"/>
            </a:solidFill>
            <a:miter lim="400000"/>
            <a:tailEnd type="triangle"/>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grpSp>
        <p:nvGrpSpPr>
          <p:cNvPr id="1123" name="Group"/>
          <p:cNvGrpSpPr/>
          <p:nvPr/>
        </p:nvGrpSpPr>
        <p:grpSpPr>
          <a:xfrm>
            <a:off x="9723729" y="4544014"/>
            <a:ext cx="2426501" cy="2270344"/>
            <a:chOff x="0" y="0"/>
            <a:chExt cx="2426499" cy="2270342"/>
          </a:xfrm>
        </p:grpSpPr>
        <p:sp>
          <p:nvSpPr>
            <p:cNvPr id="1121" name="Circle"/>
            <p:cNvSpPr/>
            <p:nvPr/>
          </p:nvSpPr>
          <p:spPr>
            <a:xfrm>
              <a:off x="78078" y="0"/>
              <a:ext cx="2270343" cy="2270343"/>
            </a:xfrm>
            <a:prstGeom prst="ellipse">
              <a:avLst/>
            </a:prstGeom>
            <a:solidFill>
              <a:schemeClr val="accent1">
                <a:satOff val="-3355"/>
                <a:lumOff val="26614"/>
              </a:schemeClr>
            </a:solidFill>
            <a:ln w="12700" cap="flat">
              <a:solidFill>
                <a:srgbClr val="000000"/>
              </a:solidFill>
              <a:prstDash val="solid"/>
              <a:miter lim="400000"/>
            </a:ln>
            <a:effectLst>
              <a:outerShdw blurRad="50800" dist="12700" rotWithShape="0">
                <a:srgbClr val="000000">
                  <a:alpha val="50000"/>
                </a:srgbClr>
              </a:outerShdw>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122" name="DOD…"/>
            <p:cNvSpPr/>
            <p:nvPr/>
          </p:nvSpPr>
          <p:spPr>
            <a:xfrm>
              <a:off x="0" y="484356"/>
              <a:ext cx="2426500" cy="13016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defTabSz="457200">
                <a:defRPr sz="4500">
                  <a:solidFill>
                    <a:srgbClr val="FFFFFF"/>
                  </a:solidFill>
                  <a:latin typeface="Helvetica"/>
                  <a:ea typeface="Helvetica"/>
                  <a:cs typeface="Helvetica"/>
                  <a:sym typeface="Helvetica"/>
                </a:defRPr>
              </a:pPr>
              <a:r>
                <a:t>DOD</a:t>
              </a:r>
            </a:p>
            <a:p>
              <a:pPr defTabSz="457200">
                <a:defRPr sz="2400">
                  <a:solidFill>
                    <a:srgbClr val="FFFFFF"/>
                  </a:solidFill>
                  <a:latin typeface="Helvetica"/>
                  <a:ea typeface="Helvetica"/>
                  <a:cs typeface="Helvetica"/>
                  <a:sym typeface="Helvetica"/>
                </a:defRPr>
              </a:pPr>
              <a:r>
                <a:t>DTSA</a:t>
              </a:r>
            </a:p>
          </p:txBody>
        </p:sp>
      </p:grpSp>
      <p:grpSp>
        <p:nvGrpSpPr>
          <p:cNvPr id="1127" name="Group"/>
          <p:cNvGrpSpPr/>
          <p:nvPr/>
        </p:nvGrpSpPr>
        <p:grpSpPr>
          <a:xfrm>
            <a:off x="3331301" y="5168869"/>
            <a:ext cx="4226852" cy="1096223"/>
            <a:chOff x="0" y="0"/>
            <a:chExt cx="4226851" cy="1096221"/>
          </a:xfrm>
        </p:grpSpPr>
        <p:sp>
          <p:nvSpPr>
            <p:cNvPr id="1124" name="DOE"/>
            <p:cNvSpPr/>
            <p:nvPr/>
          </p:nvSpPr>
          <p:spPr>
            <a:xfrm>
              <a:off x="0" y="0"/>
              <a:ext cx="1270000" cy="1096222"/>
            </a:xfrm>
            <a:prstGeom prst="roundRect">
              <a:avLst>
                <a:gd name="adj" fmla="val 17378"/>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600">
                  <a:solidFill>
                    <a:srgbClr val="FFFFFF"/>
                  </a:solidFill>
                  <a:effectLst>
                    <a:outerShdw blurRad="38100" dist="12700" dir="5400000" rotWithShape="0">
                      <a:srgbClr val="000000">
                        <a:alpha val="50000"/>
                      </a:srgbClr>
                    </a:outerShdw>
                  </a:effectLst>
                </a:defRPr>
              </a:lvl1pPr>
            </a:lstStyle>
            <a:p>
              <a:r>
                <a:t>DOE</a:t>
              </a:r>
            </a:p>
          </p:txBody>
        </p:sp>
        <p:sp>
          <p:nvSpPr>
            <p:cNvPr id="1125" name="CIA"/>
            <p:cNvSpPr/>
            <p:nvPr/>
          </p:nvSpPr>
          <p:spPr>
            <a:xfrm>
              <a:off x="1478425" y="0"/>
              <a:ext cx="1270001" cy="1096222"/>
            </a:xfrm>
            <a:prstGeom prst="roundRect">
              <a:avLst>
                <a:gd name="adj" fmla="val 17378"/>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600">
                  <a:solidFill>
                    <a:srgbClr val="FFFFFF"/>
                  </a:solidFill>
                  <a:effectLst>
                    <a:outerShdw blurRad="38100" dist="12700" dir="5400000" rotWithShape="0">
                      <a:srgbClr val="000000">
                        <a:alpha val="50000"/>
                      </a:srgbClr>
                    </a:outerShdw>
                  </a:effectLst>
                </a:defRPr>
              </a:lvl1pPr>
            </a:lstStyle>
            <a:p>
              <a:r>
                <a:t>CIA</a:t>
              </a:r>
            </a:p>
          </p:txBody>
        </p:sp>
        <p:sp>
          <p:nvSpPr>
            <p:cNvPr id="1126" name="Etc."/>
            <p:cNvSpPr/>
            <p:nvPr/>
          </p:nvSpPr>
          <p:spPr>
            <a:xfrm>
              <a:off x="2956851" y="0"/>
              <a:ext cx="1270001" cy="1096222"/>
            </a:xfrm>
            <a:prstGeom prst="roundRect">
              <a:avLst>
                <a:gd name="adj" fmla="val 17378"/>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600">
                  <a:solidFill>
                    <a:srgbClr val="FFFFFF"/>
                  </a:solidFill>
                  <a:effectLst>
                    <a:outerShdw blurRad="38100" dist="12700" dir="5400000" rotWithShape="0">
                      <a:srgbClr val="000000">
                        <a:alpha val="50000"/>
                      </a:srgbClr>
                    </a:outerShdw>
                  </a:effectLst>
                </a:defRPr>
              </a:lvl1pPr>
            </a:lstStyle>
            <a:p>
              <a:r>
                <a:t>Etc.</a:t>
              </a:r>
            </a:p>
          </p:txBody>
        </p:sp>
      </p:grpSp>
      <p:grpSp>
        <p:nvGrpSpPr>
          <p:cNvPr id="1167" name="Group"/>
          <p:cNvGrpSpPr/>
          <p:nvPr/>
        </p:nvGrpSpPr>
        <p:grpSpPr>
          <a:xfrm>
            <a:off x="908830" y="2516565"/>
            <a:ext cx="11245119" cy="6350642"/>
            <a:chOff x="0" y="0"/>
            <a:chExt cx="11245118" cy="6350640"/>
          </a:xfrm>
        </p:grpSpPr>
        <p:grpSp>
          <p:nvGrpSpPr>
            <p:cNvPr id="1131" name="Group"/>
            <p:cNvGrpSpPr/>
            <p:nvPr/>
          </p:nvGrpSpPr>
          <p:grpSpPr>
            <a:xfrm>
              <a:off x="3048491" y="3710139"/>
              <a:ext cx="2907989" cy="738283"/>
              <a:chOff x="0" y="0"/>
              <a:chExt cx="2907987" cy="738281"/>
            </a:xfrm>
          </p:grpSpPr>
          <p:sp>
            <p:nvSpPr>
              <p:cNvPr id="1128" name="Line"/>
              <p:cNvSpPr/>
              <p:nvPr/>
            </p:nvSpPr>
            <p:spPr>
              <a:xfrm flipH="1" flipV="1">
                <a:off x="0" y="19642"/>
                <a:ext cx="718640" cy="718640"/>
              </a:xfrm>
              <a:prstGeom prst="line">
                <a:avLst/>
              </a:prstGeom>
              <a:noFill/>
              <a:ln w="50800" cap="flat">
                <a:solidFill>
                  <a:srgbClr val="FF2600"/>
                </a:solidFill>
                <a:prstDash val="solid"/>
                <a:miter lim="400000"/>
                <a:tailEnd type="triangle"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129" name="Line"/>
              <p:cNvSpPr/>
              <p:nvPr/>
            </p:nvSpPr>
            <p:spPr>
              <a:xfrm flipV="1">
                <a:off x="2189348" y="0"/>
                <a:ext cx="718640" cy="718640"/>
              </a:xfrm>
              <a:prstGeom prst="line">
                <a:avLst/>
              </a:prstGeom>
              <a:noFill/>
              <a:ln w="50800" cap="flat">
                <a:solidFill>
                  <a:srgbClr val="FF2600"/>
                </a:solidFill>
                <a:prstDash val="solid"/>
                <a:miter lim="400000"/>
                <a:tailEnd type="triangle"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130" name="Line"/>
              <p:cNvSpPr/>
              <p:nvPr/>
            </p:nvSpPr>
            <p:spPr>
              <a:xfrm flipV="1">
                <a:off x="1443898" y="19642"/>
                <a:ext cx="1" cy="368301"/>
              </a:xfrm>
              <a:prstGeom prst="line">
                <a:avLst/>
              </a:prstGeom>
              <a:noFill/>
              <a:ln w="50800" cap="flat">
                <a:solidFill>
                  <a:srgbClr val="FF2600"/>
                </a:solidFill>
                <a:prstDash val="solid"/>
                <a:miter lim="400000"/>
                <a:tailEnd type="triangle"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grpSp>
        <p:sp>
          <p:nvSpPr>
            <p:cNvPr id="1132" name="Line"/>
            <p:cNvSpPr/>
            <p:nvPr/>
          </p:nvSpPr>
          <p:spPr>
            <a:xfrm flipH="1">
              <a:off x="3048491" y="1935152"/>
              <a:ext cx="718641" cy="718641"/>
            </a:xfrm>
            <a:prstGeom prst="line">
              <a:avLst/>
            </a:prstGeom>
            <a:noFill/>
            <a:ln w="50800" cap="flat">
              <a:solidFill>
                <a:srgbClr val="FF2600"/>
              </a:solidFill>
              <a:prstDash val="solid"/>
              <a:miter lim="400000"/>
              <a:tailEnd type="triangle"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133" name="Line"/>
            <p:cNvSpPr/>
            <p:nvPr/>
          </p:nvSpPr>
          <p:spPr>
            <a:xfrm>
              <a:off x="5263239" y="1890110"/>
              <a:ext cx="718640" cy="718641"/>
            </a:xfrm>
            <a:prstGeom prst="line">
              <a:avLst/>
            </a:prstGeom>
            <a:noFill/>
            <a:ln w="50800" cap="flat">
              <a:solidFill>
                <a:srgbClr val="FF2600"/>
              </a:solidFill>
              <a:prstDash val="solid"/>
              <a:miter lim="400000"/>
              <a:tailEnd type="triangle"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grpSp>
          <p:nvGrpSpPr>
            <p:cNvPr id="1136" name="Group"/>
            <p:cNvGrpSpPr/>
            <p:nvPr/>
          </p:nvGrpSpPr>
          <p:grpSpPr>
            <a:xfrm>
              <a:off x="8818619" y="2011574"/>
              <a:ext cx="2426500" cy="2270343"/>
              <a:chOff x="0" y="0"/>
              <a:chExt cx="2426499" cy="2270342"/>
            </a:xfrm>
          </p:grpSpPr>
          <p:sp>
            <p:nvSpPr>
              <p:cNvPr id="1134" name="Circle"/>
              <p:cNvSpPr/>
              <p:nvPr/>
            </p:nvSpPr>
            <p:spPr>
              <a:xfrm>
                <a:off x="78078" y="0"/>
                <a:ext cx="2270343" cy="2270343"/>
              </a:xfrm>
              <a:prstGeom prst="ellipse">
                <a:avLst/>
              </a:prstGeom>
              <a:solidFill>
                <a:schemeClr val="accent1">
                  <a:satOff val="-3355"/>
                  <a:lumOff val="26614"/>
                </a:schemeClr>
              </a:solidFill>
              <a:ln w="12700" cap="flat">
                <a:solidFill>
                  <a:srgbClr val="000000"/>
                </a:solidFill>
                <a:prstDash val="solid"/>
                <a:miter lim="400000"/>
              </a:ln>
              <a:effectLst>
                <a:outerShdw blurRad="50800" dist="12700" rotWithShape="0">
                  <a:srgbClr val="000000">
                    <a:alpha val="50000"/>
                  </a:srgbClr>
                </a:outerShdw>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135" name="DOD…"/>
              <p:cNvSpPr/>
              <p:nvPr/>
            </p:nvSpPr>
            <p:spPr>
              <a:xfrm>
                <a:off x="0" y="484356"/>
                <a:ext cx="2426500" cy="13016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defTabSz="457200">
                  <a:defRPr sz="4500">
                    <a:solidFill>
                      <a:srgbClr val="FFFFFF"/>
                    </a:solidFill>
                    <a:latin typeface="Helvetica"/>
                    <a:ea typeface="Helvetica"/>
                    <a:cs typeface="Helvetica"/>
                    <a:sym typeface="Helvetica"/>
                  </a:defRPr>
                </a:pPr>
                <a:r>
                  <a:t>DOD</a:t>
                </a:r>
              </a:p>
              <a:p>
                <a:pPr defTabSz="457200">
                  <a:defRPr sz="2400">
                    <a:solidFill>
                      <a:srgbClr val="FFFFFF"/>
                    </a:solidFill>
                    <a:latin typeface="Helvetica"/>
                    <a:ea typeface="Helvetica"/>
                    <a:cs typeface="Helvetica"/>
                    <a:sym typeface="Helvetica"/>
                  </a:defRPr>
                </a:pPr>
                <a:r>
                  <a:t>DTSA</a:t>
                </a:r>
              </a:p>
            </p:txBody>
          </p:sp>
        </p:grpSp>
        <p:grpSp>
          <p:nvGrpSpPr>
            <p:cNvPr id="1139" name="Group"/>
            <p:cNvGrpSpPr/>
            <p:nvPr/>
          </p:nvGrpSpPr>
          <p:grpSpPr>
            <a:xfrm>
              <a:off x="0" y="0"/>
              <a:ext cx="2426500" cy="2270343"/>
              <a:chOff x="0" y="0"/>
              <a:chExt cx="2426499" cy="2270342"/>
            </a:xfrm>
          </p:grpSpPr>
          <p:sp>
            <p:nvSpPr>
              <p:cNvPr id="1137" name="Circle"/>
              <p:cNvSpPr/>
              <p:nvPr/>
            </p:nvSpPr>
            <p:spPr>
              <a:xfrm>
                <a:off x="78078" y="0"/>
                <a:ext cx="2270343" cy="2270343"/>
              </a:xfrm>
              <a:prstGeom prst="ellipse">
                <a:avLst/>
              </a:prstGeom>
              <a:solidFill>
                <a:schemeClr val="accent6"/>
              </a:solidFill>
              <a:ln w="12700" cap="flat">
                <a:solidFill>
                  <a:srgbClr val="000000"/>
                </a:solidFill>
                <a:prstDash val="solid"/>
                <a:miter lim="400000"/>
              </a:ln>
              <a:effectLst>
                <a:outerShdw blurRad="50800" dist="12700" rotWithShape="0">
                  <a:srgbClr val="000000">
                    <a:alpha val="50000"/>
                  </a:srgbClr>
                </a:outerShdw>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138" name="Exporter"/>
              <p:cNvSpPr/>
              <p:nvPr/>
            </p:nvSpPr>
            <p:spPr>
              <a:xfrm>
                <a:off x="0" y="408156"/>
                <a:ext cx="2426500" cy="13016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457200">
                  <a:defRPr sz="4500">
                    <a:solidFill>
                      <a:srgbClr val="FFFFFF"/>
                    </a:solidFill>
                    <a:latin typeface="Helvetica"/>
                    <a:ea typeface="Helvetica"/>
                    <a:cs typeface="Helvetica"/>
                    <a:sym typeface="Helvetica"/>
                  </a:defRPr>
                </a:lvl1pPr>
              </a:lstStyle>
              <a:p>
                <a:r>
                  <a:t>Exporter</a:t>
                </a:r>
              </a:p>
            </p:txBody>
          </p:sp>
        </p:grpSp>
        <p:sp>
          <p:nvSpPr>
            <p:cNvPr id="1140" name="Line"/>
            <p:cNvSpPr/>
            <p:nvPr/>
          </p:nvSpPr>
          <p:spPr>
            <a:xfrm>
              <a:off x="2473089" y="1135171"/>
              <a:ext cx="766235" cy="1"/>
            </a:xfrm>
            <a:prstGeom prst="line">
              <a:avLst/>
            </a:prstGeom>
            <a:noFill/>
            <a:ln w="50800" cap="flat">
              <a:solidFill>
                <a:srgbClr val="FF2600"/>
              </a:solidFill>
              <a:prstDash val="solid"/>
              <a:miter lim="400000"/>
              <a:tailEnd type="triangle"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141" name="Line"/>
            <p:cNvSpPr/>
            <p:nvPr/>
          </p:nvSpPr>
          <p:spPr>
            <a:xfrm>
              <a:off x="5795497" y="1390741"/>
              <a:ext cx="3085643" cy="1229833"/>
            </a:xfrm>
            <a:prstGeom prst="line">
              <a:avLst/>
            </a:prstGeom>
            <a:noFill/>
            <a:ln w="50800" cap="flat">
              <a:solidFill>
                <a:srgbClr val="FF2600"/>
              </a:solidFill>
              <a:prstDash val="solid"/>
              <a:miter lim="400000"/>
              <a:tailEnd type="triangle"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grpSp>
          <p:nvGrpSpPr>
            <p:cNvPr id="1144" name="Group"/>
            <p:cNvGrpSpPr/>
            <p:nvPr/>
          </p:nvGrpSpPr>
          <p:grpSpPr>
            <a:xfrm>
              <a:off x="0" y="4080298"/>
              <a:ext cx="2426500" cy="2270343"/>
              <a:chOff x="0" y="0"/>
              <a:chExt cx="2426499" cy="2270342"/>
            </a:xfrm>
          </p:grpSpPr>
          <p:sp>
            <p:nvSpPr>
              <p:cNvPr id="1142" name="Circle"/>
              <p:cNvSpPr/>
              <p:nvPr/>
            </p:nvSpPr>
            <p:spPr>
              <a:xfrm>
                <a:off x="78078" y="0"/>
                <a:ext cx="2270343" cy="2270343"/>
              </a:xfrm>
              <a:prstGeom prst="ellipse">
                <a:avLst/>
              </a:prstGeom>
              <a:solidFill>
                <a:schemeClr val="accent6"/>
              </a:solidFill>
              <a:ln w="12700" cap="flat">
                <a:solidFill>
                  <a:srgbClr val="000000"/>
                </a:solidFill>
                <a:prstDash val="solid"/>
                <a:miter lim="400000"/>
              </a:ln>
              <a:effectLst>
                <a:outerShdw blurRad="50800" dist="12700" rotWithShape="0">
                  <a:srgbClr val="000000">
                    <a:alpha val="50000"/>
                  </a:srgbClr>
                </a:outerShdw>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143" name="Exporter"/>
              <p:cNvSpPr/>
              <p:nvPr/>
            </p:nvSpPr>
            <p:spPr>
              <a:xfrm>
                <a:off x="0" y="408156"/>
                <a:ext cx="2426500" cy="13016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457200">
                  <a:defRPr sz="4500">
                    <a:solidFill>
                      <a:srgbClr val="FFFFFF"/>
                    </a:solidFill>
                    <a:latin typeface="Helvetica"/>
                    <a:ea typeface="Helvetica"/>
                    <a:cs typeface="Helvetica"/>
                    <a:sym typeface="Helvetica"/>
                  </a:defRPr>
                </a:lvl1pPr>
              </a:lstStyle>
              <a:p>
                <a:r>
                  <a:t>Exporter</a:t>
                </a:r>
              </a:p>
            </p:txBody>
          </p:sp>
        </p:grpSp>
        <p:sp>
          <p:nvSpPr>
            <p:cNvPr id="1145" name="Line"/>
            <p:cNvSpPr/>
            <p:nvPr/>
          </p:nvSpPr>
          <p:spPr>
            <a:xfrm>
              <a:off x="2473089" y="5215469"/>
              <a:ext cx="766235" cy="1"/>
            </a:xfrm>
            <a:prstGeom prst="line">
              <a:avLst/>
            </a:prstGeom>
            <a:noFill/>
            <a:ln w="50800" cap="flat">
              <a:solidFill>
                <a:srgbClr val="FF2600"/>
              </a:solidFill>
              <a:prstDash val="solid"/>
              <a:miter lim="400000"/>
              <a:tailEnd type="triangle"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grpSp>
          <p:nvGrpSpPr>
            <p:cNvPr id="1149" name="Group"/>
            <p:cNvGrpSpPr/>
            <p:nvPr/>
          </p:nvGrpSpPr>
          <p:grpSpPr>
            <a:xfrm>
              <a:off x="3313667" y="0"/>
              <a:ext cx="2426500" cy="2270343"/>
              <a:chOff x="0" y="0"/>
              <a:chExt cx="2426499" cy="2270342"/>
            </a:xfrm>
          </p:grpSpPr>
          <p:sp>
            <p:nvSpPr>
              <p:cNvPr id="1146" name="Circle"/>
              <p:cNvSpPr/>
              <p:nvPr/>
            </p:nvSpPr>
            <p:spPr>
              <a:xfrm>
                <a:off x="64202" y="0"/>
                <a:ext cx="2270343" cy="2270343"/>
              </a:xfrm>
              <a:prstGeom prst="ellipse">
                <a:avLst/>
              </a:prstGeom>
              <a:blipFill rotWithShape="1">
                <a:blip r:embed="rId4"/>
                <a:srcRect/>
                <a:tile tx="0" ty="0" sx="100000" sy="100000" flip="none" algn="tl"/>
              </a:blipFill>
              <a:ln w="12700" cap="flat">
                <a:solidFill>
                  <a:srgbClr val="000000"/>
                </a:solidFill>
                <a:prstDash val="solid"/>
                <a:miter lim="400000"/>
              </a:ln>
              <a:effectLst>
                <a:outerShdw blurRad="50800" dist="12700" rotWithShape="0">
                  <a:srgbClr val="000000">
                    <a:alpha val="50000"/>
                  </a:srgbClr>
                </a:outerShdw>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147" name="DOC…"/>
              <p:cNvSpPr/>
              <p:nvPr/>
            </p:nvSpPr>
            <p:spPr>
              <a:xfrm>
                <a:off x="0" y="643702"/>
                <a:ext cx="2426500" cy="13016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defTabSz="457200">
                  <a:defRPr sz="4500">
                    <a:solidFill>
                      <a:srgbClr val="FFFFFF"/>
                    </a:solidFill>
                    <a:latin typeface="Helvetica"/>
                    <a:ea typeface="Helvetica"/>
                    <a:cs typeface="Helvetica"/>
                    <a:sym typeface="Helvetica"/>
                  </a:defRPr>
                </a:pPr>
                <a:r>
                  <a:t>DOC</a:t>
                </a:r>
              </a:p>
              <a:p>
                <a:pPr defTabSz="457200">
                  <a:defRPr sz="2400" b="1">
                    <a:solidFill>
                      <a:srgbClr val="FFFFFF"/>
                    </a:solidFill>
                    <a:latin typeface="Helvetica"/>
                    <a:ea typeface="Helvetica"/>
                    <a:cs typeface="Helvetica"/>
                    <a:sym typeface="Helvetica"/>
                  </a:defRPr>
                </a:pPr>
                <a:r>
                  <a:t>BIS</a:t>
                </a:r>
              </a:p>
            </p:txBody>
          </p:sp>
          <p:sp>
            <p:nvSpPr>
              <p:cNvPr id="1148" name="SNAP-R"/>
              <p:cNvSpPr txBox="1"/>
              <p:nvPr/>
            </p:nvSpPr>
            <p:spPr>
              <a:xfrm>
                <a:off x="557998" y="294480"/>
                <a:ext cx="1282751" cy="469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57200">
                  <a:defRPr sz="2400" b="1">
                    <a:solidFill>
                      <a:srgbClr val="FFFFFF"/>
                    </a:solidFill>
                    <a:latin typeface="Helvetica"/>
                    <a:ea typeface="Helvetica"/>
                    <a:cs typeface="Helvetica"/>
                    <a:sym typeface="Helvetica"/>
                  </a:defRPr>
                </a:lvl1pPr>
              </a:lstStyle>
              <a:p>
                <a:r>
                  <a:t>SNAP-R</a:t>
                </a:r>
              </a:p>
            </p:txBody>
          </p:sp>
        </p:grpSp>
        <p:grpSp>
          <p:nvGrpSpPr>
            <p:cNvPr id="1153" name="Group"/>
            <p:cNvGrpSpPr/>
            <p:nvPr/>
          </p:nvGrpSpPr>
          <p:grpSpPr>
            <a:xfrm>
              <a:off x="3313667" y="4080298"/>
              <a:ext cx="2426500" cy="2270343"/>
              <a:chOff x="0" y="0"/>
              <a:chExt cx="2426499" cy="2270342"/>
            </a:xfrm>
          </p:grpSpPr>
          <p:sp>
            <p:nvSpPr>
              <p:cNvPr id="1150" name="Circle"/>
              <p:cNvSpPr/>
              <p:nvPr/>
            </p:nvSpPr>
            <p:spPr>
              <a:xfrm>
                <a:off x="64201" y="0"/>
                <a:ext cx="2270344" cy="2270343"/>
              </a:xfrm>
              <a:prstGeom prst="ellipse">
                <a:avLst/>
              </a:prstGeom>
              <a:solidFill>
                <a:schemeClr val="accent4">
                  <a:hueOff val="384618"/>
                  <a:satOff val="3869"/>
                  <a:lumOff val="5802"/>
                </a:schemeClr>
              </a:solidFill>
              <a:ln w="12700" cap="flat">
                <a:solidFill>
                  <a:srgbClr val="000000"/>
                </a:solidFill>
                <a:prstDash val="solid"/>
                <a:miter lim="400000"/>
              </a:ln>
              <a:effectLst>
                <a:outerShdw blurRad="50800" dist="12700" rotWithShape="0">
                  <a:srgbClr val="000000">
                    <a:alpha val="50000"/>
                  </a:srgbClr>
                </a:outerShdw>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151" name="DOS…"/>
              <p:cNvSpPr/>
              <p:nvPr/>
            </p:nvSpPr>
            <p:spPr>
              <a:xfrm>
                <a:off x="0" y="649455"/>
                <a:ext cx="2426500" cy="13016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defTabSz="457200">
                  <a:defRPr sz="4500">
                    <a:solidFill>
                      <a:srgbClr val="FFFFFF"/>
                    </a:solidFill>
                    <a:latin typeface="Helvetica"/>
                    <a:ea typeface="Helvetica"/>
                    <a:cs typeface="Helvetica"/>
                    <a:sym typeface="Helvetica"/>
                  </a:defRPr>
                </a:pPr>
                <a:r>
                  <a:t>DOS</a:t>
                </a:r>
              </a:p>
              <a:p>
                <a:pPr defTabSz="457200">
                  <a:defRPr sz="2400" b="1">
                    <a:solidFill>
                      <a:srgbClr val="FFFFFF"/>
                    </a:solidFill>
                    <a:latin typeface="Helvetica"/>
                    <a:ea typeface="Helvetica"/>
                    <a:cs typeface="Helvetica"/>
                    <a:sym typeface="Helvetica"/>
                  </a:defRPr>
                </a:pPr>
                <a:r>
                  <a:t>DDTC</a:t>
                </a:r>
              </a:p>
            </p:txBody>
          </p:sp>
          <p:sp>
            <p:nvSpPr>
              <p:cNvPr id="1152" name="DTrade"/>
              <p:cNvSpPr txBox="1"/>
              <p:nvPr/>
            </p:nvSpPr>
            <p:spPr>
              <a:xfrm>
                <a:off x="613968" y="245696"/>
                <a:ext cx="1147764" cy="469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57200">
                  <a:defRPr sz="2400" b="1">
                    <a:solidFill>
                      <a:srgbClr val="FFFFFF"/>
                    </a:solidFill>
                    <a:latin typeface="Helvetica"/>
                    <a:ea typeface="Helvetica"/>
                    <a:cs typeface="Helvetica"/>
                    <a:sym typeface="Helvetica"/>
                  </a:defRPr>
                </a:lvl1pPr>
              </a:lstStyle>
              <a:p>
                <a:r>
                  <a:t>DTrade</a:t>
                </a:r>
              </a:p>
            </p:txBody>
          </p:sp>
        </p:grpSp>
        <p:sp>
          <p:nvSpPr>
            <p:cNvPr id="1154" name="Line"/>
            <p:cNvSpPr/>
            <p:nvPr/>
          </p:nvSpPr>
          <p:spPr>
            <a:xfrm flipV="1">
              <a:off x="5757397" y="3629852"/>
              <a:ext cx="3085643" cy="1229832"/>
            </a:xfrm>
            <a:prstGeom prst="line">
              <a:avLst/>
            </a:prstGeom>
            <a:noFill/>
            <a:ln w="50800" cap="flat">
              <a:solidFill>
                <a:srgbClr val="FF2600"/>
              </a:solidFill>
              <a:prstDash val="solid"/>
              <a:miter lim="400000"/>
              <a:tailEnd type="triangle"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grpSp>
          <p:nvGrpSpPr>
            <p:cNvPr id="1158" name="Group"/>
            <p:cNvGrpSpPr/>
            <p:nvPr/>
          </p:nvGrpSpPr>
          <p:grpSpPr>
            <a:xfrm>
              <a:off x="2413491" y="2625652"/>
              <a:ext cx="4226852" cy="1096223"/>
              <a:chOff x="0" y="0"/>
              <a:chExt cx="4226851" cy="1096221"/>
            </a:xfrm>
          </p:grpSpPr>
          <p:sp>
            <p:nvSpPr>
              <p:cNvPr id="1155" name="DOE"/>
              <p:cNvSpPr/>
              <p:nvPr/>
            </p:nvSpPr>
            <p:spPr>
              <a:xfrm>
                <a:off x="0" y="0"/>
                <a:ext cx="1270000" cy="1096222"/>
              </a:xfrm>
              <a:prstGeom prst="roundRect">
                <a:avLst>
                  <a:gd name="adj" fmla="val 17378"/>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600">
                    <a:solidFill>
                      <a:srgbClr val="FFFFFF"/>
                    </a:solidFill>
                    <a:effectLst>
                      <a:outerShdw blurRad="38100" dist="12700" dir="5400000" rotWithShape="0">
                        <a:srgbClr val="000000">
                          <a:alpha val="50000"/>
                        </a:srgbClr>
                      </a:outerShdw>
                    </a:effectLst>
                  </a:defRPr>
                </a:lvl1pPr>
              </a:lstStyle>
              <a:p>
                <a:r>
                  <a:t>DOE</a:t>
                </a:r>
              </a:p>
            </p:txBody>
          </p:sp>
          <p:sp>
            <p:nvSpPr>
              <p:cNvPr id="1156" name="CIA"/>
              <p:cNvSpPr/>
              <p:nvPr/>
            </p:nvSpPr>
            <p:spPr>
              <a:xfrm>
                <a:off x="1478425" y="0"/>
                <a:ext cx="1270001" cy="1096222"/>
              </a:xfrm>
              <a:prstGeom prst="roundRect">
                <a:avLst>
                  <a:gd name="adj" fmla="val 17378"/>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600">
                    <a:solidFill>
                      <a:srgbClr val="FFFFFF"/>
                    </a:solidFill>
                    <a:effectLst>
                      <a:outerShdw blurRad="38100" dist="12700" dir="5400000" rotWithShape="0">
                        <a:srgbClr val="000000">
                          <a:alpha val="50000"/>
                        </a:srgbClr>
                      </a:outerShdw>
                    </a:effectLst>
                  </a:defRPr>
                </a:lvl1pPr>
              </a:lstStyle>
              <a:p>
                <a:r>
                  <a:t>CIA</a:t>
                </a:r>
              </a:p>
            </p:txBody>
          </p:sp>
          <p:sp>
            <p:nvSpPr>
              <p:cNvPr id="1157" name="Etc."/>
              <p:cNvSpPr/>
              <p:nvPr/>
            </p:nvSpPr>
            <p:spPr>
              <a:xfrm>
                <a:off x="2956851" y="0"/>
                <a:ext cx="1270001" cy="1096222"/>
              </a:xfrm>
              <a:prstGeom prst="roundRect">
                <a:avLst>
                  <a:gd name="adj" fmla="val 17378"/>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600">
                    <a:solidFill>
                      <a:srgbClr val="FFFFFF"/>
                    </a:solidFill>
                    <a:effectLst>
                      <a:outerShdw blurRad="38100" dist="12700" dir="5400000" rotWithShape="0">
                        <a:srgbClr val="000000">
                          <a:alpha val="50000"/>
                        </a:srgbClr>
                      </a:outerShdw>
                    </a:effectLst>
                  </a:defRPr>
                </a:lvl1pPr>
              </a:lstStyle>
              <a:p>
                <a:r>
                  <a:t>Etc.</a:t>
                </a:r>
              </a:p>
            </p:txBody>
          </p:sp>
        </p:grpSp>
        <p:sp>
          <p:nvSpPr>
            <p:cNvPr id="1159" name="Line"/>
            <p:cNvSpPr/>
            <p:nvPr/>
          </p:nvSpPr>
          <p:spPr>
            <a:xfrm>
              <a:off x="4492389" y="2285492"/>
              <a:ext cx="1" cy="368301"/>
            </a:xfrm>
            <a:prstGeom prst="line">
              <a:avLst/>
            </a:prstGeom>
            <a:noFill/>
            <a:ln w="50800" cap="flat">
              <a:solidFill>
                <a:srgbClr val="FF2600"/>
              </a:solidFill>
              <a:prstDash val="solid"/>
              <a:miter lim="400000"/>
              <a:tailEnd type="triangle"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grpSp>
          <p:nvGrpSpPr>
            <p:cNvPr id="1162" name="Group"/>
            <p:cNvGrpSpPr/>
            <p:nvPr/>
          </p:nvGrpSpPr>
          <p:grpSpPr>
            <a:xfrm>
              <a:off x="8818619" y="2003911"/>
              <a:ext cx="2426500" cy="2270344"/>
              <a:chOff x="0" y="0"/>
              <a:chExt cx="2426499" cy="2270342"/>
            </a:xfrm>
          </p:grpSpPr>
          <p:sp>
            <p:nvSpPr>
              <p:cNvPr id="1160" name="Circle"/>
              <p:cNvSpPr/>
              <p:nvPr/>
            </p:nvSpPr>
            <p:spPr>
              <a:xfrm>
                <a:off x="78078" y="0"/>
                <a:ext cx="2270343" cy="2270343"/>
              </a:xfrm>
              <a:prstGeom prst="ellipse">
                <a:avLst/>
              </a:prstGeom>
              <a:solidFill>
                <a:schemeClr val="accent1">
                  <a:satOff val="-3355"/>
                  <a:lumOff val="26614"/>
                </a:schemeClr>
              </a:solidFill>
              <a:ln w="12700" cap="flat">
                <a:solidFill>
                  <a:srgbClr val="000000"/>
                </a:solidFill>
                <a:prstDash val="solid"/>
                <a:miter lim="400000"/>
              </a:ln>
              <a:effectLst>
                <a:outerShdw blurRad="50800" dist="12700" rotWithShape="0">
                  <a:srgbClr val="000000">
                    <a:alpha val="50000"/>
                  </a:srgbClr>
                </a:outerShdw>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161" name="DOD…"/>
              <p:cNvSpPr/>
              <p:nvPr/>
            </p:nvSpPr>
            <p:spPr>
              <a:xfrm>
                <a:off x="0" y="484356"/>
                <a:ext cx="2426500" cy="13016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defTabSz="457200">
                  <a:defRPr sz="4500">
                    <a:solidFill>
                      <a:srgbClr val="FFFFFF"/>
                    </a:solidFill>
                    <a:latin typeface="Helvetica"/>
                    <a:ea typeface="Helvetica"/>
                    <a:cs typeface="Helvetica"/>
                    <a:sym typeface="Helvetica"/>
                  </a:defRPr>
                </a:pPr>
                <a:r>
                  <a:t>DOD</a:t>
                </a:r>
              </a:p>
              <a:p>
                <a:pPr defTabSz="457200">
                  <a:defRPr sz="2400">
                    <a:solidFill>
                      <a:srgbClr val="FFFFFF"/>
                    </a:solidFill>
                    <a:latin typeface="Helvetica"/>
                    <a:ea typeface="Helvetica"/>
                    <a:cs typeface="Helvetica"/>
                    <a:sym typeface="Helvetica"/>
                  </a:defRPr>
                </a:pPr>
                <a:r>
                  <a:t>DTSA</a:t>
                </a:r>
              </a:p>
            </p:txBody>
          </p:sp>
        </p:grpSp>
        <p:grpSp>
          <p:nvGrpSpPr>
            <p:cNvPr id="1166" name="Group"/>
            <p:cNvGrpSpPr/>
            <p:nvPr/>
          </p:nvGrpSpPr>
          <p:grpSpPr>
            <a:xfrm>
              <a:off x="2426191" y="2628766"/>
              <a:ext cx="4226852" cy="1096222"/>
              <a:chOff x="0" y="0"/>
              <a:chExt cx="4226851" cy="1096221"/>
            </a:xfrm>
          </p:grpSpPr>
          <p:sp>
            <p:nvSpPr>
              <p:cNvPr id="1163" name="DOE"/>
              <p:cNvSpPr/>
              <p:nvPr/>
            </p:nvSpPr>
            <p:spPr>
              <a:xfrm>
                <a:off x="0" y="0"/>
                <a:ext cx="1270000" cy="1096222"/>
              </a:xfrm>
              <a:prstGeom prst="roundRect">
                <a:avLst>
                  <a:gd name="adj" fmla="val 17378"/>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600">
                    <a:solidFill>
                      <a:srgbClr val="FFFFFF"/>
                    </a:solidFill>
                    <a:effectLst>
                      <a:outerShdw blurRad="38100" dist="12700" dir="5400000" rotWithShape="0">
                        <a:srgbClr val="000000">
                          <a:alpha val="50000"/>
                        </a:srgbClr>
                      </a:outerShdw>
                    </a:effectLst>
                  </a:defRPr>
                </a:lvl1pPr>
              </a:lstStyle>
              <a:p>
                <a:r>
                  <a:t>DOE</a:t>
                </a:r>
              </a:p>
            </p:txBody>
          </p:sp>
          <p:sp>
            <p:nvSpPr>
              <p:cNvPr id="1164" name="CIA"/>
              <p:cNvSpPr/>
              <p:nvPr/>
            </p:nvSpPr>
            <p:spPr>
              <a:xfrm>
                <a:off x="1478425" y="0"/>
                <a:ext cx="1270001" cy="1096222"/>
              </a:xfrm>
              <a:prstGeom prst="roundRect">
                <a:avLst>
                  <a:gd name="adj" fmla="val 17378"/>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600">
                    <a:solidFill>
                      <a:srgbClr val="FFFFFF"/>
                    </a:solidFill>
                    <a:effectLst>
                      <a:outerShdw blurRad="38100" dist="12700" dir="5400000" rotWithShape="0">
                        <a:srgbClr val="000000">
                          <a:alpha val="50000"/>
                        </a:srgbClr>
                      </a:outerShdw>
                    </a:effectLst>
                  </a:defRPr>
                </a:lvl1pPr>
              </a:lstStyle>
              <a:p>
                <a:r>
                  <a:t>CIA</a:t>
                </a:r>
              </a:p>
            </p:txBody>
          </p:sp>
          <p:sp>
            <p:nvSpPr>
              <p:cNvPr id="1165" name="Etc."/>
              <p:cNvSpPr/>
              <p:nvPr/>
            </p:nvSpPr>
            <p:spPr>
              <a:xfrm>
                <a:off x="2956851" y="0"/>
                <a:ext cx="1270001" cy="1096222"/>
              </a:xfrm>
              <a:prstGeom prst="roundRect">
                <a:avLst>
                  <a:gd name="adj" fmla="val 17378"/>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600">
                    <a:solidFill>
                      <a:srgbClr val="FFFFFF"/>
                    </a:solidFill>
                    <a:effectLst>
                      <a:outerShdw blurRad="38100" dist="12700" dir="5400000" rotWithShape="0">
                        <a:srgbClr val="000000">
                          <a:alpha val="50000"/>
                        </a:srgbClr>
                      </a:outerShdw>
                    </a:effectLst>
                  </a:defRPr>
                </a:lvl1pPr>
              </a:lstStyle>
              <a:p>
                <a:r>
                  <a:t>Etc.</a:t>
                </a:r>
              </a:p>
            </p:txBody>
          </p:sp>
        </p:grpSp>
      </p:grpSp>
      <p:sp>
        <p:nvSpPr>
          <p:cNvPr id="1168" name="So staffing in SNAP-R vs. DTrade is very similar!"/>
          <p:cNvSpPr txBox="1"/>
          <p:nvPr/>
        </p:nvSpPr>
        <p:spPr>
          <a:xfrm>
            <a:off x="304277" y="8913812"/>
            <a:ext cx="11797014"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800"/>
            </a:lvl1pPr>
          </a:lstStyle>
          <a:p>
            <a:r>
              <a:t>So staffing in SNAP-R vs. DTrade is very similar!</a:t>
            </a:r>
          </a:p>
        </p:txBody>
      </p:sp>
      <p:sp>
        <p:nvSpPr>
          <p:cNvPr id="1169" name="After you submit an EAR or ITAR license, here is the staffing"/>
          <p:cNvSpPr txBox="1"/>
          <p:nvPr/>
        </p:nvSpPr>
        <p:spPr>
          <a:xfrm>
            <a:off x="72884" y="1913784"/>
            <a:ext cx="12616707"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L="698499" indent="-571499" algn="l">
              <a:spcBef>
                <a:spcPts val="1800"/>
              </a:spcBef>
              <a:buSzPct val="100000"/>
              <a:buChar char="•"/>
              <a:defRPr sz="3800"/>
            </a:lvl1pPr>
          </a:lstStyle>
          <a:p>
            <a:r>
              <a:t>After you submit an EAR or ITAR license, here is the staffing</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1094"/>
                                        </p:tgtEl>
                                        <p:attrNameLst>
                                          <p:attrName>style.visibility</p:attrName>
                                        </p:attrNameLst>
                                      </p:cBhvr>
                                      <p:to>
                                        <p:strVal val="visible"/>
                                      </p:to>
                                    </p:set>
                                    <p:animEffect transition="in" filter="wipe(left)">
                                      <p:cBhvr>
                                        <p:cTn id="7" dur="499"/>
                                        <p:tgtEl>
                                          <p:spTgt spid="10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101"/>
                                        </p:tgtEl>
                                        <p:attrNameLst>
                                          <p:attrName>style.visibility</p:attrName>
                                        </p:attrNameLst>
                                      </p:cBhvr>
                                      <p:to>
                                        <p:strVal val="visible"/>
                                      </p:to>
                                    </p:set>
                                    <p:animEffect transition="in" filter="wipe(left)">
                                      <p:cBhvr>
                                        <p:cTn id="12" dur="500"/>
                                        <p:tgtEl>
                                          <p:spTgt spid="1101"/>
                                        </p:tgtEl>
                                      </p:cBhvr>
                                    </p:animEffect>
                                  </p:childTnLst>
                                </p:cTn>
                              </p:par>
                            </p:childTnLst>
                          </p:cTn>
                        </p:par>
                        <p:par>
                          <p:cTn id="13" fill="hold">
                            <p:stCondLst>
                              <p:cond delay="500"/>
                            </p:stCondLst>
                            <p:childTnLst>
                              <p:par>
                                <p:cTn id="14" presetID="22" presetClass="entr" presetSubtype="8" fill="hold" grpId="3" nodeType="afterEffect">
                                  <p:stCondLst>
                                    <p:cond delay="0"/>
                                  </p:stCondLst>
                                  <p:iterate>
                                    <p:tmAbs val="0"/>
                                  </p:iterate>
                                  <p:childTnLst>
                                    <p:set>
                                      <p:cBhvr>
                                        <p:cTn id="15" fill="hold"/>
                                        <p:tgtEl>
                                          <p:spTgt spid="1110"/>
                                        </p:tgtEl>
                                        <p:attrNameLst>
                                          <p:attrName>style.visibility</p:attrName>
                                        </p:attrNameLst>
                                      </p:cBhvr>
                                      <p:to>
                                        <p:strVal val="visible"/>
                                      </p:to>
                                    </p:set>
                                    <p:animEffect transition="in" filter="wipe(left)">
                                      <p:cBhvr>
                                        <p:cTn id="16" dur="500"/>
                                        <p:tgtEl>
                                          <p:spTgt spid="11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4" nodeType="clickEffect">
                                  <p:stCondLst>
                                    <p:cond delay="0"/>
                                  </p:stCondLst>
                                  <p:iterate>
                                    <p:tmAbs val="0"/>
                                  </p:iterate>
                                  <p:childTnLst>
                                    <p:set>
                                      <p:cBhvr>
                                        <p:cTn id="20" fill="hold"/>
                                        <p:tgtEl>
                                          <p:spTgt spid="1102"/>
                                        </p:tgtEl>
                                        <p:attrNameLst>
                                          <p:attrName>style.visibility</p:attrName>
                                        </p:attrNameLst>
                                      </p:cBhvr>
                                      <p:to>
                                        <p:strVal val="visible"/>
                                      </p:to>
                                    </p:set>
                                    <p:animEffect transition="in" filter="wipe(left)">
                                      <p:cBhvr>
                                        <p:cTn id="21" dur="499"/>
                                        <p:tgtEl>
                                          <p:spTgt spid="1102"/>
                                        </p:tgtEl>
                                      </p:cBhvr>
                                    </p:animEffect>
                                  </p:childTnLst>
                                </p:cTn>
                              </p:par>
                            </p:childTnLst>
                          </p:cTn>
                        </p:par>
                        <p:par>
                          <p:cTn id="22" fill="hold">
                            <p:stCondLst>
                              <p:cond delay="499"/>
                            </p:stCondLst>
                            <p:childTnLst>
                              <p:par>
                                <p:cTn id="23" presetID="22" presetClass="entr" presetSubtype="8" fill="hold" grpId="5" nodeType="afterEffect">
                                  <p:stCondLst>
                                    <p:cond delay="0"/>
                                  </p:stCondLst>
                                  <p:iterate>
                                    <p:tmAbs val="0"/>
                                  </p:iterate>
                                  <p:childTnLst>
                                    <p:set>
                                      <p:cBhvr>
                                        <p:cTn id="24" fill="hold"/>
                                        <p:tgtEl>
                                          <p:spTgt spid="1097"/>
                                        </p:tgtEl>
                                        <p:attrNameLst>
                                          <p:attrName>style.visibility</p:attrName>
                                        </p:attrNameLst>
                                      </p:cBhvr>
                                      <p:to>
                                        <p:strVal val="visible"/>
                                      </p:to>
                                    </p:set>
                                    <p:animEffect transition="in" filter="wipe(left)">
                                      <p:cBhvr>
                                        <p:cTn id="25" dur="499"/>
                                        <p:tgtEl>
                                          <p:spTgt spid="109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6" nodeType="clickEffect">
                                  <p:stCondLst>
                                    <p:cond delay="0"/>
                                  </p:stCondLst>
                                  <p:iterate>
                                    <p:tmAbs val="0"/>
                                  </p:iterate>
                                  <p:childTnLst>
                                    <p:set>
                                      <p:cBhvr>
                                        <p:cTn id="29" fill="hold"/>
                                        <p:tgtEl>
                                          <p:spTgt spid="1089"/>
                                        </p:tgtEl>
                                        <p:attrNameLst>
                                          <p:attrName>style.visibility</p:attrName>
                                        </p:attrNameLst>
                                      </p:cBhvr>
                                      <p:to>
                                        <p:strVal val="visible"/>
                                      </p:to>
                                    </p:set>
                                    <p:animEffect transition="in" filter="wipe(up)">
                                      <p:cBhvr>
                                        <p:cTn id="30" dur="499"/>
                                        <p:tgtEl>
                                          <p:spTgt spid="1089"/>
                                        </p:tgtEl>
                                      </p:cBhvr>
                                    </p:animEffect>
                                  </p:childTnLst>
                                </p:cTn>
                              </p:par>
                            </p:childTnLst>
                          </p:cTn>
                        </p:par>
                        <p:par>
                          <p:cTn id="31" fill="hold">
                            <p:stCondLst>
                              <p:cond delay="499"/>
                            </p:stCondLst>
                            <p:childTnLst>
                              <p:par>
                                <p:cTn id="32" presetID="22" presetClass="entr" presetSubtype="8" fill="hold" grpId="7" nodeType="afterEffect">
                                  <p:stCondLst>
                                    <p:cond delay="0"/>
                                  </p:stCondLst>
                                  <p:iterate>
                                    <p:tmAbs val="0"/>
                                  </p:iterate>
                                  <p:childTnLst>
                                    <p:set>
                                      <p:cBhvr>
                                        <p:cTn id="33" fill="hold"/>
                                        <p:tgtEl>
                                          <p:spTgt spid="1120"/>
                                        </p:tgtEl>
                                        <p:attrNameLst>
                                          <p:attrName>style.visibility</p:attrName>
                                        </p:attrNameLst>
                                      </p:cBhvr>
                                      <p:to>
                                        <p:strVal val="visible"/>
                                      </p:to>
                                    </p:set>
                                    <p:animEffect transition="in" filter="wipe(left)">
                                      <p:cBhvr>
                                        <p:cTn id="34" dur="499"/>
                                        <p:tgtEl>
                                          <p:spTgt spid="1120"/>
                                        </p:tgtEl>
                                      </p:cBhvr>
                                    </p:animEffect>
                                  </p:childTnLst>
                                </p:cTn>
                              </p:par>
                            </p:childTnLst>
                          </p:cTn>
                        </p:par>
                        <p:par>
                          <p:cTn id="35" fill="hold">
                            <p:stCondLst>
                              <p:cond delay="998"/>
                            </p:stCondLst>
                            <p:childTnLst>
                              <p:par>
                                <p:cTn id="36" presetID="22" presetClass="entr" presetSubtype="1" fill="hold" grpId="8" nodeType="afterEffect">
                                  <p:stCondLst>
                                    <p:cond delay="0"/>
                                  </p:stCondLst>
                                  <p:iterate>
                                    <p:tmAbs val="0"/>
                                  </p:iterate>
                                  <p:childTnLst>
                                    <p:set>
                                      <p:cBhvr>
                                        <p:cTn id="37" fill="hold"/>
                                        <p:tgtEl>
                                          <p:spTgt spid="1090"/>
                                        </p:tgtEl>
                                        <p:attrNameLst>
                                          <p:attrName>style.visibility</p:attrName>
                                        </p:attrNameLst>
                                      </p:cBhvr>
                                      <p:to>
                                        <p:strVal val="visible"/>
                                      </p:to>
                                    </p:set>
                                    <p:animEffect transition="in" filter="wipe(up)">
                                      <p:cBhvr>
                                        <p:cTn id="38" dur="499"/>
                                        <p:tgtEl>
                                          <p:spTgt spid="1090"/>
                                        </p:tgtEl>
                                      </p:cBhvr>
                                    </p:animEffect>
                                  </p:childTnLst>
                                </p:cTn>
                              </p:par>
                            </p:childTnLst>
                          </p:cTn>
                        </p:par>
                        <p:par>
                          <p:cTn id="39" fill="hold">
                            <p:stCondLst>
                              <p:cond delay="1497"/>
                            </p:stCondLst>
                            <p:childTnLst>
                              <p:par>
                                <p:cTn id="40" presetID="22" presetClass="entr" presetSubtype="1" fill="hold" grpId="9" nodeType="afterEffect">
                                  <p:stCondLst>
                                    <p:cond delay="0"/>
                                  </p:stCondLst>
                                  <p:iterate>
                                    <p:tmAbs val="0"/>
                                  </p:iterate>
                                  <p:childTnLst>
                                    <p:set>
                                      <p:cBhvr>
                                        <p:cTn id="41" fill="hold"/>
                                        <p:tgtEl>
                                          <p:spTgt spid="1119"/>
                                        </p:tgtEl>
                                        <p:attrNameLst>
                                          <p:attrName>style.visibility</p:attrName>
                                        </p:attrNameLst>
                                      </p:cBhvr>
                                      <p:to>
                                        <p:strVal val="visible"/>
                                      </p:to>
                                    </p:set>
                                    <p:animEffect transition="in" filter="wipe(up)">
                                      <p:cBhvr>
                                        <p:cTn id="42" dur="1000"/>
                                        <p:tgtEl>
                                          <p:spTgt spid="111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0" nodeType="clickEffect">
                                  <p:stCondLst>
                                    <p:cond delay="0"/>
                                  </p:stCondLst>
                                  <p:iterate>
                                    <p:tmAbs val="0"/>
                                  </p:iterate>
                                  <p:childTnLst>
                                    <p:set>
                                      <p:cBhvr>
                                        <p:cTn id="46" fill="hold">
                                          <p:stCondLst>
                                            <p:cond delay="0"/>
                                          </p:stCondLst>
                                        </p:cTn>
                                        <p:tgtEl>
                                          <p:spTgt spid="1100"/>
                                        </p:tgtEl>
                                        <p:attrNameLst>
                                          <p:attrName>style.visibility</p:attrName>
                                        </p:attrNameLst>
                                      </p:cBhvr>
                                      <p:to>
                                        <p:strVal val="hidden"/>
                                      </p:to>
                                    </p:set>
                                  </p:childTnLst>
                                </p:cTn>
                              </p:par>
                            </p:childTnLst>
                          </p:cTn>
                        </p:par>
                        <p:par>
                          <p:cTn id="47" fill="hold">
                            <p:stCondLst>
                              <p:cond delay="0"/>
                            </p:stCondLst>
                            <p:childTnLst>
                              <p:par>
                                <p:cTn id="48" presetID="1" presetClass="exit" presetSubtype="0" fill="hold" grpId="11" nodeType="afterEffect">
                                  <p:stCondLst>
                                    <p:cond delay="0"/>
                                  </p:stCondLst>
                                  <p:iterate>
                                    <p:tmAbs val="0"/>
                                  </p:iterate>
                                  <p:childTnLst>
                                    <p:set>
                                      <p:cBhvr>
                                        <p:cTn id="49" fill="hold">
                                          <p:stCondLst>
                                            <p:cond delay="0"/>
                                          </p:stCondLst>
                                        </p:cTn>
                                        <p:tgtEl>
                                          <p:spTgt spid="1110"/>
                                        </p:tgtEl>
                                        <p:attrNameLst>
                                          <p:attrName>style.visibility</p:attrName>
                                        </p:attrNameLst>
                                      </p:cBhvr>
                                      <p:to>
                                        <p:strVal val="hidden"/>
                                      </p:to>
                                    </p:set>
                                  </p:childTnLst>
                                </p:cTn>
                              </p:par>
                            </p:childTnLst>
                          </p:cTn>
                        </p:par>
                        <p:par>
                          <p:cTn id="50" fill="hold">
                            <p:stCondLst>
                              <p:cond delay="0"/>
                            </p:stCondLst>
                            <p:childTnLst>
                              <p:par>
                                <p:cTn id="51" presetID="1" presetClass="exit" presetSubtype="0" fill="hold" grpId="12" nodeType="afterEffect">
                                  <p:stCondLst>
                                    <p:cond delay="0"/>
                                  </p:stCondLst>
                                  <p:iterate>
                                    <p:tmAbs val="0"/>
                                  </p:iterate>
                                  <p:childTnLst>
                                    <p:set>
                                      <p:cBhvr>
                                        <p:cTn id="52" fill="hold">
                                          <p:stCondLst>
                                            <p:cond delay="0"/>
                                          </p:stCondLst>
                                        </p:cTn>
                                        <p:tgtEl>
                                          <p:spTgt spid="1101"/>
                                        </p:tgtEl>
                                        <p:attrNameLst>
                                          <p:attrName>style.visibility</p:attrName>
                                        </p:attrNameLst>
                                      </p:cBhvr>
                                      <p:to>
                                        <p:strVal val="hidden"/>
                                      </p:to>
                                    </p:set>
                                  </p:childTnLst>
                                </p:cTn>
                              </p:par>
                            </p:childTnLst>
                          </p:cTn>
                        </p:par>
                        <p:par>
                          <p:cTn id="53" fill="hold">
                            <p:stCondLst>
                              <p:cond delay="0"/>
                            </p:stCondLst>
                            <p:childTnLst>
                              <p:par>
                                <p:cTn id="54" presetID="1" presetClass="exit" presetSubtype="0" fill="hold" grpId="13" nodeType="afterEffect">
                                  <p:stCondLst>
                                    <p:cond delay="0"/>
                                  </p:stCondLst>
                                  <p:iterate>
                                    <p:tmAbs val="0"/>
                                  </p:iterate>
                                  <p:childTnLst>
                                    <p:set>
                                      <p:cBhvr>
                                        <p:cTn id="55" fill="hold">
                                          <p:stCondLst>
                                            <p:cond delay="0"/>
                                          </p:stCondLst>
                                        </p:cTn>
                                        <p:tgtEl>
                                          <p:spTgt spid="1102"/>
                                        </p:tgtEl>
                                        <p:attrNameLst>
                                          <p:attrName>style.visibility</p:attrName>
                                        </p:attrNameLst>
                                      </p:cBhvr>
                                      <p:to>
                                        <p:strVal val="hidden"/>
                                      </p:to>
                                    </p:set>
                                  </p:childTnLst>
                                </p:cTn>
                              </p:par>
                            </p:childTnLst>
                          </p:cTn>
                        </p:par>
                        <p:par>
                          <p:cTn id="56" fill="hold">
                            <p:stCondLst>
                              <p:cond delay="0"/>
                            </p:stCondLst>
                            <p:childTnLst>
                              <p:par>
                                <p:cTn id="57" presetID="1" presetClass="exit" presetSubtype="0" fill="hold" grpId="14" nodeType="afterEffect">
                                  <p:stCondLst>
                                    <p:cond delay="0"/>
                                  </p:stCondLst>
                                  <p:iterate>
                                    <p:tmAbs val="0"/>
                                  </p:iterate>
                                  <p:childTnLst>
                                    <p:set>
                                      <p:cBhvr>
                                        <p:cTn id="58" fill="hold">
                                          <p:stCondLst>
                                            <p:cond delay="0"/>
                                          </p:stCondLst>
                                        </p:cTn>
                                        <p:tgtEl>
                                          <p:spTgt spid="1097"/>
                                        </p:tgtEl>
                                        <p:attrNameLst>
                                          <p:attrName>style.visibility</p:attrName>
                                        </p:attrNameLst>
                                      </p:cBhvr>
                                      <p:to>
                                        <p:strVal val="hidden"/>
                                      </p:to>
                                    </p:set>
                                  </p:childTnLst>
                                </p:cTn>
                              </p:par>
                            </p:childTnLst>
                          </p:cTn>
                        </p:par>
                        <p:par>
                          <p:cTn id="59" fill="hold">
                            <p:stCondLst>
                              <p:cond delay="0"/>
                            </p:stCondLst>
                            <p:childTnLst>
                              <p:par>
                                <p:cTn id="60" presetID="1" presetClass="exit" presetSubtype="0" fill="hold" grpId="15" nodeType="afterEffect">
                                  <p:stCondLst>
                                    <p:cond delay="0"/>
                                  </p:stCondLst>
                                  <p:iterate>
                                    <p:tmAbs val="0"/>
                                  </p:iterate>
                                  <p:childTnLst>
                                    <p:set>
                                      <p:cBhvr>
                                        <p:cTn id="61" fill="hold">
                                          <p:stCondLst>
                                            <p:cond delay="0"/>
                                          </p:stCondLst>
                                        </p:cTn>
                                        <p:tgtEl>
                                          <p:spTgt spid="1090"/>
                                        </p:tgtEl>
                                        <p:attrNameLst>
                                          <p:attrName>style.visibility</p:attrName>
                                        </p:attrNameLst>
                                      </p:cBhvr>
                                      <p:to>
                                        <p:strVal val="hidden"/>
                                      </p:to>
                                    </p:set>
                                  </p:childTnLst>
                                </p:cTn>
                              </p:par>
                            </p:childTnLst>
                          </p:cTn>
                        </p:par>
                        <p:par>
                          <p:cTn id="62" fill="hold">
                            <p:stCondLst>
                              <p:cond delay="0"/>
                            </p:stCondLst>
                            <p:childTnLst>
                              <p:par>
                                <p:cTn id="63" presetID="1" presetClass="exit" presetSubtype="0" fill="hold" grpId="16" nodeType="afterEffect">
                                  <p:stCondLst>
                                    <p:cond delay="0"/>
                                  </p:stCondLst>
                                  <p:iterate>
                                    <p:tmAbs val="0"/>
                                  </p:iterate>
                                  <p:childTnLst>
                                    <p:set>
                                      <p:cBhvr>
                                        <p:cTn id="64" fill="hold">
                                          <p:stCondLst>
                                            <p:cond delay="0"/>
                                          </p:stCondLst>
                                        </p:cTn>
                                        <p:tgtEl>
                                          <p:spTgt spid="1089"/>
                                        </p:tgtEl>
                                        <p:attrNameLst>
                                          <p:attrName>style.visibility</p:attrName>
                                        </p:attrNameLst>
                                      </p:cBhvr>
                                      <p:to>
                                        <p:strVal val="hidden"/>
                                      </p:to>
                                    </p:set>
                                  </p:childTnLst>
                                </p:cTn>
                              </p:par>
                            </p:childTnLst>
                          </p:cTn>
                        </p:par>
                        <p:par>
                          <p:cTn id="65" fill="hold">
                            <p:stCondLst>
                              <p:cond delay="0"/>
                            </p:stCondLst>
                            <p:childTnLst>
                              <p:par>
                                <p:cTn id="66" presetID="1" presetClass="exit" presetSubtype="0" fill="hold" grpId="17" nodeType="afterEffect">
                                  <p:stCondLst>
                                    <p:cond delay="0"/>
                                  </p:stCondLst>
                                  <p:iterate>
                                    <p:tmAbs val="0"/>
                                  </p:iterate>
                                  <p:childTnLst>
                                    <p:set>
                                      <p:cBhvr>
                                        <p:cTn id="67" fill="hold">
                                          <p:stCondLst>
                                            <p:cond delay="0"/>
                                          </p:stCondLst>
                                        </p:cTn>
                                        <p:tgtEl>
                                          <p:spTgt spid="1120"/>
                                        </p:tgtEl>
                                        <p:attrNameLst>
                                          <p:attrName>style.visibility</p:attrName>
                                        </p:attrNameLst>
                                      </p:cBhvr>
                                      <p:to>
                                        <p:strVal val="hidden"/>
                                      </p:to>
                                    </p:set>
                                  </p:childTnLst>
                                </p:cTn>
                              </p:par>
                            </p:childTnLst>
                          </p:cTn>
                        </p:par>
                        <p:par>
                          <p:cTn id="68" fill="hold">
                            <p:stCondLst>
                              <p:cond delay="0"/>
                            </p:stCondLst>
                            <p:childTnLst>
                              <p:par>
                                <p:cTn id="69" presetID="1" presetClass="exit" presetSubtype="0" fill="hold" grpId="18" nodeType="afterEffect">
                                  <p:stCondLst>
                                    <p:cond delay="0"/>
                                  </p:stCondLst>
                                  <p:iterate>
                                    <p:tmAbs val="0"/>
                                  </p:iterate>
                                  <p:childTnLst>
                                    <p:set>
                                      <p:cBhvr>
                                        <p:cTn id="70" fill="hold">
                                          <p:stCondLst>
                                            <p:cond delay="0"/>
                                          </p:stCondLst>
                                        </p:cTn>
                                        <p:tgtEl>
                                          <p:spTgt spid="1119"/>
                                        </p:tgtEl>
                                        <p:attrNameLst>
                                          <p:attrName>style.visibility</p:attrName>
                                        </p:attrNameLst>
                                      </p:cBhvr>
                                      <p:to>
                                        <p:strVal val="hidden"/>
                                      </p:to>
                                    </p:set>
                                  </p:childTnLst>
                                </p:cTn>
                              </p:par>
                            </p:childTnLst>
                          </p:cTn>
                        </p:par>
                        <p:par>
                          <p:cTn id="71" fill="hold">
                            <p:stCondLst>
                              <p:cond delay="0"/>
                            </p:stCondLst>
                            <p:childTnLst>
                              <p:par>
                                <p:cTn id="72" presetID="22" presetClass="entr" presetSubtype="8" fill="hold" grpId="19" nodeType="afterEffect">
                                  <p:stCondLst>
                                    <p:cond delay="0"/>
                                  </p:stCondLst>
                                  <p:iterate>
                                    <p:tmAbs val="0"/>
                                  </p:iterate>
                                  <p:childTnLst>
                                    <p:set>
                                      <p:cBhvr>
                                        <p:cTn id="73" fill="hold"/>
                                        <p:tgtEl>
                                          <p:spTgt spid="1105"/>
                                        </p:tgtEl>
                                        <p:attrNameLst>
                                          <p:attrName>style.visibility</p:attrName>
                                        </p:attrNameLst>
                                      </p:cBhvr>
                                      <p:to>
                                        <p:strVal val="visible"/>
                                      </p:to>
                                    </p:set>
                                    <p:animEffect transition="in" filter="wipe(left)">
                                      <p:cBhvr>
                                        <p:cTn id="74" dur="499"/>
                                        <p:tgtEl>
                                          <p:spTgt spid="110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20" nodeType="clickEffect">
                                  <p:stCondLst>
                                    <p:cond delay="0"/>
                                  </p:stCondLst>
                                  <p:iterate>
                                    <p:tmAbs val="0"/>
                                  </p:iterate>
                                  <p:childTnLst>
                                    <p:set>
                                      <p:cBhvr>
                                        <p:cTn id="78" fill="hold"/>
                                        <p:tgtEl>
                                          <p:spTgt spid="1106"/>
                                        </p:tgtEl>
                                        <p:attrNameLst>
                                          <p:attrName>style.visibility</p:attrName>
                                        </p:attrNameLst>
                                      </p:cBhvr>
                                      <p:to>
                                        <p:strVal val="visible"/>
                                      </p:to>
                                    </p:set>
                                    <p:animEffect transition="in" filter="wipe(left)">
                                      <p:cBhvr>
                                        <p:cTn id="79" dur="499"/>
                                        <p:tgtEl>
                                          <p:spTgt spid="1106"/>
                                        </p:tgtEl>
                                      </p:cBhvr>
                                    </p:animEffect>
                                  </p:childTnLst>
                                </p:cTn>
                              </p:par>
                            </p:childTnLst>
                          </p:cTn>
                        </p:par>
                        <p:par>
                          <p:cTn id="80" fill="hold">
                            <p:stCondLst>
                              <p:cond delay="499"/>
                            </p:stCondLst>
                            <p:childTnLst>
                              <p:par>
                                <p:cTn id="81" presetID="22" presetClass="entr" presetSubtype="8" fill="hold" grpId="21" nodeType="afterEffect">
                                  <p:stCondLst>
                                    <p:cond delay="0"/>
                                  </p:stCondLst>
                                  <p:iterate>
                                    <p:tmAbs val="0"/>
                                  </p:iterate>
                                  <p:childTnLst>
                                    <p:set>
                                      <p:cBhvr>
                                        <p:cTn id="82" fill="hold"/>
                                        <p:tgtEl>
                                          <p:spTgt spid="1114"/>
                                        </p:tgtEl>
                                        <p:attrNameLst>
                                          <p:attrName>style.visibility</p:attrName>
                                        </p:attrNameLst>
                                      </p:cBhvr>
                                      <p:to>
                                        <p:strVal val="visible"/>
                                      </p:to>
                                    </p:set>
                                    <p:animEffect transition="in" filter="wipe(left)">
                                      <p:cBhvr>
                                        <p:cTn id="83" dur="499"/>
                                        <p:tgtEl>
                                          <p:spTgt spid="111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22" nodeType="clickEffect">
                                  <p:stCondLst>
                                    <p:cond delay="0"/>
                                  </p:stCondLst>
                                  <p:iterate>
                                    <p:tmAbs val="0"/>
                                  </p:iterate>
                                  <p:childTnLst>
                                    <p:set>
                                      <p:cBhvr>
                                        <p:cTn id="87" fill="hold"/>
                                        <p:tgtEl>
                                          <p:spTgt spid="1115"/>
                                        </p:tgtEl>
                                        <p:attrNameLst>
                                          <p:attrName>style.visibility</p:attrName>
                                        </p:attrNameLst>
                                      </p:cBhvr>
                                      <p:to>
                                        <p:strVal val="visible"/>
                                      </p:to>
                                    </p:set>
                                    <p:animEffect transition="in" filter="wipe(left)">
                                      <p:cBhvr>
                                        <p:cTn id="88" dur="1000"/>
                                        <p:tgtEl>
                                          <p:spTgt spid="1115"/>
                                        </p:tgtEl>
                                      </p:cBhvr>
                                    </p:animEffect>
                                  </p:childTnLst>
                                </p:cTn>
                              </p:par>
                            </p:childTnLst>
                          </p:cTn>
                        </p:par>
                        <p:par>
                          <p:cTn id="89" fill="hold">
                            <p:stCondLst>
                              <p:cond delay="1000"/>
                            </p:stCondLst>
                            <p:childTnLst>
                              <p:par>
                                <p:cTn id="90" presetID="22" presetClass="entr" presetSubtype="8" fill="hold" grpId="23" nodeType="afterEffect">
                                  <p:stCondLst>
                                    <p:cond delay="0"/>
                                  </p:stCondLst>
                                  <p:iterate>
                                    <p:tmAbs val="0"/>
                                  </p:iterate>
                                  <p:childTnLst>
                                    <p:set>
                                      <p:cBhvr>
                                        <p:cTn id="91" fill="hold"/>
                                        <p:tgtEl>
                                          <p:spTgt spid="1123"/>
                                        </p:tgtEl>
                                        <p:attrNameLst>
                                          <p:attrName>style.visibility</p:attrName>
                                        </p:attrNameLst>
                                      </p:cBhvr>
                                      <p:to>
                                        <p:strVal val="visible"/>
                                      </p:to>
                                    </p:set>
                                    <p:animEffect transition="in" filter="wipe(left)">
                                      <p:cBhvr>
                                        <p:cTn id="92" dur="499"/>
                                        <p:tgtEl>
                                          <p:spTgt spid="112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24" nodeType="clickEffect">
                                  <p:stCondLst>
                                    <p:cond delay="0"/>
                                  </p:stCondLst>
                                  <p:iterate>
                                    <p:tmAbs val="0"/>
                                  </p:iterate>
                                  <p:childTnLst>
                                    <p:set>
                                      <p:cBhvr>
                                        <p:cTn id="96" fill="hold"/>
                                        <p:tgtEl>
                                          <p:spTgt spid="1088"/>
                                        </p:tgtEl>
                                        <p:attrNameLst>
                                          <p:attrName>style.visibility</p:attrName>
                                        </p:attrNameLst>
                                      </p:cBhvr>
                                      <p:to>
                                        <p:strVal val="visible"/>
                                      </p:to>
                                    </p:set>
                                    <p:animEffect transition="in" filter="wipe(down)">
                                      <p:cBhvr>
                                        <p:cTn id="97" dur="1000"/>
                                        <p:tgtEl>
                                          <p:spTgt spid="1088"/>
                                        </p:tgtEl>
                                      </p:cBhvr>
                                    </p:animEffect>
                                  </p:childTnLst>
                                </p:cTn>
                              </p:par>
                            </p:childTnLst>
                          </p:cTn>
                        </p:par>
                        <p:par>
                          <p:cTn id="98" fill="hold">
                            <p:stCondLst>
                              <p:cond delay="1000"/>
                            </p:stCondLst>
                            <p:childTnLst>
                              <p:par>
                                <p:cTn id="99" presetID="22" presetClass="entr" presetSubtype="1" fill="hold" grpId="25" nodeType="afterEffect">
                                  <p:stCondLst>
                                    <p:cond delay="0"/>
                                  </p:stCondLst>
                                  <p:iterate>
                                    <p:tmAbs val="0"/>
                                  </p:iterate>
                                  <p:childTnLst>
                                    <p:set>
                                      <p:cBhvr>
                                        <p:cTn id="100" fill="hold"/>
                                        <p:tgtEl>
                                          <p:spTgt spid="1127"/>
                                        </p:tgtEl>
                                        <p:attrNameLst>
                                          <p:attrName>style.visibility</p:attrName>
                                        </p:attrNameLst>
                                      </p:cBhvr>
                                      <p:to>
                                        <p:strVal val="visible"/>
                                      </p:to>
                                    </p:set>
                                    <p:animEffect transition="in" filter="wipe(up)">
                                      <p:cBhvr>
                                        <p:cTn id="101" dur="1000"/>
                                        <p:tgtEl>
                                          <p:spTgt spid="1127"/>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ntr" fill="hold" grpId="26" nodeType="clickEffect">
                                  <p:stCondLst>
                                    <p:cond delay="0"/>
                                  </p:stCondLst>
                                  <p:iterate>
                                    <p:tmAbs val="0"/>
                                  </p:iterate>
                                  <p:childTnLst>
                                    <p:set>
                                      <p:cBhvr>
                                        <p:cTn id="105" fill="hold"/>
                                        <p:tgtEl>
                                          <p:spTgt spid="1167"/>
                                        </p:tgtEl>
                                        <p:attrNameLst>
                                          <p:attrName>style.visibility</p:attrName>
                                        </p:attrNameLst>
                                      </p:cBhvr>
                                      <p:to>
                                        <p:strVal val="visible"/>
                                      </p:to>
                                    </p:set>
                                    <p:animEffect transition="in" filter="dissolve">
                                      <p:cBhvr>
                                        <p:cTn id="106" dur="1000"/>
                                        <p:tgtEl>
                                          <p:spTgt spid="1167"/>
                                        </p:tgtEl>
                                      </p:cBhvr>
                                    </p:animEffect>
                                  </p:childTnLst>
                                </p:cTn>
                              </p:par>
                            </p:childTnLst>
                          </p:cTn>
                        </p:par>
                        <p:par>
                          <p:cTn id="107" fill="hold">
                            <p:stCondLst>
                              <p:cond delay="1000"/>
                            </p:stCondLst>
                            <p:childTnLst>
                              <p:par>
                                <p:cTn id="108" presetID="22" presetClass="entr" presetSubtype="8" fill="hold" grpId="27" nodeType="afterEffect">
                                  <p:stCondLst>
                                    <p:cond delay="0"/>
                                  </p:stCondLst>
                                  <p:iterate>
                                    <p:tmAbs val="0"/>
                                  </p:iterate>
                                  <p:childTnLst>
                                    <p:set>
                                      <p:cBhvr>
                                        <p:cTn id="109" fill="hold"/>
                                        <p:tgtEl>
                                          <p:spTgt spid="1168"/>
                                        </p:tgtEl>
                                        <p:attrNameLst>
                                          <p:attrName>style.visibility</p:attrName>
                                        </p:attrNameLst>
                                      </p:cBhvr>
                                      <p:to>
                                        <p:strVal val="visible"/>
                                      </p:to>
                                    </p:set>
                                    <p:animEffect transition="in" filter="wipe(left)">
                                      <p:cBhvr>
                                        <p:cTn id="110" dur="499"/>
                                        <p:tgtEl>
                                          <p:spTgt spid="1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8" grpId="24" animBg="1" advAuto="0"/>
      <p:bldP spid="1089" grpId="6" animBg="1" advAuto="0"/>
      <p:bldP spid="1089" grpId="16" animBg="1" advAuto="0"/>
      <p:bldP spid="1090" grpId="8" animBg="1" advAuto="0"/>
      <p:bldP spid="1090" grpId="15" animBg="1" advAuto="0"/>
      <p:bldP spid="1094" grpId="1" animBg="1" advAuto="0"/>
      <p:bldP spid="1097" grpId="5" animBg="1" advAuto="0"/>
      <p:bldP spid="1097" grpId="14" animBg="1" advAuto="0"/>
      <p:bldP spid="1100" grpId="10" animBg="1" advAuto="0"/>
      <p:bldP spid="1101" grpId="2" animBg="1" advAuto="0"/>
      <p:bldP spid="1101" grpId="12" animBg="1" advAuto="0"/>
      <p:bldP spid="1102" grpId="4" animBg="1" advAuto="0"/>
      <p:bldP spid="1102" grpId="13" animBg="1" advAuto="0"/>
      <p:bldP spid="1105" grpId="19" animBg="1" advAuto="0"/>
      <p:bldP spid="1106" grpId="20" animBg="1" advAuto="0"/>
      <p:bldP spid="1110" grpId="3" animBg="1" advAuto="0"/>
      <p:bldP spid="1110" grpId="11" animBg="1" advAuto="0"/>
      <p:bldP spid="1114" grpId="21" animBg="1" advAuto="0"/>
      <p:bldP spid="1115" grpId="22" animBg="1" advAuto="0"/>
      <p:bldP spid="1119" grpId="9" animBg="1" advAuto="0"/>
      <p:bldP spid="1119" grpId="18" animBg="1" advAuto="0"/>
      <p:bldP spid="1120" grpId="7" animBg="1" advAuto="0"/>
      <p:bldP spid="1120" grpId="17" animBg="1" advAuto="0"/>
      <p:bldP spid="1123" grpId="23" animBg="1" advAuto="0"/>
      <p:bldP spid="1127" grpId="25" animBg="1" advAuto="0"/>
      <p:bldP spid="1167" grpId="26" animBg="1" advAuto="0"/>
      <p:bldP spid="1168" grpId="27"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1" name="military aircraft silhouettes - merged-7%.png" descr="military aircraft silhouettes - merged-7%.png"/>
          <p:cNvPicPr>
            <a:picLocks noChangeAspect="1"/>
          </p:cNvPicPr>
          <p:nvPr/>
        </p:nvPicPr>
        <p:blipFill>
          <a:blip r:embed="rId2"/>
          <a:stretch>
            <a:fillRect/>
          </a:stretch>
        </p:blipFill>
        <p:spPr>
          <a:xfrm>
            <a:off x="-1" y="1596892"/>
            <a:ext cx="13004801" cy="7950268"/>
          </a:xfrm>
          <a:prstGeom prst="rect">
            <a:avLst/>
          </a:prstGeom>
          <a:ln w="12700">
            <a:miter lim="400000"/>
          </a:ln>
        </p:spPr>
      </p:pic>
      <p:graphicFrame>
        <p:nvGraphicFramePr>
          <p:cNvPr id="1172" name="Table"/>
          <p:cNvGraphicFramePr/>
          <p:nvPr/>
        </p:nvGraphicFramePr>
        <p:xfrm>
          <a:off x="8051800" y="4114800"/>
          <a:ext cx="4775200" cy="4085228"/>
        </p:xfrm>
        <a:graphic>
          <a:graphicData uri="http://schemas.openxmlformats.org/drawingml/2006/table">
            <a:tbl>
              <a:tblPr>
                <a:tableStyleId>{4C3C2611-4C71-4FC5-86AE-919BDF0F9419}</a:tableStyleId>
              </a:tblPr>
              <a:tblGrid>
                <a:gridCol w="482600">
                  <a:extLst>
                    <a:ext uri="{9D8B030D-6E8A-4147-A177-3AD203B41FA5}">
                      <a16:colId xmlns:a16="http://schemas.microsoft.com/office/drawing/2014/main" val="20000"/>
                    </a:ext>
                  </a:extLst>
                </a:gridCol>
                <a:gridCol w="4292600">
                  <a:extLst>
                    <a:ext uri="{9D8B030D-6E8A-4147-A177-3AD203B41FA5}">
                      <a16:colId xmlns:a16="http://schemas.microsoft.com/office/drawing/2014/main" val="20001"/>
                    </a:ext>
                  </a:extLst>
                </a:gridCol>
              </a:tblGrid>
              <a:tr h="416706">
                <a:tc>
                  <a:txBody>
                    <a:bodyPr/>
                    <a:lstStyle/>
                    <a:p>
                      <a:pPr defTabSz="914400">
                        <a:tabLst>
                          <a:tab pos="914400" algn="l"/>
                        </a:tabLst>
                        <a:defRPr>
                          <a:latin typeface="+mn-lt"/>
                          <a:ea typeface="+mn-ea"/>
                          <a:cs typeface="+mn-cs"/>
                        </a:defRPr>
                      </a:pPr>
                      <a:endParaRPr/>
                    </a:p>
                  </a:txBody>
                  <a:tcPr marL="0" marR="0" marT="0" marB="0" anchor="ctr" horzOverflow="overflow">
                    <a:lnL w="0">
                      <a:miter lim="400000"/>
                    </a:lnL>
                    <a:lnR w="12700">
                      <a:solidFill>
                        <a:srgbClr val="000000"/>
                      </a:solidFill>
                      <a:miter lim="400000"/>
                    </a:lnR>
                    <a:lnT w="0">
                      <a:miter lim="400000"/>
                    </a:lnT>
                    <a:lnB w="12700">
                      <a:solidFill>
                        <a:srgbClr val="000000"/>
                      </a:solidFill>
                      <a:miter lim="400000"/>
                    </a:lnB>
                    <a:noFill/>
                  </a:tcPr>
                </a:tc>
                <a:tc>
                  <a:txBody>
                    <a:bodyPr/>
                    <a:lstStyle/>
                    <a:p>
                      <a:pPr defTabSz="914400">
                        <a:lnSpc>
                          <a:spcPct val="80000"/>
                        </a:lnSpc>
                        <a:tabLst>
                          <a:tab pos="914400" algn="l"/>
                        </a:tabLst>
                      </a:pPr>
                      <a:r>
                        <a:rPr b="1">
                          <a:latin typeface="+mn-lt"/>
                          <a:ea typeface="+mn-ea"/>
                          <a:cs typeface="+mn-cs"/>
                        </a:rPr>
                        <a:t>Reasons for Control</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extLst>
                  <a:ext uri="{0D108BD9-81ED-4DB2-BD59-A6C34878D82A}">
                    <a16:rowId xmlns:a16="http://schemas.microsoft.com/office/drawing/2014/main" val="10000"/>
                  </a:ext>
                </a:extLst>
              </a:tr>
              <a:tr h="1037333">
                <a:tc>
                  <a:txBody>
                    <a:bodyPr/>
                    <a:lstStyle/>
                    <a:p>
                      <a:pPr defTabSz="914400">
                        <a:tabLst>
                          <a:tab pos="914400" algn="l"/>
                        </a:tabLst>
                      </a:pPr>
                      <a:r>
                        <a:rPr>
                          <a:latin typeface="+mn-lt"/>
                          <a:ea typeface="+mn-ea"/>
                          <a:cs typeface="+mn-cs"/>
                        </a:rPr>
                        <a:t>0</a:t>
                      </a:r>
                    </a:p>
                  </a:txBody>
                  <a:tcPr marL="0" marR="0" marT="0" marB="0" anchor="ctr" horzOverflow="overflow">
                    <a:lnL w="254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National Security reasons (including Dual Use and International Munitions List) and Items  on the NSG Dual Use Annex and Trigger List</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1"/>
                  </a:ext>
                </a:extLst>
              </a:tr>
              <a:tr h="398566">
                <a:tc>
                  <a:txBody>
                    <a:bodyPr/>
                    <a:lstStyle/>
                    <a:p>
                      <a:pPr defTabSz="914400">
                        <a:tabLst>
                          <a:tab pos="914400" algn="l"/>
                        </a:tabLst>
                      </a:pPr>
                      <a:r>
                        <a:rPr>
                          <a:latin typeface="+mn-lt"/>
                          <a:ea typeface="+mn-ea"/>
                          <a:cs typeface="+mn-cs"/>
                        </a:rPr>
                        <a:t>1</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Missile Technology reasons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2"/>
                  </a:ext>
                </a:extLst>
              </a:tr>
              <a:tr h="398566">
                <a:tc>
                  <a:txBody>
                    <a:bodyPr/>
                    <a:lstStyle/>
                    <a:p>
                      <a:pPr defTabSz="914400">
                        <a:tabLst>
                          <a:tab pos="914400" algn="l"/>
                        </a:tabLst>
                      </a:pPr>
                      <a:r>
                        <a:rPr>
                          <a:latin typeface="+mn-lt"/>
                          <a:ea typeface="+mn-ea"/>
                          <a:cs typeface="+mn-cs"/>
                        </a:rPr>
                        <a:t>2</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Nuclear Nonproliferation reasons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3"/>
                  </a:ext>
                </a:extLst>
              </a:tr>
              <a:tr h="398566">
                <a:tc>
                  <a:txBody>
                    <a:bodyPr/>
                    <a:lstStyle/>
                    <a:p>
                      <a:pPr defTabSz="914400">
                        <a:tabLst>
                          <a:tab pos="914400" algn="l"/>
                        </a:tabLst>
                      </a:pPr>
                      <a:r>
                        <a:rPr>
                          <a:latin typeface="+mn-lt"/>
                          <a:ea typeface="+mn-ea"/>
                          <a:cs typeface="+mn-cs"/>
                        </a:rPr>
                        <a:t>3</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Chemical &amp; Biological Weapons reasons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4"/>
                  </a:ext>
                </a:extLst>
              </a:tr>
              <a:tr h="398566">
                <a:tc>
                  <a:txBody>
                    <a:bodyPr/>
                    <a:lstStyle/>
                    <a:p>
                      <a:pPr defTabSz="914400">
                        <a:tabLst>
                          <a:tab pos="914400" algn="l"/>
                        </a:tabLst>
                      </a:pPr>
                      <a:r>
                        <a:rPr>
                          <a:latin typeface="+mn-lt"/>
                          <a:ea typeface="+mn-ea"/>
                          <a:cs typeface="+mn-cs"/>
                        </a:rPr>
                        <a:t>5</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Spacecraft &amp; Satellites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5"/>
                  </a:ext>
                </a:extLst>
              </a:tr>
              <a:tr h="398566">
                <a:tc>
                  <a:txBody>
                    <a:bodyPr/>
                    <a:lstStyle/>
                    <a:p>
                      <a:pPr defTabSz="914400">
                        <a:tabLst>
                          <a:tab pos="914400" algn="l"/>
                        </a:tabLst>
                      </a:pPr>
                      <a:r>
                        <a:rPr>
                          <a:latin typeface="+mn-lt"/>
                          <a:ea typeface="+mn-ea"/>
                          <a:cs typeface="+mn-cs"/>
                        </a:rPr>
                        <a:t>6</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Military Items moved from USML to CCL</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6"/>
                  </a:ext>
                </a:extLst>
              </a:tr>
              <a:tr h="638359">
                <a:tc>
                  <a:txBody>
                    <a:bodyPr/>
                    <a:lstStyle/>
                    <a:p>
                      <a:pPr defTabSz="914400">
                        <a:tabLst>
                          <a:tab pos="914400" algn="l"/>
                        </a:tabLst>
                      </a:pPr>
                      <a:r>
                        <a:rPr>
                          <a:latin typeface="+mn-lt"/>
                          <a:ea typeface="+mn-ea"/>
                          <a:cs typeface="+mn-cs"/>
                        </a:rPr>
                        <a:t>9</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Anti-terrorism, Crime Control, Regional Stability, Short Supply, UN Sanctions, etc.</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7"/>
                  </a:ext>
                </a:extLst>
              </a:tr>
            </a:tbl>
          </a:graphicData>
        </a:graphic>
      </p:graphicFrame>
      <p:graphicFrame>
        <p:nvGraphicFramePr>
          <p:cNvPr id="1173" name="Table"/>
          <p:cNvGraphicFramePr/>
          <p:nvPr/>
        </p:nvGraphicFramePr>
        <p:xfrm>
          <a:off x="2667000" y="7023100"/>
          <a:ext cx="5270500" cy="2450973"/>
        </p:xfrm>
        <a:graphic>
          <a:graphicData uri="http://schemas.openxmlformats.org/drawingml/2006/table">
            <a:tbl>
              <a:tblPr>
                <a:tableStyleId>{4C3C2611-4C71-4FC5-86AE-919BDF0F9419}</a:tableStyleId>
              </a:tblPr>
              <a:tblGrid>
                <a:gridCol w="571500">
                  <a:extLst>
                    <a:ext uri="{9D8B030D-6E8A-4147-A177-3AD203B41FA5}">
                      <a16:colId xmlns:a16="http://schemas.microsoft.com/office/drawing/2014/main" val="20000"/>
                    </a:ext>
                  </a:extLst>
                </a:gridCol>
                <a:gridCol w="4699000">
                  <a:extLst>
                    <a:ext uri="{9D8B030D-6E8A-4147-A177-3AD203B41FA5}">
                      <a16:colId xmlns:a16="http://schemas.microsoft.com/office/drawing/2014/main" val="20001"/>
                    </a:ext>
                  </a:extLst>
                </a:gridCol>
              </a:tblGrid>
              <a:tr h="429768">
                <a:tc>
                  <a:txBody>
                    <a:bodyPr/>
                    <a:lstStyle/>
                    <a:p>
                      <a:pPr defTabSz="914400">
                        <a:tabLst>
                          <a:tab pos="914400" algn="l"/>
                        </a:tabLst>
                        <a:defRPr>
                          <a:latin typeface="+mn-lt"/>
                          <a:ea typeface="+mn-ea"/>
                          <a:cs typeface="+mn-cs"/>
                        </a:defRPr>
                      </a:pPr>
                      <a:endParaRPr/>
                    </a:p>
                  </a:txBody>
                  <a:tcPr marL="0" marR="0" marT="0" marB="0" anchor="ctr" horzOverflow="overflow">
                    <a:lnL w="0">
                      <a:miter lim="400000"/>
                    </a:lnL>
                    <a:lnR w="12700">
                      <a:solidFill>
                        <a:srgbClr val="000000"/>
                      </a:solidFill>
                      <a:miter lim="400000"/>
                    </a:lnR>
                    <a:lnT w="0">
                      <a:miter lim="400000"/>
                    </a:lnT>
                    <a:lnB w="25400">
                      <a:solidFill>
                        <a:srgbClr val="000000"/>
                      </a:solidFill>
                      <a:miter lim="400000"/>
                    </a:lnB>
                    <a:noFill/>
                  </a:tcPr>
                </a:tc>
                <a:tc>
                  <a:txBody>
                    <a:bodyPr/>
                    <a:lstStyle/>
                    <a:p>
                      <a:pPr defTabSz="914400">
                        <a:lnSpc>
                          <a:spcPct val="80000"/>
                        </a:lnSpc>
                        <a:tabLst>
                          <a:tab pos="914400" algn="l"/>
                        </a:tabLst>
                      </a:pPr>
                      <a:r>
                        <a:rPr b="1">
                          <a:latin typeface="+mn-lt"/>
                          <a:ea typeface="+mn-ea"/>
                          <a:cs typeface="+mn-cs"/>
                        </a:rPr>
                        <a:t>Groups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extLst>
                  <a:ext uri="{0D108BD9-81ED-4DB2-BD59-A6C34878D82A}">
                    <a16:rowId xmlns:a16="http://schemas.microsoft.com/office/drawing/2014/main" val="10000"/>
                  </a:ext>
                </a:extLst>
              </a:tr>
              <a:tr h="404241">
                <a:tc>
                  <a:txBody>
                    <a:bodyPr/>
                    <a:lstStyle/>
                    <a:p>
                      <a:pPr defTabSz="914400">
                        <a:tabLst>
                          <a:tab pos="914400" algn="l"/>
                        </a:tabLst>
                      </a:pPr>
                      <a:r>
                        <a:rPr>
                          <a:latin typeface="+mn-lt"/>
                          <a:ea typeface="+mn-ea"/>
                          <a:cs typeface="+mn-cs"/>
                        </a:rPr>
                        <a:t>A</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Equipment, Assemblies and Components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1"/>
                  </a:ext>
                </a:extLst>
              </a:tr>
              <a:tr h="404241">
                <a:tc>
                  <a:txBody>
                    <a:bodyPr/>
                    <a:lstStyle/>
                    <a:p>
                      <a:pPr defTabSz="914400">
                        <a:tabLst>
                          <a:tab pos="914400" algn="l"/>
                        </a:tabLst>
                      </a:pPr>
                      <a:r>
                        <a:rPr>
                          <a:latin typeface="+mn-lt"/>
                          <a:ea typeface="+mn-ea"/>
                          <a:cs typeface="+mn-cs"/>
                        </a:rPr>
                        <a:t>B</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Test, Inspection and Production Equipment</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2"/>
                  </a:ext>
                </a:extLst>
              </a:tr>
              <a:tr h="404241">
                <a:tc>
                  <a:txBody>
                    <a:bodyPr/>
                    <a:lstStyle/>
                    <a:p>
                      <a:pPr defTabSz="914400">
                        <a:tabLst>
                          <a:tab pos="914400" algn="l"/>
                        </a:tabLst>
                      </a:pPr>
                      <a:r>
                        <a:rPr>
                          <a:latin typeface="+mn-lt"/>
                          <a:ea typeface="+mn-ea"/>
                          <a:cs typeface="+mn-cs"/>
                        </a:rPr>
                        <a:t>C</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Materials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3"/>
                  </a:ext>
                </a:extLst>
              </a:tr>
              <a:tr h="404241">
                <a:tc>
                  <a:txBody>
                    <a:bodyPr/>
                    <a:lstStyle/>
                    <a:p>
                      <a:pPr defTabSz="914400">
                        <a:tabLst>
                          <a:tab pos="914400" algn="l"/>
                        </a:tabLst>
                      </a:pPr>
                      <a:r>
                        <a:rPr>
                          <a:latin typeface="+mn-lt"/>
                          <a:ea typeface="+mn-ea"/>
                          <a:cs typeface="+mn-cs"/>
                        </a:rPr>
                        <a:t>D</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Software</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4"/>
                  </a:ext>
                </a:extLst>
              </a:tr>
              <a:tr h="404241">
                <a:tc>
                  <a:txBody>
                    <a:bodyPr/>
                    <a:lstStyle/>
                    <a:p>
                      <a:pPr defTabSz="914400">
                        <a:tabLst>
                          <a:tab pos="914400" algn="l"/>
                        </a:tabLst>
                      </a:pPr>
                      <a:r>
                        <a:rPr>
                          <a:latin typeface="+mn-lt"/>
                          <a:ea typeface="+mn-ea"/>
                          <a:cs typeface="+mn-cs"/>
                        </a:rPr>
                        <a:t>E</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Technology</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5"/>
                  </a:ext>
                </a:extLst>
              </a:tr>
            </a:tbl>
          </a:graphicData>
        </a:graphic>
      </p:graphicFrame>
      <p:graphicFrame>
        <p:nvGraphicFramePr>
          <p:cNvPr id="1174" name="Table"/>
          <p:cNvGraphicFramePr/>
          <p:nvPr/>
        </p:nvGraphicFramePr>
        <p:xfrm>
          <a:off x="254000" y="1816100"/>
          <a:ext cx="4013200" cy="5164474"/>
        </p:xfrm>
        <a:graphic>
          <a:graphicData uri="http://schemas.openxmlformats.org/drawingml/2006/table">
            <a:tbl>
              <a:tblPr>
                <a:tableStyleId>{4C3C2611-4C71-4FC5-86AE-919BDF0F9419}</a:tableStyleId>
              </a:tblPr>
              <a:tblGrid>
                <a:gridCol w="355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419100">
                <a:tc>
                  <a:txBody>
                    <a:bodyPr/>
                    <a:lstStyle/>
                    <a:p>
                      <a:pPr defTabSz="914400">
                        <a:tabLst>
                          <a:tab pos="914400" algn="l"/>
                        </a:tabLst>
                        <a:defRPr>
                          <a:latin typeface="+mn-lt"/>
                          <a:ea typeface="+mn-ea"/>
                          <a:cs typeface="+mn-cs"/>
                        </a:defRPr>
                      </a:pPr>
                      <a:endParaRPr/>
                    </a:p>
                  </a:txBody>
                  <a:tcPr marL="0" marR="0" marT="0" marB="0" anchor="ctr" horzOverflow="overflow">
                    <a:lnL w="0">
                      <a:miter lim="400000"/>
                    </a:lnL>
                    <a:lnR w="12700">
                      <a:solidFill>
                        <a:srgbClr val="000000"/>
                      </a:solidFill>
                      <a:miter lim="400000"/>
                    </a:lnR>
                    <a:lnT w="0">
                      <a:miter lim="400000"/>
                    </a:lnT>
                    <a:lnB w="25400">
                      <a:solidFill>
                        <a:srgbClr val="000000"/>
                      </a:solidFill>
                      <a:miter lim="400000"/>
                    </a:lnB>
                    <a:noFill/>
                  </a:tcPr>
                </a:tc>
                <a:tc>
                  <a:txBody>
                    <a:bodyPr/>
                    <a:lstStyle/>
                    <a:p>
                      <a:pPr defTabSz="914400">
                        <a:lnSpc>
                          <a:spcPct val="80000"/>
                        </a:lnSpc>
                        <a:tabLst>
                          <a:tab pos="914400" algn="l"/>
                        </a:tabLst>
                      </a:pPr>
                      <a:r>
                        <a:rPr b="1">
                          <a:latin typeface="+mn-lt"/>
                          <a:ea typeface="+mn-ea"/>
                          <a:cs typeface="+mn-cs"/>
                        </a:rPr>
                        <a:t>Categories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extLst>
                  <a:ext uri="{0D108BD9-81ED-4DB2-BD59-A6C34878D82A}">
                    <a16:rowId xmlns:a16="http://schemas.microsoft.com/office/drawing/2014/main" val="10000"/>
                  </a:ext>
                </a:extLst>
              </a:tr>
              <a:tr h="551428">
                <a:tc>
                  <a:txBody>
                    <a:bodyPr/>
                    <a:lstStyle/>
                    <a:p>
                      <a:pPr defTabSz="914400">
                        <a:tabLst>
                          <a:tab pos="914400" algn="l"/>
                        </a:tabLst>
                      </a:pPr>
                      <a:r>
                        <a:rPr>
                          <a:latin typeface="+mn-lt"/>
                          <a:ea typeface="+mn-ea"/>
                          <a:cs typeface="+mn-cs"/>
                        </a:rPr>
                        <a:t>0</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Nuclear Materials, Facilities and
Equipment and Miscellaneous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1"/>
                  </a:ext>
                </a:extLst>
              </a:tr>
              <a:tr h="557113">
                <a:tc>
                  <a:txBody>
                    <a:bodyPr/>
                    <a:lstStyle/>
                    <a:p>
                      <a:pPr defTabSz="914400">
                        <a:tabLst>
                          <a:tab pos="914400" algn="l"/>
                        </a:tabLst>
                      </a:pPr>
                      <a:r>
                        <a:rPr>
                          <a:latin typeface="+mn-lt"/>
                          <a:ea typeface="+mn-ea"/>
                          <a:cs typeface="+mn-cs"/>
                        </a:rPr>
                        <a:t>1</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Materials, Chemicals, “Microorganisms,” and Toxins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2"/>
                  </a:ext>
                </a:extLst>
              </a:tr>
              <a:tr h="414992">
                <a:tc>
                  <a:txBody>
                    <a:bodyPr/>
                    <a:lstStyle/>
                    <a:p>
                      <a:pPr defTabSz="914400">
                        <a:tabLst>
                          <a:tab pos="914400" algn="l"/>
                        </a:tabLst>
                      </a:pPr>
                      <a:r>
                        <a:rPr>
                          <a:latin typeface="+mn-lt"/>
                          <a:ea typeface="+mn-ea"/>
                          <a:cs typeface="+mn-cs"/>
                        </a:rPr>
                        <a:t>2</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Materials Processing</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3"/>
                  </a:ext>
                </a:extLst>
              </a:tr>
              <a:tr h="414992">
                <a:tc>
                  <a:txBody>
                    <a:bodyPr/>
                    <a:lstStyle/>
                    <a:p>
                      <a:pPr defTabSz="914400">
                        <a:tabLst>
                          <a:tab pos="914400" algn="l"/>
                        </a:tabLst>
                      </a:pPr>
                      <a:r>
                        <a:rPr>
                          <a:latin typeface="+mn-lt"/>
                          <a:ea typeface="+mn-ea"/>
                          <a:cs typeface="+mn-cs"/>
                        </a:rPr>
                        <a:t>3</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Electronics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4"/>
                  </a:ext>
                </a:extLst>
              </a:tr>
              <a:tr h="414992">
                <a:tc>
                  <a:txBody>
                    <a:bodyPr/>
                    <a:lstStyle/>
                    <a:p>
                      <a:pPr defTabSz="914400">
                        <a:tabLst>
                          <a:tab pos="914400" algn="l"/>
                        </a:tabLst>
                      </a:pPr>
                      <a:r>
                        <a:rPr>
                          <a:latin typeface="+mn-lt"/>
                          <a:ea typeface="+mn-ea"/>
                          <a:cs typeface="+mn-cs"/>
                        </a:rPr>
                        <a:t>4</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Computers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5"/>
                  </a:ext>
                </a:extLst>
              </a:tr>
              <a:tr h="557113">
                <a:tc>
                  <a:txBody>
                    <a:bodyPr/>
                    <a:lstStyle/>
                    <a:p>
                      <a:pPr defTabSz="914400">
                        <a:tabLst>
                          <a:tab pos="914400" algn="l"/>
                        </a:tabLst>
                      </a:pPr>
                      <a:r>
                        <a:rPr>
                          <a:latin typeface="+mn-lt"/>
                          <a:ea typeface="+mn-ea"/>
                          <a:cs typeface="+mn-cs"/>
                        </a:rPr>
                        <a:t>5</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Telecommunications and Information Security</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6"/>
                  </a:ext>
                </a:extLst>
              </a:tr>
              <a:tr h="414992">
                <a:tc>
                  <a:txBody>
                    <a:bodyPr/>
                    <a:lstStyle/>
                    <a:p>
                      <a:pPr defTabSz="914400">
                        <a:tabLst>
                          <a:tab pos="914400" algn="l"/>
                        </a:tabLst>
                      </a:pPr>
                      <a:r>
                        <a:rPr>
                          <a:latin typeface="+mn-lt"/>
                          <a:ea typeface="+mn-ea"/>
                          <a:cs typeface="+mn-cs"/>
                        </a:rPr>
                        <a:t>6</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Lasers and Sensors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7"/>
                  </a:ext>
                </a:extLst>
              </a:tr>
              <a:tr h="414992">
                <a:tc>
                  <a:txBody>
                    <a:bodyPr/>
                    <a:lstStyle/>
                    <a:p>
                      <a:pPr defTabSz="914400">
                        <a:tabLst>
                          <a:tab pos="914400" algn="l"/>
                        </a:tabLst>
                      </a:pPr>
                      <a:r>
                        <a:rPr>
                          <a:latin typeface="+mn-lt"/>
                          <a:ea typeface="+mn-ea"/>
                          <a:cs typeface="+mn-cs"/>
                        </a:rPr>
                        <a:t>7</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Navigation and Avionics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8"/>
                  </a:ext>
                </a:extLst>
              </a:tr>
              <a:tr h="414992">
                <a:tc>
                  <a:txBody>
                    <a:bodyPr/>
                    <a:lstStyle/>
                    <a:p>
                      <a:pPr defTabSz="914400">
                        <a:tabLst>
                          <a:tab pos="914400" algn="l"/>
                        </a:tabLst>
                      </a:pPr>
                      <a:r>
                        <a:rPr>
                          <a:latin typeface="+mn-lt"/>
                          <a:ea typeface="+mn-ea"/>
                          <a:cs typeface="+mn-cs"/>
                        </a:rPr>
                        <a:t>8</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Marine</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9"/>
                  </a:ext>
                </a:extLst>
              </a:tr>
              <a:tr h="557113">
                <a:tc>
                  <a:txBody>
                    <a:bodyPr/>
                    <a:lstStyle/>
                    <a:p>
                      <a:pPr defTabSz="914400">
                        <a:tabLst>
                          <a:tab pos="914400" algn="l"/>
                        </a:tabLst>
                      </a:pPr>
                      <a:r>
                        <a:rPr>
                          <a:latin typeface="+mn-lt"/>
                          <a:ea typeface="+mn-ea"/>
                          <a:cs typeface="+mn-cs"/>
                        </a:rPr>
                        <a:t>9</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Aerospace &amp; Propulsion</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10"/>
                  </a:ext>
                </a:extLst>
              </a:tr>
            </a:tbl>
          </a:graphicData>
        </a:graphic>
      </p:graphicFrame>
      <p:sp>
        <p:nvSpPr>
          <p:cNvPr id="1175" name="Arrow"/>
          <p:cNvSpPr/>
          <p:nvPr/>
        </p:nvSpPr>
        <p:spPr>
          <a:xfrm rot="7009249">
            <a:off x="2675117" y="4395722"/>
            <a:ext cx="4457701" cy="279401"/>
          </a:xfrm>
          <a:prstGeom prst="rightArrow">
            <a:avLst>
              <a:gd name="adj1" fmla="val 32000"/>
              <a:gd name="adj2" fmla="val 200000"/>
            </a:avLst>
          </a:prstGeom>
          <a:blipFill>
            <a:blip r:embed="rId3"/>
          </a:blip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176" name="Arrow"/>
          <p:cNvSpPr/>
          <p:nvPr/>
        </p:nvSpPr>
        <p:spPr>
          <a:xfrm rot="6643447">
            <a:off x="3087220" y="4926250"/>
            <a:ext cx="5321301" cy="279401"/>
          </a:xfrm>
          <a:prstGeom prst="rightArrow">
            <a:avLst>
              <a:gd name="adj1" fmla="val 32000"/>
              <a:gd name="adj2" fmla="val 200000"/>
            </a:avLst>
          </a:prstGeom>
          <a:blipFill>
            <a:blip r:embed="rId3"/>
          </a:blip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177" name="Arrow"/>
          <p:cNvSpPr/>
          <p:nvPr/>
        </p:nvSpPr>
        <p:spPr>
          <a:xfrm rot="4729603">
            <a:off x="5397604" y="4780116"/>
            <a:ext cx="4750992" cy="279401"/>
          </a:xfrm>
          <a:prstGeom prst="rightArrow">
            <a:avLst>
              <a:gd name="adj1" fmla="val 32000"/>
              <a:gd name="adj2" fmla="val 200000"/>
            </a:avLst>
          </a:prstGeom>
          <a:blipFill>
            <a:blip r:embed="rId3"/>
          </a:blip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graphicFrame>
        <p:nvGraphicFramePr>
          <p:cNvPr id="1178" name="Table"/>
          <p:cNvGraphicFramePr/>
          <p:nvPr/>
        </p:nvGraphicFramePr>
        <p:xfrm>
          <a:off x="10731500" y="2273300"/>
          <a:ext cx="1371600" cy="1308100"/>
        </p:xfrm>
        <a:graphic>
          <a:graphicData uri="http://schemas.openxmlformats.org/drawingml/2006/table">
            <a:tbl>
              <a:tblPr>
                <a:tableStyleId>{4C3C2611-4C71-4FC5-86AE-919BDF0F9419}</a:tableStyleId>
              </a:tblPr>
              <a:tblGrid>
                <a:gridCol w="1371600">
                  <a:extLst>
                    <a:ext uri="{9D8B030D-6E8A-4147-A177-3AD203B41FA5}">
                      <a16:colId xmlns:a16="http://schemas.microsoft.com/office/drawing/2014/main" val="20000"/>
                    </a:ext>
                  </a:extLst>
                </a:gridCol>
              </a:tblGrid>
              <a:tr h="1308100">
                <a:tc>
                  <a:txBody>
                    <a:bodyPr/>
                    <a:lstStyle/>
                    <a:p>
                      <a:pPr defTabSz="914400">
                        <a:tabLst>
                          <a:tab pos="914400" algn="l"/>
                        </a:tabLst>
                      </a:pPr>
                      <a:r>
                        <a:rPr b="1">
                          <a:latin typeface="+mn-lt"/>
                          <a:ea typeface="+mn-ea"/>
                          <a:cs typeface="+mn-cs"/>
                        </a:rPr>
                        <a:t>Used for sequential number of ECCNs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0"/>
                  </a:ext>
                </a:extLst>
              </a:tr>
            </a:tbl>
          </a:graphicData>
        </a:graphic>
      </p:graphicFrame>
      <p:sp>
        <p:nvSpPr>
          <p:cNvPr id="1179" name="Arrow"/>
          <p:cNvSpPr/>
          <p:nvPr/>
        </p:nvSpPr>
        <p:spPr>
          <a:xfrm rot="1410271">
            <a:off x="8809434" y="2502787"/>
            <a:ext cx="1727201" cy="279401"/>
          </a:xfrm>
          <a:prstGeom prst="rightArrow">
            <a:avLst>
              <a:gd name="adj1" fmla="val 32000"/>
              <a:gd name="adj2" fmla="val 200000"/>
            </a:avLst>
          </a:prstGeom>
          <a:blipFill>
            <a:blip r:embed="rId3"/>
          </a:blip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180" name="ECCN 9A610"/>
          <p:cNvSpPr txBox="1">
            <a:spLocks noGrp="1"/>
          </p:cNvSpPr>
          <p:nvPr>
            <p:ph type="title"/>
          </p:nvPr>
        </p:nvSpPr>
        <p:spPr>
          <a:prstGeom prst="rect">
            <a:avLst/>
          </a:prstGeom>
        </p:spPr>
        <p:txBody>
          <a:bodyPr/>
          <a:lstStyle/>
          <a:p>
            <a:r>
              <a:t>ECCN 9A610</a:t>
            </a:r>
          </a:p>
        </p:txBody>
      </p:sp>
      <p:sp>
        <p:nvSpPr>
          <p:cNvPr id="118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76</a:t>
            </a:fld>
            <a:endParaRPr/>
          </a:p>
        </p:txBody>
      </p:sp>
      <p:sp>
        <p:nvSpPr>
          <p:cNvPr id="1182" name="Arrow"/>
          <p:cNvSpPr/>
          <p:nvPr/>
        </p:nvSpPr>
        <p:spPr>
          <a:xfrm rot="5042450">
            <a:off x="6567853" y="3989330"/>
            <a:ext cx="3275590" cy="279401"/>
          </a:xfrm>
          <a:prstGeom prst="rightArrow">
            <a:avLst>
              <a:gd name="adj1" fmla="val 32000"/>
              <a:gd name="adj2" fmla="val 200000"/>
            </a:avLst>
          </a:prstGeom>
          <a:blipFill>
            <a:blip r:embed="rId3"/>
          </a:blip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183" name="Classification &amp; SNAP-R"/>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 &amp; SNAP-R</a:t>
            </a:r>
          </a:p>
        </p:txBody>
      </p:sp>
      <p:sp>
        <p:nvSpPr>
          <p:cNvPr id="1184" name="Military aircraft hardware"/>
          <p:cNvSpPr txBox="1"/>
          <p:nvPr/>
        </p:nvSpPr>
        <p:spPr>
          <a:xfrm>
            <a:off x="760569" y="1083733"/>
            <a:ext cx="9854721"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400"/>
            </a:lvl1pPr>
          </a:lstStyle>
          <a:p>
            <a:r>
              <a:t>Military aircraft hardware</a:t>
            </a:r>
          </a:p>
        </p:txBody>
      </p:sp>
      <p:sp>
        <p:nvSpPr>
          <p:cNvPr id="1185" name="9 A 6 1 0"/>
          <p:cNvSpPr txBox="1"/>
          <p:nvPr/>
        </p:nvSpPr>
        <p:spPr>
          <a:xfrm>
            <a:off x="5763220" y="1600729"/>
            <a:ext cx="3103960" cy="1041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spcBef>
                <a:spcPts val="2400"/>
              </a:spcBef>
              <a:defRPr sz="6400"/>
            </a:lvl1pPr>
          </a:lstStyle>
          <a:p>
            <a:r>
              <a:t>9 A 6 1 0</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 name="military aircraft silhouettes - merged-7%.png" descr="military aircraft silhouettes - merged-7%.png"/>
          <p:cNvPicPr>
            <a:picLocks noChangeAspect="1"/>
          </p:cNvPicPr>
          <p:nvPr/>
        </p:nvPicPr>
        <p:blipFill>
          <a:blip r:embed="rId2"/>
          <a:stretch>
            <a:fillRect/>
          </a:stretch>
        </p:blipFill>
        <p:spPr>
          <a:xfrm>
            <a:off x="-1" y="1596892"/>
            <a:ext cx="13004801" cy="7950268"/>
          </a:xfrm>
          <a:prstGeom prst="rect">
            <a:avLst/>
          </a:prstGeom>
          <a:ln w="12700">
            <a:miter lim="400000"/>
          </a:ln>
        </p:spPr>
      </p:pic>
      <p:sp>
        <p:nvSpPr>
          <p:cNvPr id="1188" name="“600 series”  Example:  9A610"/>
          <p:cNvSpPr txBox="1">
            <a:spLocks noGrp="1"/>
          </p:cNvSpPr>
          <p:nvPr>
            <p:ph type="title"/>
          </p:nvPr>
        </p:nvSpPr>
        <p:spPr>
          <a:prstGeom prst="rect">
            <a:avLst/>
          </a:prstGeom>
        </p:spPr>
        <p:txBody>
          <a:bodyPr>
            <a:normAutofit fontScale="90000"/>
          </a:bodyPr>
          <a:lstStyle>
            <a:lvl1pPr defTabSz="578358">
              <a:defRPr sz="5346"/>
            </a:lvl1pPr>
          </a:lstStyle>
          <a:p>
            <a:r>
              <a:t>“600 series”  Example:  9A610</a:t>
            </a:r>
          </a:p>
        </p:txBody>
      </p:sp>
      <p:sp>
        <p:nvSpPr>
          <p:cNvPr id="118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77</a:t>
            </a:fld>
            <a:endParaRPr/>
          </a:p>
        </p:txBody>
      </p:sp>
      <p:sp>
        <p:nvSpPr>
          <p:cNvPr id="1190" name="Classification &amp; SNAP-R"/>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 &amp; SNAP-R</a:t>
            </a:r>
          </a:p>
        </p:txBody>
      </p:sp>
      <p:sp>
        <p:nvSpPr>
          <p:cNvPr id="1191" name="9A610   Military aircraft and related commodities…"/>
          <p:cNvSpPr txBox="1"/>
          <p:nvPr/>
        </p:nvSpPr>
        <p:spPr>
          <a:xfrm>
            <a:off x="324811" y="1885950"/>
            <a:ext cx="6591301" cy="7480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2400" b="1"/>
            </a:pPr>
            <a:r>
              <a:t>9A610  </a:t>
            </a:r>
            <a:r>
              <a:rPr b="0"/>
              <a:t> Military aircraft and related commodities</a:t>
            </a:r>
          </a:p>
          <a:p>
            <a:pPr algn="l">
              <a:defRPr sz="2400" b="1"/>
            </a:pPr>
            <a:endParaRPr b="0"/>
          </a:p>
          <a:p>
            <a:pPr algn="l">
              <a:defRPr sz="2400" b="1"/>
            </a:pPr>
            <a:r>
              <a:t>License Requirements</a:t>
            </a:r>
          </a:p>
          <a:p>
            <a:pPr algn="l">
              <a:defRPr sz="2400"/>
            </a:pPr>
            <a:endParaRPr/>
          </a:p>
          <a:p>
            <a:pPr algn="l">
              <a:defRPr sz="2400"/>
            </a:pPr>
            <a:r>
              <a:t>     Reason for Control:  </a:t>
            </a:r>
            <a:r>
              <a:rPr b="1"/>
              <a:t>NS, RS, MT, AT, UN</a:t>
            </a:r>
          </a:p>
          <a:p>
            <a:pPr algn="l">
              <a:defRPr sz="2400"/>
            </a:pPr>
            <a:endParaRPr b="1"/>
          </a:p>
          <a:p>
            <a:pPr algn="l">
              <a:defRPr sz="2400"/>
            </a:pPr>
            <a:r>
              <a:t>Control(s)                           Country Chart</a:t>
            </a:r>
          </a:p>
          <a:p>
            <a:pPr algn="l">
              <a:defRPr sz="2400"/>
            </a:pPr>
            <a:endParaRPr/>
          </a:p>
          <a:p>
            <a:pPr algn="l">
              <a:defRPr sz="2400"/>
            </a:pPr>
            <a:r>
              <a:rPr b="1"/>
              <a:t>NS</a:t>
            </a:r>
            <a:r>
              <a:t> applies to entire entry       NS Column 1</a:t>
            </a:r>
          </a:p>
          <a:p>
            <a:pPr algn="l">
              <a:defRPr sz="2400"/>
            </a:pPr>
            <a:r>
              <a:t>    except 9A610.u, .v, .w, </a:t>
            </a:r>
          </a:p>
          <a:p>
            <a:pPr algn="l">
              <a:spcBef>
                <a:spcPts val="1200"/>
              </a:spcBef>
              <a:defRPr sz="2400"/>
            </a:pPr>
            <a:r>
              <a:t>    and .y.</a:t>
            </a:r>
          </a:p>
          <a:p>
            <a:pPr algn="l">
              <a:defRPr sz="2400"/>
            </a:pPr>
            <a:r>
              <a:rPr b="1"/>
              <a:t>RS</a:t>
            </a:r>
            <a:r>
              <a:t> applies to entire entry        RS Column 1</a:t>
            </a:r>
          </a:p>
          <a:p>
            <a:pPr algn="l">
              <a:spcBef>
                <a:spcPts val="1200"/>
              </a:spcBef>
              <a:defRPr sz="2400"/>
            </a:pPr>
            <a:r>
              <a:t>    except 9A610.y</a:t>
            </a:r>
          </a:p>
          <a:p>
            <a:pPr algn="l">
              <a:spcBef>
                <a:spcPts val="1200"/>
              </a:spcBef>
              <a:defRPr sz="2400"/>
            </a:pPr>
            <a:r>
              <a:rPr b="1"/>
              <a:t>MT</a:t>
            </a:r>
            <a:r>
              <a:t> applies to 9A610.u, .v, .w    MT Column 1</a:t>
            </a:r>
          </a:p>
          <a:p>
            <a:pPr algn="l">
              <a:spcBef>
                <a:spcPts val="1200"/>
              </a:spcBef>
              <a:defRPr sz="2400"/>
            </a:pPr>
            <a:r>
              <a:rPr b="1"/>
              <a:t>AT</a:t>
            </a:r>
            <a:r>
              <a:t> applies to entire entry        AT Column 1</a:t>
            </a:r>
          </a:p>
          <a:p>
            <a:pPr algn="l">
              <a:defRPr sz="2400"/>
            </a:pPr>
            <a:r>
              <a:rPr b="1"/>
              <a:t>UN</a:t>
            </a:r>
            <a:r>
              <a:t> applies to entire entry       See §746.1(b) for</a:t>
            </a:r>
          </a:p>
          <a:p>
            <a:pPr algn="l">
              <a:defRPr sz="2400"/>
            </a:pPr>
            <a:r>
              <a:t>    except 9A610.y                      UN controls</a:t>
            </a:r>
          </a:p>
          <a:p>
            <a:pPr algn="l">
              <a:defRPr sz="2400"/>
            </a:pPr>
            <a:endParaRPr/>
          </a:p>
        </p:txBody>
      </p:sp>
      <p:sp>
        <p:nvSpPr>
          <p:cNvPr id="1192" name="Military aircraft hardware"/>
          <p:cNvSpPr txBox="1"/>
          <p:nvPr/>
        </p:nvSpPr>
        <p:spPr>
          <a:xfrm>
            <a:off x="760569" y="1083733"/>
            <a:ext cx="9854721"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400"/>
            </a:lvl1pPr>
          </a:lstStyle>
          <a:p>
            <a:r>
              <a:t>Military aircraft hardware</a:t>
            </a:r>
          </a:p>
        </p:txBody>
      </p:sp>
      <p:sp>
        <p:nvSpPr>
          <p:cNvPr id="1193" name="License Exceptions…"/>
          <p:cNvSpPr txBox="1"/>
          <p:nvPr/>
        </p:nvSpPr>
        <p:spPr>
          <a:xfrm>
            <a:off x="6925468" y="1953053"/>
            <a:ext cx="5897299" cy="630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400" b="1"/>
            </a:pPr>
            <a:r>
              <a:t>License Exceptions</a:t>
            </a:r>
          </a:p>
          <a:p>
            <a:pPr algn="l">
              <a:defRPr sz="2400"/>
            </a:pPr>
            <a:endParaRPr/>
          </a:p>
          <a:p>
            <a:pPr algn="l">
              <a:spcBef>
                <a:spcPts val="400"/>
              </a:spcBef>
              <a:defRPr sz="2400"/>
            </a:pPr>
            <a:r>
              <a:t>    </a:t>
            </a:r>
            <a:r>
              <a:rPr b="1"/>
              <a:t>LVS</a:t>
            </a:r>
            <a:r>
              <a:t>:    $1500</a:t>
            </a:r>
          </a:p>
          <a:p>
            <a:pPr algn="l">
              <a:spcBef>
                <a:spcPts val="400"/>
              </a:spcBef>
              <a:defRPr sz="2400"/>
            </a:pPr>
            <a:r>
              <a:t>    </a:t>
            </a:r>
            <a:r>
              <a:rPr b="1"/>
              <a:t>GBS</a:t>
            </a:r>
            <a:r>
              <a:t>:   N/A</a:t>
            </a:r>
          </a:p>
          <a:p>
            <a:pPr algn="l">
              <a:spcBef>
                <a:spcPts val="400"/>
              </a:spcBef>
              <a:defRPr sz="2400"/>
            </a:pPr>
            <a:r>
              <a:t>    </a:t>
            </a:r>
            <a:r>
              <a:rPr b="1"/>
              <a:t>CIV</a:t>
            </a:r>
            <a:r>
              <a:t>:    N/A</a:t>
            </a:r>
          </a:p>
          <a:p>
            <a:pPr lvl="1" algn="l">
              <a:lnSpc>
                <a:spcPct val="110000"/>
              </a:lnSpc>
              <a:defRPr sz="2400"/>
            </a:pPr>
            <a:r>
              <a:rPr b="1"/>
              <a:t>STA</a:t>
            </a:r>
            <a:r>
              <a:t>:    (1) Paragraph (c)(1) of </a:t>
            </a:r>
          </a:p>
          <a:p>
            <a:pPr lvl="1" algn="l">
              <a:lnSpc>
                <a:spcPct val="110000"/>
              </a:lnSpc>
              <a:defRPr sz="2400"/>
            </a:pPr>
            <a:r>
              <a:t> (§740.20(c)(1) of the EAR) may not be used for any item in 9A610.a (i.e. “end item” military aircraft), unless determined by BIS to be eligible for License Exception STA in accordance with §740.20(g) (License Exception STA eligibility requests for “600 series” end items).  (2) Paragraph (c)(2) of License Exception STA (§740.20(c)(2) of the EAR may not be used for any item in 9A610.</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5" name="military aircraft silhouettes - merged-7%.png" descr="military aircraft silhouettes - merged-7%.png"/>
          <p:cNvPicPr>
            <a:picLocks noChangeAspect="1"/>
          </p:cNvPicPr>
          <p:nvPr/>
        </p:nvPicPr>
        <p:blipFill>
          <a:blip r:embed="rId2"/>
          <a:stretch>
            <a:fillRect/>
          </a:stretch>
        </p:blipFill>
        <p:spPr>
          <a:xfrm>
            <a:off x="-1" y="1596892"/>
            <a:ext cx="13004801" cy="7950268"/>
          </a:xfrm>
          <a:prstGeom prst="rect">
            <a:avLst/>
          </a:prstGeom>
          <a:ln w="12700">
            <a:miter lim="400000"/>
          </a:ln>
        </p:spPr>
      </p:pic>
      <p:sp>
        <p:nvSpPr>
          <p:cNvPr id="1196" name="9A610 (continued)"/>
          <p:cNvSpPr txBox="1">
            <a:spLocks noGrp="1"/>
          </p:cNvSpPr>
          <p:nvPr>
            <p:ph type="title"/>
          </p:nvPr>
        </p:nvSpPr>
        <p:spPr>
          <a:prstGeom prst="rect">
            <a:avLst/>
          </a:prstGeom>
        </p:spPr>
        <p:txBody>
          <a:bodyPr/>
          <a:lstStyle/>
          <a:p>
            <a:r>
              <a:t>9A610 (continued)</a:t>
            </a:r>
          </a:p>
        </p:txBody>
      </p:sp>
      <p:sp>
        <p:nvSpPr>
          <p:cNvPr id="119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78</a:t>
            </a:fld>
            <a:endParaRPr/>
          </a:p>
        </p:txBody>
      </p:sp>
      <p:sp>
        <p:nvSpPr>
          <p:cNvPr id="1198" name="Classification &amp; SNAP-R"/>
          <p:cNvSpPr txBox="1"/>
          <p:nvPr/>
        </p:nvSpPr>
        <p:spPr>
          <a:xfrm>
            <a:off x="9569450" y="16383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0639" marR="40639" lvl="1"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pPr>
            <a:r>
              <a:t>Classification &amp; SNAP-R</a:t>
            </a:r>
          </a:p>
        </p:txBody>
      </p:sp>
      <p:sp>
        <p:nvSpPr>
          <p:cNvPr id="1199" name="Military aircraft hardware"/>
          <p:cNvSpPr txBox="1"/>
          <p:nvPr/>
        </p:nvSpPr>
        <p:spPr>
          <a:xfrm>
            <a:off x="760569" y="1083733"/>
            <a:ext cx="9854721"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400"/>
            </a:lvl1pPr>
          </a:lstStyle>
          <a:p>
            <a:r>
              <a:t>Military aircraft hardware</a:t>
            </a:r>
          </a:p>
        </p:txBody>
      </p:sp>
      <p:sp>
        <p:nvSpPr>
          <p:cNvPr id="1200" name=".a:  military aircraft…"/>
          <p:cNvSpPr txBox="1">
            <a:spLocks noGrp="1"/>
          </p:cNvSpPr>
          <p:nvPr>
            <p:ph type="body" idx="4294967295"/>
          </p:nvPr>
        </p:nvSpPr>
        <p:spPr>
          <a:xfrm>
            <a:off x="162156" y="1475721"/>
            <a:ext cx="12523855" cy="8014727"/>
          </a:xfrm>
          <a:prstGeom prst="rect">
            <a:avLst/>
          </a:prstGeom>
        </p:spPr>
        <p:txBody>
          <a:bodyPr/>
          <a:lstStyle/>
          <a:p>
            <a:pPr marL="977900" lvl="1" indent="-660400">
              <a:lnSpc>
                <a:spcPct val="80000"/>
              </a:lnSpc>
              <a:spcBef>
                <a:spcPts val="1500"/>
              </a:spcBef>
              <a:buSzPct val="125000"/>
              <a:defRPr sz="3400"/>
            </a:pPr>
            <a:r>
              <a:t>.a:  military aircraft</a:t>
            </a:r>
          </a:p>
          <a:p>
            <a:pPr marL="977900" lvl="1" indent="-660400">
              <a:lnSpc>
                <a:spcPct val="80000"/>
              </a:lnSpc>
              <a:spcBef>
                <a:spcPts val="1500"/>
              </a:spcBef>
              <a:buSzPct val="125000"/>
              <a:defRPr sz="3400"/>
            </a:pPr>
            <a:r>
              <a:t>.b-.e:  reserved</a:t>
            </a:r>
          </a:p>
          <a:p>
            <a:pPr marL="977900" lvl="1" indent="-660400">
              <a:lnSpc>
                <a:spcPct val="80000"/>
              </a:lnSpc>
              <a:spcBef>
                <a:spcPts val="1500"/>
              </a:spcBef>
              <a:buSzPct val="125000"/>
              <a:defRPr sz="3400"/>
            </a:pPr>
            <a:r>
              <a:t>.f:  ground control equipment</a:t>
            </a:r>
          </a:p>
          <a:p>
            <a:pPr marL="977900" lvl="1" indent="-660400">
              <a:lnSpc>
                <a:spcPct val="80000"/>
              </a:lnSpc>
              <a:spcBef>
                <a:spcPts val="1500"/>
              </a:spcBef>
              <a:buSzPct val="125000"/>
              <a:defRPr sz="3400"/>
            </a:pPr>
            <a:r>
              <a:t>.g:  aircrew life support/safety equipment</a:t>
            </a:r>
          </a:p>
          <a:p>
            <a:pPr marL="977900" lvl="1" indent="-660400">
              <a:lnSpc>
                <a:spcPct val="80000"/>
              </a:lnSpc>
              <a:spcBef>
                <a:spcPts val="1500"/>
              </a:spcBef>
              <a:buSzPct val="125000"/>
              <a:defRPr sz="3400"/>
            </a:pPr>
            <a:r>
              <a:t>.h:  parachutes, paragliders, et.</a:t>
            </a:r>
          </a:p>
          <a:p>
            <a:pPr marL="977900" lvl="1" indent="-660400">
              <a:lnSpc>
                <a:spcPct val="80000"/>
              </a:lnSpc>
              <a:spcBef>
                <a:spcPts val="1500"/>
              </a:spcBef>
              <a:buSzPct val="125000"/>
              <a:defRPr sz="3400"/>
            </a:pPr>
            <a:r>
              <a:t>.i:  controlled opening equipment or automatic piloting systems</a:t>
            </a:r>
          </a:p>
          <a:p>
            <a:pPr marL="977900" lvl="1" indent="-660400">
              <a:lnSpc>
                <a:spcPct val="80000"/>
              </a:lnSpc>
              <a:spcBef>
                <a:spcPts val="1500"/>
              </a:spcBef>
              <a:buSzPct val="125000"/>
              <a:defRPr sz="3400"/>
            </a:pPr>
            <a:r>
              <a:t>.j:  ground effect machines</a:t>
            </a:r>
          </a:p>
          <a:p>
            <a:pPr marL="977900" lvl="1" indent="-660400">
              <a:lnSpc>
                <a:spcPct val="80000"/>
              </a:lnSpc>
              <a:spcBef>
                <a:spcPts val="1500"/>
              </a:spcBef>
              <a:buSzPct val="125000"/>
              <a:defRPr sz="3400"/>
            </a:pPr>
            <a:r>
              <a:t>.k-.s:  reserved</a:t>
            </a:r>
          </a:p>
          <a:p>
            <a:pPr marL="977900" lvl="1" indent="-660400">
              <a:lnSpc>
                <a:spcPct val="80000"/>
              </a:lnSpc>
              <a:spcBef>
                <a:spcPts val="1500"/>
              </a:spcBef>
              <a:buSzPct val="125000"/>
              <a:defRPr sz="3400"/>
            </a:pPr>
            <a:r>
              <a:t>.t:  military aircraft instrument flight trainers</a:t>
            </a:r>
          </a:p>
          <a:p>
            <a:pPr marL="977900" lvl="1" indent="-660400">
              <a:lnSpc>
                <a:spcPct val="80000"/>
              </a:lnSpc>
              <a:spcBef>
                <a:spcPts val="1500"/>
              </a:spcBef>
              <a:buSzPct val="125000"/>
              <a:defRPr sz="3400"/>
            </a:pPr>
            <a:r>
              <a:t>.u-.w:  UAV-related</a:t>
            </a:r>
          </a:p>
          <a:p>
            <a:pPr marL="977900" lvl="1" indent="-660400">
              <a:lnSpc>
                <a:spcPct val="80000"/>
              </a:lnSpc>
              <a:spcBef>
                <a:spcPts val="1500"/>
              </a:spcBef>
              <a:buSzPct val="125000"/>
              <a:defRPr sz="3400"/>
            </a:pPr>
            <a:r>
              <a:t>.x:  parts, components, accessories, attachments that are “specially designed”</a:t>
            </a:r>
          </a:p>
          <a:p>
            <a:pPr marL="977900" lvl="1" indent="-660400">
              <a:lnSpc>
                <a:spcPct val="80000"/>
              </a:lnSpc>
              <a:spcBef>
                <a:spcPts val="1500"/>
              </a:spcBef>
              <a:buSzPct val="125000"/>
              <a:defRPr sz="3400"/>
            </a:pPr>
            <a:r>
              <a:t>.y:  specifically enumerated parts, components, accessories, attachments that are “specially designed”</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 name="Rectangle"/>
          <p:cNvSpPr/>
          <p:nvPr/>
        </p:nvSpPr>
        <p:spPr>
          <a:xfrm>
            <a:off x="-25400" y="-48692"/>
            <a:ext cx="13055601" cy="1684884"/>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203" name="Shape"/>
          <p:cNvSpPr/>
          <p:nvPr/>
        </p:nvSpPr>
        <p:spPr>
          <a:xfrm rot="10800000" flipH="1">
            <a:off x="9678987" y="1660525"/>
            <a:ext cx="3327401" cy="304800"/>
          </a:xfrm>
          <a:custGeom>
            <a:avLst/>
            <a:gdLst/>
            <a:ahLst/>
            <a:cxnLst>
              <a:cxn ang="0">
                <a:pos x="wd2" y="hd2"/>
              </a:cxn>
              <a:cxn ang="5400000">
                <a:pos x="wd2" y="hd2"/>
              </a:cxn>
              <a:cxn ang="10800000">
                <a:pos x="wd2" y="hd2"/>
              </a:cxn>
              <a:cxn ang="16200000">
                <a:pos x="wd2" y="hd2"/>
              </a:cxn>
            </a:cxnLst>
            <a:rect l="0" t="0" r="r" b="b"/>
            <a:pathLst>
              <a:path w="21600" h="21600" extrusionOk="0">
                <a:moveTo>
                  <a:pt x="1770" y="0"/>
                </a:moveTo>
                <a:lnTo>
                  <a:pt x="21600" y="0"/>
                </a:lnTo>
                <a:lnTo>
                  <a:pt x="21600" y="21600"/>
                </a:lnTo>
                <a:lnTo>
                  <a:pt x="499" y="21600"/>
                </a:lnTo>
                <a:lnTo>
                  <a:pt x="0" y="21600"/>
                </a:lnTo>
                <a:lnTo>
                  <a:pt x="318" y="21600"/>
                </a:lnTo>
                <a:lnTo>
                  <a:pt x="1770" y="0"/>
                </a:lnTo>
                <a:close/>
              </a:path>
            </a:pathLst>
          </a:custGeom>
          <a:solidFill>
            <a:srgbClr val="4C73B9"/>
          </a:solidFill>
          <a:ln w="12700"/>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sp>
        <p:nvSpPr>
          <p:cNvPr id="1204" name="Rectangle"/>
          <p:cNvSpPr/>
          <p:nvPr/>
        </p:nvSpPr>
        <p:spPr>
          <a:xfrm>
            <a:off x="-25400" y="9512300"/>
            <a:ext cx="13068300" cy="266700"/>
          </a:xfrm>
          <a:prstGeom prst="rect">
            <a:avLst/>
          </a:prstGeom>
          <a:solidFill>
            <a:srgbClr val="4C73B9"/>
          </a:solidFill>
          <a:ln w="12700">
            <a:miter lim="400000"/>
          </a:ln>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sp>
        <p:nvSpPr>
          <p:cNvPr id="1205" name="Exports International proprietary"/>
          <p:cNvSpPr txBox="1"/>
          <p:nvPr/>
        </p:nvSpPr>
        <p:spPr>
          <a:xfrm>
            <a:off x="8578850" y="9504362"/>
            <a:ext cx="3708400" cy="29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r"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Exports International proprietary</a:t>
            </a:r>
          </a:p>
        </p:txBody>
      </p:sp>
      <p:sp>
        <p:nvSpPr>
          <p:cNvPr id="1206" name="Line"/>
          <p:cNvSpPr/>
          <p:nvPr/>
        </p:nvSpPr>
        <p:spPr>
          <a:xfrm>
            <a:off x="12338050" y="9537700"/>
            <a:ext cx="1588" cy="215900"/>
          </a:xfrm>
          <a:prstGeom prst="line">
            <a:avLst/>
          </a:prstGeom>
          <a:ln w="12700">
            <a:solidFill>
              <a:srgbClr val="FFFFFF"/>
            </a:solidFill>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1207" name="military aircraft silhouettes - merged-7%.png" descr="military aircraft silhouettes - merged-7%.png"/>
          <p:cNvPicPr>
            <a:picLocks noChangeAspect="1"/>
          </p:cNvPicPr>
          <p:nvPr/>
        </p:nvPicPr>
        <p:blipFill>
          <a:blip r:embed="rId2"/>
          <a:stretch>
            <a:fillRect/>
          </a:stretch>
        </p:blipFill>
        <p:spPr>
          <a:xfrm>
            <a:off x="-1" y="1596892"/>
            <a:ext cx="13004801" cy="7950268"/>
          </a:xfrm>
          <a:prstGeom prst="rect">
            <a:avLst/>
          </a:prstGeom>
          <a:ln w="12700">
            <a:miter lim="400000"/>
          </a:ln>
        </p:spPr>
      </p:pic>
      <p:sp>
        <p:nvSpPr>
          <p:cNvPr id="1208" name="9A610 - License Requirements…"/>
          <p:cNvSpPr txBox="1"/>
          <p:nvPr/>
        </p:nvSpPr>
        <p:spPr>
          <a:xfrm>
            <a:off x="606887" y="6305549"/>
            <a:ext cx="11547013" cy="320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400" u="sng"/>
            </a:pPr>
            <a:r>
              <a:rPr>
                <a:latin typeface="Gill Sans SemiBold"/>
                <a:ea typeface="Gill Sans SemiBold"/>
                <a:cs typeface="Gill Sans SemiBold"/>
                <a:sym typeface="Gill Sans SemiBold"/>
              </a:rPr>
              <a:t>9A610 - License Requirements</a:t>
            </a:r>
          </a:p>
          <a:p>
            <a:pPr algn="l">
              <a:spcBef>
                <a:spcPts val="1200"/>
              </a:spcBef>
              <a:defRPr sz="2400"/>
            </a:pPr>
            <a:r>
              <a:rPr b="1" i="1"/>
              <a:t>Reason for Control</a:t>
            </a:r>
            <a:r>
              <a:rPr>
                <a:latin typeface="Gill Sans SemiBold"/>
                <a:ea typeface="Gill Sans SemiBold"/>
                <a:cs typeface="Gill Sans SemiBold"/>
                <a:sym typeface="Gill Sans SemiBold"/>
              </a:rPr>
              <a:t>: NS, RS, MT, AT, UN</a:t>
            </a:r>
          </a:p>
          <a:p>
            <a:pPr algn="l">
              <a:defRPr sz="2400"/>
            </a:pPr>
            <a:r>
              <a:rPr b="1" i="1"/>
              <a:t>Control(s) Country Chart</a:t>
            </a:r>
          </a:p>
          <a:p>
            <a:pPr algn="l">
              <a:defRPr sz="2400"/>
            </a:pPr>
            <a:r>
              <a:rPr>
                <a:latin typeface="Gill Sans SemiBold"/>
                <a:ea typeface="Gill Sans SemiBold"/>
                <a:cs typeface="Gill Sans SemiBold"/>
                <a:sym typeface="Gill Sans SemiBold"/>
              </a:rPr>
              <a:t>NS </a:t>
            </a:r>
            <a:r>
              <a:t>applies to entire entry except 9A610.u, .v, .w, and .y.		</a:t>
            </a:r>
            <a:r>
              <a:rPr>
                <a:latin typeface="Gill Sans SemiBold"/>
                <a:ea typeface="Gill Sans SemiBold"/>
                <a:cs typeface="Gill Sans SemiBold"/>
                <a:sym typeface="Gill Sans SemiBold"/>
              </a:rPr>
              <a:t>NS Column 1</a:t>
            </a:r>
          </a:p>
          <a:p>
            <a:pPr algn="l">
              <a:defRPr sz="2400"/>
            </a:pPr>
            <a:r>
              <a:rPr>
                <a:latin typeface="Gill Sans SemiBold"/>
                <a:ea typeface="Gill Sans SemiBold"/>
                <a:cs typeface="Gill Sans SemiBold"/>
                <a:sym typeface="Gill Sans SemiBold"/>
              </a:rPr>
              <a:t>RS </a:t>
            </a:r>
            <a:r>
              <a:t>applies to entire entry except 9A610.y </a:t>
            </a:r>
            <a:r>
              <a:rPr>
                <a:latin typeface="Gill Sans SemiBold"/>
                <a:ea typeface="Gill Sans SemiBold"/>
                <a:cs typeface="Gill Sans SemiBold"/>
                <a:sym typeface="Gill Sans SemiBold"/>
              </a:rPr>
              <a:t>                         	RS Column 1</a:t>
            </a:r>
          </a:p>
          <a:p>
            <a:pPr algn="l">
              <a:defRPr sz="2400"/>
            </a:pPr>
            <a:r>
              <a:rPr>
                <a:latin typeface="Gill Sans SemiBold"/>
                <a:ea typeface="Gill Sans SemiBold"/>
                <a:cs typeface="Gill Sans SemiBold"/>
                <a:sym typeface="Gill Sans SemiBold"/>
              </a:rPr>
              <a:t>MT</a:t>
            </a:r>
            <a:r>
              <a:t> applies to 9A610.u, .v, .w </a:t>
            </a:r>
            <a:r>
              <a:rPr>
                <a:latin typeface="Gill Sans SemiBold"/>
                <a:ea typeface="Gill Sans SemiBold"/>
                <a:cs typeface="Gill Sans SemiBold"/>
                <a:sym typeface="Gill Sans SemiBold"/>
              </a:rPr>
              <a:t>                                            	MT Column 1</a:t>
            </a:r>
          </a:p>
          <a:p>
            <a:pPr algn="l">
              <a:defRPr sz="2400"/>
            </a:pPr>
            <a:r>
              <a:rPr>
                <a:latin typeface="Gill Sans SemiBold"/>
                <a:ea typeface="Gill Sans SemiBold"/>
                <a:cs typeface="Gill Sans SemiBold"/>
                <a:sym typeface="Gill Sans SemiBold"/>
              </a:rPr>
              <a:t>AT </a:t>
            </a:r>
            <a:r>
              <a:t>applies to entire entry</a:t>
            </a:r>
            <a:r>
              <a:rPr>
                <a:latin typeface="Gill Sans SemiBold"/>
                <a:ea typeface="Gill Sans SemiBold"/>
                <a:cs typeface="Gill Sans SemiBold"/>
                <a:sym typeface="Gill Sans SemiBold"/>
              </a:rPr>
              <a:t>                                            		AT Column 1</a:t>
            </a:r>
          </a:p>
          <a:p>
            <a:pPr algn="l">
              <a:defRPr sz="2400"/>
            </a:pPr>
            <a:r>
              <a:rPr>
                <a:latin typeface="Gill Sans SemiBold"/>
                <a:ea typeface="Gill Sans SemiBold"/>
                <a:cs typeface="Gill Sans SemiBold"/>
                <a:sym typeface="Gill Sans SemiBold"/>
              </a:rPr>
              <a:t>UN </a:t>
            </a:r>
            <a:r>
              <a:t>applies to entire entry except 9A610.y                     	See §746.1(b) for UN controls</a:t>
            </a:r>
          </a:p>
        </p:txBody>
      </p:sp>
      <p:sp>
        <p:nvSpPr>
          <p:cNvPr id="1209" name="Classification &amp; SNAP-R"/>
          <p:cNvSpPr txBox="1"/>
          <p:nvPr/>
        </p:nvSpPr>
        <p:spPr>
          <a:xfrm>
            <a:off x="98107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 &amp; SNAP-R</a:t>
            </a:r>
          </a:p>
        </p:txBody>
      </p:sp>
      <p:sp>
        <p:nvSpPr>
          <p:cNvPr id="121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79</a:t>
            </a:fld>
            <a:endParaRPr/>
          </a:p>
        </p:txBody>
      </p:sp>
      <p:sp>
        <p:nvSpPr>
          <p:cNvPr id="1211" name="Country Charts re 9A610…"/>
          <p:cNvSpPr txBox="1">
            <a:spLocks noGrp="1"/>
          </p:cNvSpPr>
          <p:nvPr>
            <p:ph type="title"/>
          </p:nvPr>
        </p:nvSpPr>
        <p:spPr>
          <a:prstGeom prst="rect">
            <a:avLst/>
          </a:prstGeom>
        </p:spPr>
        <p:txBody>
          <a:bodyPr/>
          <a:lstStyle/>
          <a:p>
            <a:r>
              <a:t>Country Charts re 9A610</a:t>
            </a:r>
            <a:endParaRPr sz="3000"/>
          </a:p>
          <a:p>
            <a:r>
              <a:rPr sz="3000"/>
              <a:t>    Military Aircraft Hardware</a:t>
            </a:r>
          </a:p>
        </p:txBody>
      </p:sp>
      <p:graphicFrame>
        <p:nvGraphicFramePr>
          <p:cNvPr id="1212" name="Table"/>
          <p:cNvGraphicFramePr/>
          <p:nvPr/>
        </p:nvGraphicFramePr>
        <p:xfrm>
          <a:off x="461738" y="1707551"/>
          <a:ext cx="12137813" cy="4418681"/>
        </p:xfrm>
        <a:graphic>
          <a:graphicData uri="http://schemas.openxmlformats.org/drawingml/2006/table">
            <a:tbl>
              <a:tblPr lastRow="1" bandRow="1">
                <a:tableStyleId>{4C3C2611-4C71-4FC5-86AE-919BDF0F9419}</a:tableStyleId>
              </a:tblPr>
              <a:tblGrid>
                <a:gridCol w="2042303">
                  <a:extLst>
                    <a:ext uri="{9D8B030D-6E8A-4147-A177-3AD203B41FA5}">
                      <a16:colId xmlns:a16="http://schemas.microsoft.com/office/drawing/2014/main" val="20000"/>
                    </a:ext>
                  </a:extLst>
                </a:gridCol>
                <a:gridCol w="127000">
                  <a:extLst>
                    <a:ext uri="{9D8B030D-6E8A-4147-A177-3AD203B41FA5}">
                      <a16:colId xmlns:a16="http://schemas.microsoft.com/office/drawing/2014/main" val="20001"/>
                    </a:ext>
                  </a:extLst>
                </a:gridCol>
                <a:gridCol w="572078">
                  <a:extLst>
                    <a:ext uri="{9D8B030D-6E8A-4147-A177-3AD203B41FA5}">
                      <a16:colId xmlns:a16="http://schemas.microsoft.com/office/drawing/2014/main" val="20002"/>
                    </a:ext>
                  </a:extLst>
                </a:gridCol>
                <a:gridCol w="572078">
                  <a:extLst>
                    <a:ext uri="{9D8B030D-6E8A-4147-A177-3AD203B41FA5}">
                      <a16:colId xmlns:a16="http://schemas.microsoft.com/office/drawing/2014/main" val="20003"/>
                    </a:ext>
                  </a:extLst>
                </a:gridCol>
                <a:gridCol w="57207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660978">
                  <a:extLst>
                    <a:ext uri="{9D8B030D-6E8A-4147-A177-3AD203B41FA5}">
                      <a16:colId xmlns:a16="http://schemas.microsoft.com/office/drawing/2014/main" val="20006"/>
                    </a:ext>
                  </a:extLst>
                </a:gridCol>
                <a:gridCol w="660978">
                  <a:extLst>
                    <a:ext uri="{9D8B030D-6E8A-4147-A177-3AD203B41FA5}">
                      <a16:colId xmlns:a16="http://schemas.microsoft.com/office/drawing/2014/main" val="20007"/>
                    </a:ext>
                  </a:extLst>
                </a:gridCol>
                <a:gridCol w="127000">
                  <a:extLst>
                    <a:ext uri="{9D8B030D-6E8A-4147-A177-3AD203B41FA5}">
                      <a16:colId xmlns:a16="http://schemas.microsoft.com/office/drawing/2014/main" val="20008"/>
                    </a:ext>
                  </a:extLst>
                </a:gridCol>
                <a:gridCol w="508578">
                  <a:extLst>
                    <a:ext uri="{9D8B030D-6E8A-4147-A177-3AD203B41FA5}">
                      <a16:colId xmlns:a16="http://schemas.microsoft.com/office/drawing/2014/main" val="20009"/>
                    </a:ext>
                  </a:extLst>
                </a:gridCol>
                <a:gridCol w="508578">
                  <a:extLst>
                    <a:ext uri="{9D8B030D-6E8A-4147-A177-3AD203B41FA5}">
                      <a16:colId xmlns:a16="http://schemas.microsoft.com/office/drawing/2014/main" val="20010"/>
                    </a:ext>
                  </a:extLst>
                </a:gridCol>
                <a:gridCol w="127000">
                  <a:extLst>
                    <a:ext uri="{9D8B030D-6E8A-4147-A177-3AD203B41FA5}">
                      <a16:colId xmlns:a16="http://schemas.microsoft.com/office/drawing/2014/main" val="20011"/>
                    </a:ext>
                  </a:extLst>
                </a:gridCol>
                <a:gridCol w="626301">
                  <a:extLst>
                    <a:ext uri="{9D8B030D-6E8A-4147-A177-3AD203B41FA5}">
                      <a16:colId xmlns:a16="http://schemas.microsoft.com/office/drawing/2014/main" val="20012"/>
                    </a:ext>
                  </a:extLst>
                </a:gridCol>
                <a:gridCol w="127000">
                  <a:extLst>
                    <a:ext uri="{9D8B030D-6E8A-4147-A177-3AD203B41FA5}">
                      <a16:colId xmlns:a16="http://schemas.microsoft.com/office/drawing/2014/main" val="20013"/>
                    </a:ext>
                  </a:extLst>
                </a:gridCol>
                <a:gridCol w="495878">
                  <a:extLst>
                    <a:ext uri="{9D8B030D-6E8A-4147-A177-3AD203B41FA5}">
                      <a16:colId xmlns:a16="http://schemas.microsoft.com/office/drawing/2014/main" val="20014"/>
                    </a:ext>
                  </a:extLst>
                </a:gridCol>
                <a:gridCol w="495878">
                  <a:extLst>
                    <a:ext uri="{9D8B030D-6E8A-4147-A177-3AD203B41FA5}">
                      <a16:colId xmlns:a16="http://schemas.microsoft.com/office/drawing/2014/main" val="20015"/>
                    </a:ext>
                  </a:extLst>
                </a:gridCol>
                <a:gridCol w="127000">
                  <a:extLst>
                    <a:ext uri="{9D8B030D-6E8A-4147-A177-3AD203B41FA5}">
                      <a16:colId xmlns:a16="http://schemas.microsoft.com/office/drawing/2014/main" val="20016"/>
                    </a:ext>
                  </a:extLst>
                </a:gridCol>
                <a:gridCol w="964803">
                  <a:extLst>
                    <a:ext uri="{9D8B030D-6E8A-4147-A177-3AD203B41FA5}">
                      <a16:colId xmlns:a16="http://schemas.microsoft.com/office/drawing/2014/main" val="20017"/>
                    </a:ext>
                  </a:extLst>
                </a:gridCol>
                <a:gridCol w="127000">
                  <a:extLst>
                    <a:ext uri="{9D8B030D-6E8A-4147-A177-3AD203B41FA5}">
                      <a16:colId xmlns:a16="http://schemas.microsoft.com/office/drawing/2014/main" val="20018"/>
                    </a:ext>
                  </a:extLst>
                </a:gridCol>
                <a:gridCol w="508578">
                  <a:extLst>
                    <a:ext uri="{9D8B030D-6E8A-4147-A177-3AD203B41FA5}">
                      <a16:colId xmlns:a16="http://schemas.microsoft.com/office/drawing/2014/main" val="20019"/>
                    </a:ext>
                  </a:extLst>
                </a:gridCol>
                <a:gridCol w="508578">
                  <a:extLst>
                    <a:ext uri="{9D8B030D-6E8A-4147-A177-3AD203B41FA5}">
                      <a16:colId xmlns:a16="http://schemas.microsoft.com/office/drawing/2014/main" val="20020"/>
                    </a:ext>
                  </a:extLst>
                </a:gridCol>
                <a:gridCol w="508578">
                  <a:extLst>
                    <a:ext uri="{9D8B030D-6E8A-4147-A177-3AD203B41FA5}">
                      <a16:colId xmlns:a16="http://schemas.microsoft.com/office/drawing/2014/main" val="20021"/>
                    </a:ext>
                  </a:extLst>
                </a:gridCol>
                <a:gridCol w="127000">
                  <a:extLst>
                    <a:ext uri="{9D8B030D-6E8A-4147-A177-3AD203B41FA5}">
                      <a16:colId xmlns:a16="http://schemas.microsoft.com/office/drawing/2014/main" val="20022"/>
                    </a:ext>
                  </a:extLst>
                </a:gridCol>
                <a:gridCol w="508578">
                  <a:extLst>
                    <a:ext uri="{9D8B030D-6E8A-4147-A177-3AD203B41FA5}">
                      <a16:colId xmlns:a16="http://schemas.microsoft.com/office/drawing/2014/main" val="20023"/>
                    </a:ext>
                  </a:extLst>
                </a:gridCol>
                <a:gridCol w="508578">
                  <a:extLst>
                    <a:ext uri="{9D8B030D-6E8A-4147-A177-3AD203B41FA5}">
                      <a16:colId xmlns:a16="http://schemas.microsoft.com/office/drawing/2014/main" val="20024"/>
                    </a:ext>
                  </a:extLst>
                </a:gridCol>
              </a:tblGrid>
              <a:tr h="687744">
                <a:tc gridSpan="25">
                  <a:txBody>
                    <a:bodyPr/>
                    <a:lstStyle/>
                    <a:p>
                      <a:pPr defTabSz="914400">
                        <a:defRPr sz="2000" b="1">
                          <a:latin typeface="Helvetica"/>
                          <a:ea typeface="Helvetica"/>
                          <a:cs typeface="Helvetica"/>
                          <a:sym typeface="Helvetica"/>
                        </a:defRPr>
                      </a:pPr>
                      <a:r>
                        <a:t>Commerce Country Chart</a:t>
                      </a:r>
                    </a:p>
                    <a:p>
                      <a:pPr defTabSz="914400">
                        <a:lnSpc>
                          <a:spcPct val="80000"/>
                        </a:lnSpc>
                        <a:defRPr sz="1600" b="1">
                          <a:latin typeface="Helvetica"/>
                          <a:ea typeface="Helvetica"/>
                          <a:cs typeface="Helvetica"/>
                          <a:sym typeface="Helvetica"/>
                        </a:defRPr>
                      </a:pPr>
                      <a:r>
                        <a:t>Reasons for Control</a:t>
                      </a: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9096">
                <a:tc>
                  <a:txBody>
                    <a:bodyPr/>
                    <a:lstStyle/>
                    <a:p>
                      <a:pPr defTabSz="914400">
                        <a:lnSpc>
                          <a:spcPct val="80000"/>
                        </a:lnSpc>
                        <a:defRPr sz="20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12700">
                      <a:solidFill>
                        <a:srgbClr val="3797C6"/>
                      </a:solidFill>
                      <a:miter lim="400000"/>
                    </a:lnR>
                    <a:lnT w="0">
                      <a:solidFill>
                        <a:srgbClr val="000000"/>
                      </a:solidFill>
                      <a:custDash/>
                      <a:miter lim="0"/>
                    </a:lnT>
                    <a:lnB w="0">
                      <a:solidFill>
                        <a:srgbClr val="000000"/>
                      </a:solidFill>
                      <a:custDash/>
                      <a:miter lim="0"/>
                    </a:lnB>
                    <a:noFill/>
                  </a:tcPr>
                </a:tc>
                <a:tc gridSpan="3">
                  <a:txBody>
                    <a:bodyPr/>
                    <a:lstStyle/>
                    <a:p>
                      <a:pPr defTabSz="914400">
                        <a:lnSpc>
                          <a:spcPct val="80000"/>
                        </a:lnSpc>
                      </a:pPr>
                      <a:r>
                        <a:rPr sz="1200" b="1">
                          <a:latin typeface="Helvetica"/>
                          <a:ea typeface="Helvetica"/>
                          <a:cs typeface="Helvetica"/>
                          <a:sym typeface="Helvetica"/>
                        </a:rPr>
                        <a:t>Chemical &amp; Biological
Weapons</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Nuclear
Nonproliferation
</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National Security</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Missile
Tech</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Regional Stability</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Firearms
Convention</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3">
                  <a:txBody>
                    <a:bodyPr/>
                    <a:lstStyle/>
                    <a:p>
                      <a:pPr defTabSz="914400">
                        <a:lnSpc>
                          <a:spcPct val="80000"/>
                        </a:lnSpc>
                      </a:pPr>
                      <a:r>
                        <a:rPr sz="1200" b="1">
                          <a:latin typeface="Helvetica"/>
                          <a:ea typeface="Helvetica"/>
                          <a:cs typeface="Helvetica"/>
                          <a:sym typeface="Helvetica"/>
                        </a:rPr>
                        <a:t>Crime Control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Anti-
Terrorism</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extLst>
                  <a:ext uri="{0D108BD9-81ED-4DB2-BD59-A6C34878D82A}">
                    <a16:rowId xmlns:a16="http://schemas.microsoft.com/office/drawing/2014/main" val="10001"/>
                  </a:ext>
                </a:extLst>
              </a:tr>
              <a:tr h="398043">
                <a:tc>
                  <a:txBody>
                    <a:bodyPr/>
                    <a:lstStyle/>
                    <a:p>
                      <a:pPr defTabSz="914400">
                        <a:lnSpc>
                          <a:spcPct val="80000"/>
                        </a:lnSpc>
                        <a:defRPr sz="20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0">
                      <a:solidFill>
                        <a:srgbClr val="000000"/>
                      </a:solidFill>
                      <a:custDash/>
                      <a:miter lim="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CB
1</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CB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CB
3</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NP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NP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NS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NS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MT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RS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RS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FC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CC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CC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CC
3</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AT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AT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2"/>
                  </a:ext>
                </a:extLst>
              </a:tr>
              <a:tr h="374826">
                <a:tc>
                  <a:txBody>
                    <a:bodyPr/>
                    <a:lstStyle/>
                    <a:p>
                      <a:pPr algn="l" defTabSz="914400"/>
                      <a:r>
                        <a:rPr b="1">
                          <a:latin typeface="Helvetica"/>
                          <a:ea typeface="Helvetica"/>
                          <a:cs typeface="Helvetica"/>
                          <a:sym typeface="Helvetica"/>
                        </a:rPr>
                        <a:t>Canada</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3"/>
                  </a:ext>
                </a:extLst>
              </a:tr>
              <a:tr h="372438">
                <a:tc>
                  <a:txBody>
                    <a:bodyPr/>
                    <a:lstStyle/>
                    <a:p>
                      <a:pPr algn="l" defTabSz="914400">
                        <a:defRPr b="1">
                          <a:latin typeface="Helvetica"/>
                          <a:ea typeface="Helvetica"/>
                          <a:cs typeface="Helvetica"/>
                          <a:sym typeface="Helvetica"/>
                        </a:defRPr>
                      </a:pPr>
                      <a:r>
                        <a:t>Australia </a:t>
                      </a:r>
                      <a:r>
                        <a:rPr baseline="31999"/>
                        <a:t>3</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4"/>
                  </a:ext>
                </a:extLst>
              </a:tr>
              <a:tr h="372438">
                <a:tc>
                  <a:txBody>
                    <a:bodyPr/>
                    <a:lstStyle/>
                    <a:p>
                      <a:pPr algn="l" defTabSz="914400"/>
                      <a:r>
                        <a:rPr b="1">
                          <a:latin typeface="Helvetica"/>
                          <a:ea typeface="Helvetica"/>
                          <a:cs typeface="Helvetica"/>
                          <a:sym typeface="Helvetica"/>
                        </a:rPr>
                        <a:t>Israel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5"/>
                  </a:ext>
                </a:extLst>
              </a:tr>
              <a:tr h="372438">
                <a:tc>
                  <a:txBody>
                    <a:bodyPr/>
                    <a:lstStyle/>
                    <a:p>
                      <a:pPr algn="l" defTabSz="914400">
                        <a:defRPr b="1">
                          <a:latin typeface="Helvetica"/>
                          <a:ea typeface="Helvetica"/>
                          <a:cs typeface="Helvetica"/>
                          <a:sym typeface="Helvetica"/>
                        </a:defRPr>
                      </a:pPr>
                      <a:r>
                        <a:t>Ireland </a:t>
                      </a:r>
                      <a:r>
                        <a:rPr baseline="31999"/>
                        <a:t>3,4</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6"/>
                  </a:ext>
                </a:extLst>
              </a:tr>
              <a:tr h="372438">
                <a:tc>
                  <a:txBody>
                    <a:bodyPr/>
                    <a:lstStyle/>
                    <a:p>
                      <a:pPr algn="l" defTabSz="914400"/>
                      <a:r>
                        <a:rPr b="1">
                          <a:latin typeface="Helvetica"/>
                          <a:ea typeface="Helvetica"/>
                          <a:cs typeface="Helvetica"/>
                          <a:sym typeface="Helvetica"/>
                        </a:rPr>
                        <a:t>Morocco</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7"/>
                  </a:ext>
                </a:extLst>
              </a:tr>
              <a:tr h="372438">
                <a:tc>
                  <a:txBody>
                    <a:bodyPr/>
                    <a:lstStyle/>
                    <a:p>
                      <a:pPr algn="l" defTabSz="914400"/>
                      <a:r>
                        <a:rPr b="1">
                          <a:latin typeface="Helvetica"/>
                          <a:ea typeface="Helvetica"/>
                          <a:cs typeface="Helvetica"/>
                          <a:sym typeface="Helvetica"/>
                        </a:rPr>
                        <a:t>China</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8"/>
                  </a:ext>
                </a:extLst>
              </a:tr>
              <a:tr h="372438">
                <a:tc>
                  <a:txBody>
                    <a:bodyPr/>
                    <a:lstStyle/>
                    <a:p>
                      <a:pPr algn="l" defTabSz="914400"/>
                      <a:r>
                        <a:rPr b="1">
                          <a:latin typeface="Helvetica"/>
                          <a:ea typeface="Helvetica"/>
                          <a:cs typeface="Helvetica"/>
                          <a:sym typeface="Helvetica"/>
                        </a:rPr>
                        <a:t>Bangladesh</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sz="1500"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sz="1500"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extLst>
                  <a:ext uri="{0D108BD9-81ED-4DB2-BD59-A6C34878D82A}">
                    <a16:rowId xmlns:a16="http://schemas.microsoft.com/office/drawing/2014/main" val="10009"/>
                  </a:ext>
                </a:extLst>
              </a:tr>
              <a:tr h="334338">
                <a:tc gridSpan="25">
                  <a:txBody>
                    <a:bodyPr/>
                    <a:lstStyle/>
                    <a:p>
                      <a:pPr algn="l" defTabSz="914400">
                        <a:lnSpc>
                          <a:spcPct val="90000"/>
                        </a:lnSpc>
                      </a:pPr>
                      <a:r>
                        <a:rPr sz="800" b="1">
                          <a:latin typeface="Helvetica"/>
                          <a:ea typeface="Helvetica"/>
                          <a:cs typeface="Helvetica"/>
                          <a:sym typeface="Helvetica"/>
                        </a:rPr>
                        <a:t>     3   See § 742.6(a)(3) for special provisions that apply to “military commodities”  that are subject to ECCN 0A919.
     4   See § 742.6(a)(2) and (4)(ii) regarding special provisions for exports and reexports of certain thermal imaging cameras to these countries.</a:t>
                      </a:r>
                    </a:p>
                  </a:txBody>
                  <a:tcPr marL="50800" marR="50800" marT="50800" marB="50800" horzOverflow="overflow">
                    <a:lnL w="12700">
                      <a:solidFill>
                        <a:srgbClr val="3797C6"/>
                      </a:solidFill>
                      <a:miter lim="400000"/>
                    </a:lnL>
                    <a:lnR w="12700">
                      <a:solidFill>
                        <a:srgbClr val="3797C6"/>
                      </a:solidFill>
                      <a:miter lim="400000"/>
                    </a:lnR>
                    <a:lnB w="6350">
                      <a:solidFill>
                        <a:schemeClr val="accent1">
                          <a:hueOff val="47394"/>
                          <a:satOff val="-25753"/>
                          <a:lumOff val="-7544"/>
                        </a:schemeClr>
                      </a:solidFill>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213" name="July 22, 2019"/>
          <p:cNvSpPr txBox="1"/>
          <p:nvPr/>
        </p:nvSpPr>
        <p:spPr>
          <a:xfrm>
            <a:off x="505459" y="9499600"/>
            <a:ext cx="2921001" cy="292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l"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July 22, 2019</a:t>
            </a:r>
          </a:p>
        </p:txBody>
      </p:sp>
      <p:pic>
        <p:nvPicPr>
          <p:cNvPr id="1214" name="RSG logo-yellow.psd" descr="RSG logo-yellow.psd"/>
          <p:cNvPicPr>
            <a:picLocks noChangeAspect="1"/>
          </p:cNvPicPr>
          <p:nvPr/>
        </p:nvPicPr>
        <p:blipFill>
          <a:blip r:embed="rId3"/>
          <a:stretch>
            <a:fillRect/>
          </a:stretch>
        </p:blipFill>
        <p:spPr>
          <a:xfrm>
            <a:off x="10619233" y="354640"/>
            <a:ext cx="1796661" cy="878220"/>
          </a:xfrm>
          <a:prstGeom prst="rect">
            <a:avLst/>
          </a:prstGeom>
          <a:ln w="12700">
            <a:miter lim="400000"/>
          </a:ln>
        </p:spPr>
      </p:pic>
      <p:sp>
        <p:nvSpPr>
          <p:cNvPr id="1215" name="Rounded Rectangle"/>
          <p:cNvSpPr/>
          <p:nvPr/>
        </p:nvSpPr>
        <p:spPr>
          <a:xfrm>
            <a:off x="11616266" y="2781300"/>
            <a:ext cx="428726" cy="3063942"/>
          </a:xfrm>
          <a:prstGeom prst="roundRect">
            <a:avLst>
              <a:gd name="adj" fmla="val 44434"/>
            </a:avLst>
          </a:prstGeom>
          <a:ln w="50800">
            <a:solidFill>
              <a:srgbClr val="FF26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216" name="Rounded Rectangle"/>
          <p:cNvSpPr/>
          <p:nvPr/>
        </p:nvSpPr>
        <p:spPr>
          <a:xfrm>
            <a:off x="5917042" y="2760133"/>
            <a:ext cx="428725" cy="3063942"/>
          </a:xfrm>
          <a:prstGeom prst="roundRect">
            <a:avLst>
              <a:gd name="adj" fmla="val 44434"/>
            </a:avLst>
          </a:prstGeom>
          <a:ln w="50800">
            <a:solidFill>
              <a:srgbClr val="FF26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217" name="Rounded Rectangle"/>
          <p:cNvSpPr/>
          <p:nvPr/>
        </p:nvSpPr>
        <p:spPr>
          <a:xfrm>
            <a:off x="7793566" y="2777066"/>
            <a:ext cx="428726" cy="3072409"/>
          </a:xfrm>
          <a:prstGeom prst="roundRect">
            <a:avLst>
              <a:gd name="adj" fmla="val 44434"/>
            </a:avLst>
          </a:prstGeom>
          <a:ln w="50800">
            <a:solidFill>
              <a:srgbClr val="FF26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218" name="Rounded Rectangle"/>
          <p:cNvSpPr/>
          <p:nvPr/>
        </p:nvSpPr>
        <p:spPr>
          <a:xfrm>
            <a:off x="7094636" y="2781300"/>
            <a:ext cx="428725" cy="3063942"/>
          </a:xfrm>
          <a:prstGeom prst="roundRect">
            <a:avLst>
              <a:gd name="adj" fmla="val 44434"/>
            </a:avLst>
          </a:prstGeom>
          <a:ln w="50800">
            <a:solidFill>
              <a:srgbClr val="234BFF"/>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type="lt">
                                    <p:tmAbs val="0"/>
                                  </p:iterate>
                                  <p:childTnLst>
                                    <p:set>
                                      <p:cBhvr>
                                        <p:cTn id="6" fill="hold"/>
                                        <p:tgtEl>
                                          <p:spTgt spid="1215"/>
                                        </p:tgtEl>
                                        <p:attrNameLst>
                                          <p:attrName>style.visibility</p:attrName>
                                        </p:attrNameLst>
                                      </p:cBhvr>
                                      <p:to>
                                        <p:strVal val="visible"/>
                                      </p:to>
                                    </p:set>
                                    <p:anim calcmode="lin" valueType="num">
                                      <p:cBhvr>
                                        <p:cTn id="7" dur="1000" fill="hold"/>
                                        <p:tgtEl>
                                          <p:spTgt spid="1215"/>
                                        </p:tgtEl>
                                        <p:attrNameLst>
                                          <p:attrName>ppt_w</p:attrName>
                                        </p:attrNameLst>
                                      </p:cBhvr>
                                      <p:tavLst>
                                        <p:tav tm="0" fmla="#ppt_w*sin(2.5*pi*$)">
                                          <p:val>
                                            <p:fltVal val="0"/>
                                          </p:val>
                                        </p:tav>
                                        <p:tav tm="100000">
                                          <p:val>
                                            <p:fltVal val="1"/>
                                          </p:val>
                                        </p:tav>
                                      </p:tavLst>
                                    </p:anim>
                                    <p:anim calcmode="lin" valueType="num">
                                      <p:cBhvr>
                                        <p:cTn id="8" dur="1000" fill="hold"/>
                                        <p:tgtEl>
                                          <p:spTgt spid="1215"/>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9" presetClass="entr" presetSubtype="10" fill="hold" grpId="2" nodeType="afterEffect">
                                  <p:stCondLst>
                                    <p:cond delay="0"/>
                                  </p:stCondLst>
                                  <p:iterate type="lt">
                                    <p:tmAbs val="0"/>
                                  </p:iterate>
                                  <p:childTnLst>
                                    <p:set>
                                      <p:cBhvr>
                                        <p:cTn id="11" fill="hold"/>
                                        <p:tgtEl>
                                          <p:spTgt spid="1216"/>
                                        </p:tgtEl>
                                        <p:attrNameLst>
                                          <p:attrName>style.visibility</p:attrName>
                                        </p:attrNameLst>
                                      </p:cBhvr>
                                      <p:to>
                                        <p:strVal val="visible"/>
                                      </p:to>
                                    </p:set>
                                    <p:anim calcmode="lin" valueType="num">
                                      <p:cBhvr>
                                        <p:cTn id="12" dur="1000" fill="hold"/>
                                        <p:tgtEl>
                                          <p:spTgt spid="1216"/>
                                        </p:tgtEl>
                                        <p:attrNameLst>
                                          <p:attrName>ppt_w</p:attrName>
                                        </p:attrNameLst>
                                      </p:cBhvr>
                                      <p:tavLst>
                                        <p:tav tm="0" fmla="#ppt_w*sin(2.5*pi*$)">
                                          <p:val>
                                            <p:fltVal val="0"/>
                                          </p:val>
                                        </p:tav>
                                        <p:tav tm="100000">
                                          <p:val>
                                            <p:fltVal val="1"/>
                                          </p:val>
                                        </p:tav>
                                      </p:tavLst>
                                    </p:anim>
                                    <p:anim calcmode="lin" valueType="num">
                                      <p:cBhvr>
                                        <p:cTn id="13" dur="1000" fill="hold"/>
                                        <p:tgtEl>
                                          <p:spTgt spid="1216"/>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19" presetClass="entr" presetSubtype="10" fill="hold" grpId="3" nodeType="afterEffect">
                                  <p:stCondLst>
                                    <p:cond delay="0"/>
                                  </p:stCondLst>
                                  <p:iterate type="lt">
                                    <p:tmAbs val="0"/>
                                  </p:iterate>
                                  <p:childTnLst>
                                    <p:set>
                                      <p:cBhvr>
                                        <p:cTn id="16" fill="hold"/>
                                        <p:tgtEl>
                                          <p:spTgt spid="1217"/>
                                        </p:tgtEl>
                                        <p:attrNameLst>
                                          <p:attrName>style.visibility</p:attrName>
                                        </p:attrNameLst>
                                      </p:cBhvr>
                                      <p:to>
                                        <p:strVal val="visible"/>
                                      </p:to>
                                    </p:set>
                                    <p:anim calcmode="lin" valueType="num">
                                      <p:cBhvr>
                                        <p:cTn id="17" dur="1000" fill="hold"/>
                                        <p:tgtEl>
                                          <p:spTgt spid="1217"/>
                                        </p:tgtEl>
                                        <p:attrNameLst>
                                          <p:attrName>ppt_w</p:attrName>
                                        </p:attrNameLst>
                                      </p:cBhvr>
                                      <p:tavLst>
                                        <p:tav tm="0" fmla="#ppt_w*sin(2.5*pi*$)">
                                          <p:val>
                                            <p:fltVal val="0"/>
                                          </p:val>
                                        </p:tav>
                                        <p:tav tm="100000">
                                          <p:val>
                                            <p:fltVal val="1"/>
                                          </p:val>
                                        </p:tav>
                                      </p:tavLst>
                                    </p:anim>
                                    <p:anim calcmode="lin" valueType="num">
                                      <p:cBhvr>
                                        <p:cTn id="18" dur="1000" fill="hold"/>
                                        <p:tgtEl>
                                          <p:spTgt spid="1217"/>
                                        </p:tgtEl>
                                        <p:attrNameLst>
                                          <p:attrName>ppt_h</p:attrName>
                                        </p:attrNameLst>
                                      </p:cBhvr>
                                      <p:tavLst>
                                        <p:tav tm="0">
                                          <p:val>
                                            <p:strVal val="#ppt_h"/>
                                          </p:val>
                                        </p:tav>
                                        <p:tav tm="100000">
                                          <p:val>
                                            <p:strVal val="#ppt_h"/>
                                          </p:val>
                                        </p:tav>
                                      </p:tavLst>
                                    </p:anim>
                                  </p:childTnLst>
                                </p:cTn>
                              </p:par>
                            </p:childTnLst>
                          </p:cTn>
                        </p:par>
                        <p:par>
                          <p:cTn id="19" fill="hold">
                            <p:stCondLst>
                              <p:cond delay="3000"/>
                            </p:stCondLst>
                            <p:childTnLst>
                              <p:par>
                                <p:cTn id="20" presetID="19" presetClass="entr" presetSubtype="10" fill="hold" grpId="4" nodeType="afterEffect">
                                  <p:stCondLst>
                                    <p:cond delay="0"/>
                                  </p:stCondLst>
                                  <p:iterate type="lt">
                                    <p:tmAbs val="0"/>
                                  </p:iterate>
                                  <p:childTnLst>
                                    <p:set>
                                      <p:cBhvr>
                                        <p:cTn id="21" fill="hold"/>
                                        <p:tgtEl>
                                          <p:spTgt spid="1218"/>
                                        </p:tgtEl>
                                        <p:attrNameLst>
                                          <p:attrName>style.visibility</p:attrName>
                                        </p:attrNameLst>
                                      </p:cBhvr>
                                      <p:to>
                                        <p:strVal val="visible"/>
                                      </p:to>
                                    </p:set>
                                    <p:anim calcmode="lin" valueType="num">
                                      <p:cBhvr>
                                        <p:cTn id="22" dur="1000" fill="hold"/>
                                        <p:tgtEl>
                                          <p:spTgt spid="1218"/>
                                        </p:tgtEl>
                                        <p:attrNameLst>
                                          <p:attrName>ppt_w</p:attrName>
                                        </p:attrNameLst>
                                      </p:cBhvr>
                                      <p:tavLst>
                                        <p:tav tm="0" fmla="#ppt_w*sin(2.5*pi*$)">
                                          <p:val>
                                            <p:fltVal val="0"/>
                                          </p:val>
                                        </p:tav>
                                        <p:tav tm="100000">
                                          <p:val>
                                            <p:fltVal val="1"/>
                                          </p:val>
                                        </p:tav>
                                      </p:tavLst>
                                    </p:anim>
                                    <p:anim calcmode="lin" valueType="num">
                                      <p:cBhvr>
                                        <p:cTn id="23" dur="1000" fill="hold"/>
                                        <p:tgtEl>
                                          <p:spTgt spid="12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 grpId="1" animBg="1" advAuto="0"/>
      <p:bldP spid="1216" grpId="2" animBg="1" advAuto="0"/>
      <p:bldP spid="1217" grpId="3" animBg="1" advAuto="0"/>
      <p:bldP spid="1218" grpId="4"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Rules of thumb for all ECCNs"/>
          <p:cNvSpPr txBox="1">
            <a:spLocks noGrp="1"/>
          </p:cNvSpPr>
          <p:nvPr>
            <p:ph type="title"/>
          </p:nvPr>
        </p:nvSpPr>
        <p:spPr>
          <a:prstGeom prst="rect">
            <a:avLst/>
          </a:prstGeom>
        </p:spPr>
        <p:txBody>
          <a:bodyPr/>
          <a:lstStyle>
            <a:lvl1pPr>
              <a:lnSpc>
                <a:spcPct val="90000"/>
              </a:lnSpc>
              <a:defRPr sz="4600"/>
            </a:lvl1pPr>
          </a:lstStyle>
          <a:p>
            <a:r>
              <a:t>Rules of thumb for all ECCNs</a:t>
            </a:r>
          </a:p>
        </p:txBody>
      </p:sp>
      <p:sp>
        <p:nvSpPr>
          <p:cNvPr id="341" name="Classify:  Order of Review"/>
          <p:cNvSpPr txBox="1"/>
          <p:nvPr/>
        </p:nvSpPr>
        <p:spPr>
          <a:xfrm>
            <a:off x="9569450" y="16383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Classify:  Order of Review</a:t>
            </a:r>
          </a:p>
        </p:txBody>
      </p:sp>
      <p:sp>
        <p:nvSpPr>
          <p:cNvPr id="342" name="Slide Number"/>
          <p:cNvSpPr txBox="1">
            <a:spLocks noGrp="1"/>
          </p:cNvSpPr>
          <p:nvPr>
            <p:ph type="sldNum" sz="quarter" idx="2"/>
          </p:nvPr>
        </p:nvSpPr>
        <p:spPr>
          <a:xfrm>
            <a:off x="12607290" y="9439683"/>
            <a:ext cx="2286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
        <p:nvSpPr>
          <p:cNvPr id="343" name="ECCNs all have 5 characters, with the 2nd being a letter:  A = hardware; B = tooling/test Equipment; C = materials; D = software; E = technology/tech-data.  This can help your search for correct classification.…"/>
          <p:cNvSpPr txBox="1">
            <a:spLocks noGrp="1"/>
          </p:cNvSpPr>
          <p:nvPr>
            <p:ph type="body" idx="1"/>
          </p:nvPr>
        </p:nvSpPr>
        <p:spPr>
          <a:prstGeom prst="rect">
            <a:avLst/>
          </a:prstGeom>
        </p:spPr>
        <p:txBody>
          <a:bodyPr>
            <a:normAutofit lnSpcReduction="10000"/>
          </a:bodyPr>
          <a:lstStyle/>
          <a:p>
            <a:pPr marL="977900" lvl="1" indent="-660400">
              <a:lnSpc>
                <a:spcPct val="80000"/>
              </a:lnSpc>
              <a:spcBef>
                <a:spcPts val="3000"/>
              </a:spcBef>
              <a:buSzPct val="125000"/>
              <a:defRPr sz="4000"/>
            </a:pPr>
            <a:r>
              <a:t>ECCNs all have 5 characters, with the 2nd being a letter:  A = hardware; B = tooling/test Equipment; C = materials; D = software; E = technology/tech-data.  This can help your search for correct classification.</a:t>
            </a:r>
          </a:p>
          <a:p>
            <a:pPr marL="977900" lvl="1" indent="-660400">
              <a:lnSpc>
                <a:spcPct val="80000"/>
              </a:lnSpc>
              <a:buSzPct val="125000"/>
              <a:defRPr sz="4000"/>
            </a:pPr>
            <a:r>
              <a:t>If the term "specially designed" appears in a candidate ECCN, then walk through the specially-designed definition/algorithm, the EAR version being found at Part 772, page 37-40.</a:t>
            </a:r>
          </a:p>
          <a:p>
            <a:pPr marL="977900" lvl="1" indent="-660400">
              <a:lnSpc>
                <a:spcPct val="80000"/>
              </a:lnSpc>
              <a:buSzPct val="125000"/>
              <a:defRPr sz="4000"/>
            </a:pPr>
            <a:r>
              <a:t>When you see references in an ECCN to EAR or ITAR citations, you must read those to truly understand the ECCN you are reading.</a:t>
            </a:r>
          </a:p>
          <a:p>
            <a:pPr marL="977900" lvl="1" indent="-660400">
              <a:lnSpc>
                <a:spcPct val="80000"/>
              </a:lnSpc>
              <a:buSzPct val="125000"/>
              <a:defRPr sz="4000"/>
            </a:pPr>
            <a:r>
              <a:t>Consider "families" of ECCN, e.g. 6A008, 6A108, 6A998.</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 name="Rectangle"/>
          <p:cNvSpPr/>
          <p:nvPr/>
        </p:nvSpPr>
        <p:spPr>
          <a:xfrm>
            <a:off x="-25400" y="-48692"/>
            <a:ext cx="13055601" cy="1684884"/>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221" name="Shape"/>
          <p:cNvSpPr/>
          <p:nvPr/>
        </p:nvSpPr>
        <p:spPr>
          <a:xfrm rot="10800000" flipH="1">
            <a:off x="9678987" y="1660525"/>
            <a:ext cx="3327401" cy="304800"/>
          </a:xfrm>
          <a:custGeom>
            <a:avLst/>
            <a:gdLst/>
            <a:ahLst/>
            <a:cxnLst>
              <a:cxn ang="0">
                <a:pos x="wd2" y="hd2"/>
              </a:cxn>
              <a:cxn ang="5400000">
                <a:pos x="wd2" y="hd2"/>
              </a:cxn>
              <a:cxn ang="10800000">
                <a:pos x="wd2" y="hd2"/>
              </a:cxn>
              <a:cxn ang="16200000">
                <a:pos x="wd2" y="hd2"/>
              </a:cxn>
            </a:cxnLst>
            <a:rect l="0" t="0" r="r" b="b"/>
            <a:pathLst>
              <a:path w="21600" h="21600" extrusionOk="0">
                <a:moveTo>
                  <a:pt x="1770" y="0"/>
                </a:moveTo>
                <a:lnTo>
                  <a:pt x="21600" y="0"/>
                </a:lnTo>
                <a:lnTo>
                  <a:pt x="21600" y="21600"/>
                </a:lnTo>
                <a:lnTo>
                  <a:pt x="499" y="21600"/>
                </a:lnTo>
                <a:lnTo>
                  <a:pt x="0" y="21600"/>
                </a:lnTo>
                <a:lnTo>
                  <a:pt x="318" y="21600"/>
                </a:lnTo>
                <a:lnTo>
                  <a:pt x="1770" y="0"/>
                </a:lnTo>
                <a:close/>
              </a:path>
            </a:pathLst>
          </a:custGeom>
          <a:solidFill>
            <a:srgbClr val="4C73B9"/>
          </a:solidFill>
          <a:ln w="12700"/>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sp>
        <p:nvSpPr>
          <p:cNvPr id="1222" name="Rectangle"/>
          <p:cNvSpPr/>
          <p:nvPr/>
        </p:nvSpPr>
        <p:spPr>
          <a:xfrm>
            <a:off x="-25400" y="9512300"/>
            <a:ext cx="13068300" cy="266700"/>
          </a:xfrm>
          <a:prstGeom prst="rect">
            <a:avLst/>
          </a:prstGeom>
          <a:solidFill>
            <a:srgbClr val="4C73B9"/>
          </a:solidFill>
          <a:ln w="12700">
            <a:miter lim="400000"/>
          </a:ln>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sp>
        <p:nvSpPr>
          <p:cNvPr id="1223" name="Exports International proprietary"/>
          <p:cNvSpPr txBox="1"/>
          <p:nvPr/>
        </p:nvSpPr>
        <p:spPr>
          <a:xfrm>
            <a:off x="8578850" y="9504362"/>
            <a:ext cx="3708400" cy="29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r"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Exports International proprietary</a:t>
            </a:r>
          </a:p>
        </p:txBody>
      </p:sp>
      <p:sp>
        <p:nvSpPr>
          <p:cNvPr id="1224" name="Line"/>
          <p:cNvSpPr/>
          <p:nvPr/>
        </p:nvSpPr>
        <p:spPr>
          <a:xfrm>
            <a:off x="12338050" y="9537700"/>
            <a:ext cx="1588" cy="215900"/>
          </a:xfrm>
          <a:prstGeom prst="line">
            <a:avLst/>
          </a:prstGeom>
          <a:ln w="12700">
            <a:solidFill>
              <a:srgbClr val="FFFFFF"/>
            </a:solidFill>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1225" name="military aircraft silhouettes - merged-7%.png" descr="military aircraft silhouettes - merged-7%.png"/>
          <p:cNvPicPr>
            <a:picLocks noChangeAspect="1"/>
          </p:cNvPicPr>
          <p:nvPr/>
        </p:nvPicPr>
        <p:blipFill>
          <a:blip r:embed="rId2"/>
          <a:stretch>
            <a:fillRect/>
          </a:stretch>
        </p:blipFill>
        <p:spPr>
          <a:xfrm>
            <a:off x="-1" y="1596892"/>
            <a:ext cx="13004801" cy="7950268"/>
          </a:xfrm>
          <a:prstGeom prst="rect">
            <a:avLst/>
          </a:prstGeom>
          <a:ln w="12700">
            <a:miter lim="400000"/>
          </a:ln>
        </p:spPr>
      </p:pic>
      <p:sp>
        <p:nvSpPr>
          <p:cNvPr id="1226" name="9E610 - License Requirements…"/>
          <p:cNvSpPr txBox="1"/>
          <p:nvPr/>
        </p:nvSpPr>
        <p:spPr>
          <a:xfrm>
            <a:off x="641846" y="6305549"/>
            <a:ext cx="11512054" cy="320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400" u="sng"/>
            </a:pPr>
            <a:r>
              <a:rPr>
                <a:latin typeface="Gill Sans SemiBold"/>
                <a:ea typeface="Gill Sans SemiBold"/>
                <a:cs typeface="Gill Sans SemiBold"/>
                <a:sym typeface="Gill Sans SemiBold"/>
              </a:rPr>
              <a:t>9E610 - License Requirements</a:t>
            </a:r>
          </a:p>
          <a:p>
            <a:pPr algn="l">
              <a:spcBef>
                <a:spcPts val="1200"/>
              </a:spcBef>
              <a:defRPr sz="2400"/>
            </a:pPr>
            <a:r>
              <a:rPr b="1" i="1"/>
              <a:t>Reason for Control</a:t>
            </a:r>
            <a:r>
              <a:rPr>
                <a:latin typeface="Gill Sans SemiBold"/>
                <a:ea typeface="Gill Sans SemiBold"/>
                <a:cs typeface="Gill Sans SemiBold"/>
                <a:sym typeface="Gill Sans SemiBold"/>
              </a:rPr>
              <a:t>: NS, RS, MT, AT, UN</a:t>
            </a:r>
          </a:p>
          <a:p>
            <a:pPr algn="l">
              <a:defRPr sz="2400"/>
            </a:pPr>
            <a:r>
              <a:rPr b="1" i="1"/>
              <a:t>Control(s) Country Chart</a:t>
            </a:r>
          </a:p>
          <a:p>
            <a:pPr algn="l">
              <a:defRPr sz="2400"/>
            </a:pPr>
            <a:r>
              <a:rPr>
                <a:latin typeface="Gill Sans SemiBold"/>
                <a:ea typeface="Gill Sans SemiBold"/>
                <a:cs typeface="Gill Sans SemiBold"/>
                <a:sym typeface="Gill Sans SemiBold"/>
              </a:rPr>
              <a:t>NS </a:t>
            </a:r>
            <a:r>
              <a:t>applies to entire entry except 9E610.y  </a:t>
            </a:r>
            <a:r>
              <a:rPr>
                <a:latin typeface="Gill Sans SemiBold"/>
                <a:ea typeface="Gill Sans SemiBold"/>
                <a:cs typeface="Gill Sans SemiBold"/>
                <a:sym typeface="Gill Sans SemiBold"/>
              </a:rPr>
              <a:t> 				NS Column 1</a:t>
            </a:r>
          </a:p>
          <a:p>
            <a:pPr algn="l">
              <a:defRPr sz="2400"/>
            </a:pPr>
            <a:r>
              <a:rPr>
                <a:latin typeface="Gill Sans SemiBold"/>
                <a:ea typeface="Gill Sans SemiBold"/>
                <a:cs typeface="Gill Sans SemiBold"/>
                <a:sym typeface="Gill Sans SemiBold"/>
              </a:rPr>
              <a:t>RS </a:t>
            </a:r>
            <a:r>
              <a:t>applies to entire entry except 9E610.y					</a:t>
            </a:r>
            <a:r>
              <a:rPr>
                <a:latin typeface="Gill Sans SemiBold"/>
                <a:ea typeface="Gill Sans SemiBold"/>
                <a:cs typeface="Gill Sans SemiBold"/>
                <a:sym typeface="Gill Sans SemiBold"/>
              </a:rPr>
              <a:t>RS Column 1</a:t>
            </a:r>
          </a:p>
          <a:p>
            <a:pPr algn="l">
              <a:defRPr sz="2400"/>
            </a:pPr>
            <a:r>
              <a:rPr>
                <a:latin typeface="Gill Sans SemiBold"/>
                <a:ea typeface="Gill Sans SemiBold"/>
                <a:cs typeface="Gill Sans SemiBold"/>
                <a:sym typeface="Gill Sans SemiBold"/>
              </a:rPr>
              <a:t>MT</a:t>
            </a:r>
            <a:r>
              <a:t> applies to MT items in 9A610, 9B610 &amp; 9D610</a:t>
            </a:r>
            <a:r>
              <a:rPr>
                <a:latin typeface="Gill Sans SemiBold"/>
                <a:ea typeface="Gill Sans SemiBold"/>
                <a:cs typeface="Gill Sans SemiBold"/>
                <a:sym typeface="Gill Sans SemiBold"/>
              </a:rPr>
              <a:t>			MT Column 1</a:t>
            </a:r>
          </a:p>
          <a:p>
            <a:pPr algn="l">
              <a:defRPr sz="2400"/>
            </a:pPr>
            <a:r>
              <a:rPr>
                <a:latin typeface="Gill Sans SemiBold"/>
                <a:ea typeface="Gill Sans SemiBold"/>
                <a:cs typeface="Gill Sans SemiBold"/>
                <a:sym typeface="Gill Sans SemiBold"/>
              </a:rPr>
              <a:t>AT </a:t>
            </a:r>
            <a:r>
              <a:t>applies to entire entry</a:t>
            </a:r>
            <a:r>
              <a:rPr>
                <a:latin typeface="Gill Sans SemiBold"/>
                <a:ea typeface="Gill Sans SemiBold"/>
                <a:cs typeface="Gill Sans SemiBold"/>
                <a:sym typeface="Gill Sans SemiBold"/>
              </a:rPr>
              <a:t>								AT Column 1</a:t>
            </a:r>
          </a:p>
          <a:p>
            <a:pPr algn="l">
              <a:defRPr sz="2400"/>
            </a:pPr>
            <a:r>
              <a:rPr>
                <a:latin typeface="Gill Sans SemiBold"/>
                <a:ea typeface="Gill Sans SemiBold"/>
                <a:cs typeface="Gill Sans SemiBold"/>
                <a:sym typeface="Gill Sans SemiBold"/>
              </a:rPr>
              <a:t>UN </a:t>
            </a:r>
            <a:r>
              <a:t>applies to entire entry except 9E610.y				See §746.1(b) for UN controls</a:t>
            </a:r>
          </a:p>
        </p:txBody>
      </p:sp>
      <p:sp>
        <p:nvSpPr>
          <p:cNvPr id="1227" name="Classification &amp; SNAP-R"/>
          <p:cNvSpPr txBox="1"/>
          <p:nvPr/>
        </p:nvSpPr>
        <p:spPr>
          <a:xfrm>
            <a:off x="98107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 &amp; SNAP-R</a:t>
            </a:r>
          </a:p>
        </p:txBody>
      </p:sp>
      <p:sp>
        <p:nvSpPr>
          <p:cNvPr id="122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80</a:t>
            </a:fld>
            <a:endParaRPr/>
          </a:p>
        </p:txBody>
      </p:sp>
      <p:sp>
        <p:nvSpPr>
          <p:cNvPr id="1229" name="Country Charts re 9E610…"/>
          <p:cNvSpPr txBox="1">
            <a:spLocks noGrp="1"/>
          </p:cNvSpPr>
          <p:nvPr>
            <p:ph type="title"/>
          </p:nvPr>
        </p:nvSpPr>
        <p:spPr>
          <a:prstGeom prst="rect">
            <a:avLst/>
          </a:prstGeom>
        </p:spPr>
        <p:txBody>
          <a:bodyPr/>
          <a:lstStyle/>
          <a:p>
            <a:r>
              <a:t>Country Charts re 9E610</a:t>
            </a:r>
            <a:endParaRPr sz="3000"/>
          </a:p>
          <a:p>
            <a:r>
              <a:rPr sz="3000"/>
              <a:t>    Technology associated with military aircraft hardware</a:t>
            </a:r>
          </a:p>
        </p:txBody>
      </p:sp>
      <p:graphicFrame>
        <p:nvGraphicFramePr>
          <p:cNvPr id="1230" name="Table"/>
          <p:cNvGraphicFramePr/>
          <p:nvPr/>
        </p:nvGraphicFramePr>
        <p:xfrm>
          <a:off x="461738" y="1707551"/>
          <a:ext cx="12239399" cy="4781918"/>
        </p:xfrm>
        <a:graphic>
          <a:graphicData uri="http://schemas.openxmlformats.org/drawingml/2006/table">
            <a:tbl>
              <a:tblPr lastRow="1" bandRow="1">
                <a:tableStyleId>{4C3C2611-4C71-4FC5-86AE-919BDF0F9419}</a:tableStyleId>
              </a:tblPr>
              <a:tblGrid>
                <a:gridCol w="2042303">
                  <a:extLst>
                    <a:ext uri="{9D8B030D-6E8A-4147-A177-3AD203B41FA5}">
                      <a16:colId xmlns:a16="http://schemas.microsoft.com/office/drawing/2014/main" val="20000"/>
                    </a:ext>
                  </a:extLst>
                </a:gridCol>
                <a:gridCol w="127000">
                  <a:extLst>
                    <a:ext uri="{9D8B030D-6E8A-4147-A177-3AD203B41FA5}">
                      <a16:colId xmlns:a16="http://schemas.microsoft.com/office/drawing/2014/main" val="20001"/>
                    </a:ext>
                  </a:extLst>
                </a:gridCol>
                <a:gridCol w="572078">
                  <a:extLst>
                    <a:ext uri="{9D8B030D-6E8A-4147-A177-3AD203B41FA5}">
                      <a16:colId xmlns:a16="http://schemas.microsoft.com/office/drawing/2014/main" val="20002"/>
                    </a:ext>
                  </a:extLst>
                </a:gridCol>
                <a:gridCol w="572078">
                  <a:extLst>
                    <a:ext uri="{9D8B030D-6E8A-4147-A177-3AD203B41FA5}">
                      <a16:colId xmlns:a16="http://schemas.microsoft.com/office/drawing/2014/main" val="20003"/>
                    </a:ext>
                  </a:extLst>
                </a:gridCol>
                <a:gridCol w="57207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660978">
                  <a:extLst>
                    <a:ext uri="{9D8B030D-6E8A-4147-A177-3AD203B41FA5}">
                      <a16:colId xmlns:a16="http://schemas.microsoft.com/office/drawing/2014/main" val="20006"/>
                    </a:ext>
                  </a:extLst>
                </a:gridCol>
                <a:gridCol w="660978">
                  <a:extLst>
                    <a:ext uri="{9D8B030D-6E8A-4147-A177-3AD203B41FA5}">
                      <a16:colId xmlns:a16="http://schemas.microsoft.com/office/drawing/2014/main" val="20007"/>
                    </a:ext>
                  </a:extLst>
                </a:gridCol>
                <a:gridCol w="127000">
                  <a:extLst>
                    <a:ext uri="{9D8B030D-6E8A-4147-A177-3AD203B41FA5}">
                      <a16:colId xmlns:a16="http://schemas.microsoft.com/office/drawing/2014/main" val="20008"/>
                    </a:ext>
                  </a:extLst>
                </a:gridCol>
                <a:gridCol w="508578">
                  <a:extLst>
                    <a:ext uri="{9D8B030D-6E8A-4147-A177-3AD203B41FA5}">
                      <a16:colId xmlns:a16="http://schemas.microsoft.com/office/drawing/2014/main" val="20009"/>
                    </a:ext>
                  </a:extLst>
                </a:gridCol>
                <a:gridCol w="508578">
                  <a:extLst>
                    <a:ext uri="{9D8B030D-6E8A-4147-A177-3AD203B41FA5}">
                      <a16:colId xmlns:a16="http://schemas.microsoft.com/office/drawing/2014/main" val="20010"/>
                    </a:ext>
                  </a:extLst>
                </a:gridCol>
                <a:gridCol w="127000">
                  <a:extLst>
                    <a:ext uri="{9D8B030D-6E8A-4147-A177-3AD203B41FA5}">
                      <a16:colId xmlns:a16="http://schemas.microsoft.com/office/drawing/2014/main" val="20011"/>
                    </a:ext>
                  </a:extLst>
                </a:gridCol>
                <a:gridCol w="626301">
                  <a:extLst>
                    <a:ext uri="{9D8B030D-6E8A-4147-A177-3AD203B41FA5}">
                      <a16:colId xmlns:a16="http://schemas.microsoft.com/office/drawing/2014/main" val="20012"/>
                    </a:ext>
                  </a:extLst>
                </a:gridCol>
                <a:gridCol w="127000">
                  <a:extLst>
                    <a:ext uri="{9D8B030D-6E8A-4147-A177-3AD203B41FA5}">
                      <a16:colId xmlns:a16="http://schemas.microsoft.com/office/drawing/2014/main" val="20013"/>
                    </a:ext>
                  </a:extLst>
                </a:gridCol>
                <a:gridCol w="495878">
                  <a:extLst>
                    <a:ext uri="{9D8B030D-6E8A-4147-A177-3AD203B41FA5}">
                      <a16:colId xmlns:a16="http://schemas.microsoft.com/office/drawing/2014/main" val="20014"/>
                    </a:ext>
                  </a:extLst>
                </a:gridCol>
                <a:gridCol w="495878">
                  <a:extLst>
                    <a:ext uri="{9D8B030D-6E8A-4147-A177-3AD203B41FA5}">
                      <a16:colId xmlns:a16="http://schemas.microsoft.com/office/drawing/2014/main" val="20015"/>
                    </a:ext>
                  </a:extLst>
                </a:gridCol>
                <a:gridCol w="127000">
                  <a:extLst>
                    <a:ext uri="{9D8B030D-6E8A-4147-A177-3AD203B41FA5}">
                      <a16:colId xmlns:a16="http://schemas.microsoft.com/office/drawing/2014/main" val="20016"/>
                    </a:ext>
                  </a:extLst>
                </a:gridCol>
                <a:gridCol w="964803">
                  <a:extLst>
                    <a:ext uri="{9D8B030D-6E8A-4147-A177-3AD203B41FA5}">
                      <a16:colId xmlns:a16="http://schemas.microsoft.com/office/drawing/2014/main" val="20017"/>
                    </a:ext>
                  </a:extLst>
                </a:gridCol>
                <a:gridCol w="127000">
                  <a:extLst>
                    <a:ext uri="{9D8B030D-6E8A-4147-A177-3AD203B41FA5}">
                      <a16:colId xmlns:a16="http://schemas.microsoft.com/office/drawing/2014/main" val="20018"/>
                    </a:ext>
                  </a:extLst>
                </a:gridCol>
                <a:gridCol w="508578">
                  <a:extLst>
                    <a:ext uri="{9D8B030D-6E8A-4147-A177-3AD203B41FA5}">
                      <a16:colId xmlns:a16="http://schemas.microsoft.com/office/drawing/2014/main" val="20019"/>
                    </a:ext>
                  </a:extLst>
                </a:gridCol>
                <a:gridCol w="508578">
                  <a:extLst>
                    <a:ext uri="{9D8B030D-6E8A-4147-A177-3AD203B41FA5}">
                      <a16:colId xmlns:a16="http://schemas.microsoft.com/office/drawing/2014/main" val="20020"/>
                    </a:ext>
                  </a:extLst>
                </a:gridCol>
                <a:gridCol w="508578">
                  <a:extLst>
                    <a:ext uri="{9D8B030D-6E8A-4147-A177-3AD203B41FA5}">
                      <a16:colId xmlns:a16="http://schemas.microsoft.com/office/drawing/2014/main" val="20021"/>
                    </a:ext>
                  </a:extLst>
                </a:gridCol>
                <a:gridCol w="127000">
                  <a:extLst>
                    <a:ext uri="{9D8B030D-6E8A-4147-A177-3AD203B41FA5}">
                      <a16:colId xmlns:a16="http://schemas.microsoft.com/office/drawing/2014/main" val="20022"/>
                    </a:ext>
                  </a:extLst>
                </a:gridCol>
                <a:gridCol w="508578">
                  <a:extLst>
                    <a:ext uri="{9D8B030D-6E8A-4147-A177-3AD203B41FA5}">
                      <a16:colId xmlns:a16="http://schemas.microsoft.com/office/drawing/2014/main" val="20023"/>
                    </a:ext>
                  </a:extLst>
                </a:gridCol>
                <a:gridCol w="508578">
                  <a:extLst>
                    <a:ext uri="{9D8B030D-6E8A-4147-A177-3AD203B41FA5}">
                      <a16:colId xmlns:a16="http://schemas.microsoft.com/office/drawing/2014/main" val="20024"/>
                    </a:ext>
                  </a:extLst>
                </a:gridCol>
              </a:tblGrid>
              <a:tr h="687744">
                <a:tc gridSpan="25">
                  <a:txBody>
                    <a:bodyPr/>
                    <a:lstStyle/>
                    <a:p>
                      <a:pPr defTabSz="914400">
                        <a:defRPr sz="2000" b="1">
                          <a:latin typeface="Helvetica"/>
                          <a:ea typeface="Helvetica"/>
                          <a:cs typeface="Helvetica"/>
                          <a:sym typeface="Helvetica"/>
                        </a:defRPr>
                      </a:pPr>
                      <a:r>
                        <a:t>Commerce Country Chart</a:t>
                      </a:r>
                    </a:p>
                    <a:p>
                      <a:pPr defTabSz="914400">
                        <a:lnSpc>
                          <a:spcPct val="80000"/>
                        </a:lnSpc>
                        <a:defRPr sz="1600" b="1">
                          <a:latin typeface="Helvetica"/>
                          <a:ea typeface="Helvetica"/>
                          <a:cs typeface="Helvetica"/>
                          <a:sym typeface="Helvetica"/>
                        </a:defRPr>
                      </a:pPr>
                      <a:r>
                        <a:t>Reasons for Control</a:t>
                      </a: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9096">
                <a:tc>
                  <a:txBody>
                    <a:bodyPr/>
                    <a:lstStyle/>
                    <a:p>
                      <a:pPr defTabSz="914400">
                        <a:lnSpc>
                          <a:spcPct val="80000"/>
                        </a:lnSpc>
                        <a:defRPr sz="20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12700">
                      <a:solidFill>
                        <a:srgbClr val="3797C6"/>
                      </a:solidFill>
                      <a:miter lim="400000"/>
                    </a:lnR>
                    <a:lnT w="0">
                      <a:solidFill>
                        <a:srgbClr val="000000"/>
                      </a:solidFill>
                      <a:custDash/>
                      <a:miter lim="0"/>
                    </a:lnT>
                    <a:lnB w="0">
                      <a:solidFill>
                        <a:srgbClr val="000000"/>
                      </a:solidFill>
                      <a:custDash/>
                      <a:miter lim="0"/>
                    </a:lnB>
                    <a:noFill/>
                  </a:tcPr>
                </a:tc>
                <a:tc gridSpan="3">
                  <a:txBody>
                    <a:bodyPr/>
                    <a:lstStyle/>
                    <a:p>
                      <a:pPr defTabSz="914400">
                        <a:lnSpc>
                          <a:spcPct val="80000"/>
                        </a:lnSpc>
                      </a:pPr>
                      <a:r>
                        <a:rPr sz="1200" b="1">
                          <a:latin typeface="Helvetica"/>
                          <a:ea typeface="Helvetica"/>
                          <a:cs typeface="Helvetica"/>
                          <a:sym typeface="Helvetica"/>
                        </a:rPr>
                        <a:t>Chemical &amp; Biological
Weapons</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Nuclear
Nonproliferation
</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National Security</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Missile
Tech</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Regional Stability</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Firearms
Convention</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3">
                  <a:txBody>
                    <a:bodyPr/>
                    <a:lstStyle/>
                    <a:p>
                      <a:pPr defTabSz="914400">
                        <a:lnSpc>
                          <a:spcPct val="80000"/>
                        </a:lnSpc>
                      </a:pPr>
                      <a:r>
                        <a:rPr sz="1200" b="1">
                          <a:latin typeface="Helvetica"/>
                          <a:ea typeface="Helvetica"/>
                          <a:cs typeface="Helvetica"/>
                          <a:sym typeface="Helvetica"/>
                        </a:rPr>
                        <a:t>Crime Control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Anti-
Terrorism</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extLst>
                  <a:ext uri="{0D108BD9-81ED-4DB2-BD59-A6C34878D82A}">
                    <a16:rowId xmlns:a16="http://schemas.microsoft.com/office/drawing/2014/main" val="10001"/>
                  </a:ext>
                </a:extLst>
              </a:tr>
              <a:tr h="398043">
                <a:tc>
                  <a:txBody>
                    <a:bodyPr/>
                    <a:lstStyle/>
                    <a:p>
                      <a:pPr defTabSz="914400">
                        <a:lnSpc>
                          <a:spcPct val="80000"/>
                        </a:lnSpc>
                        <a:defRPr sz="20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0">
                      <a:solidFill>
                        <a:srgbClr val="000000"/>
                      </a:solidFill>
                      <a:custDash/>
                      <a:miter lim="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CB
1</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CB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CB
3</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NP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NP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NS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NS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MT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RS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RS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FC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CC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CC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CC
3</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AT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AT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2"/>
                  </a:ext>
                </a:extLst>
              </a:tr>
              <a:tr h="374826">
                <a:tc>
                  <a:txBody>
                    <a:bodyPr/>
                    <a:lstStyle/>
                    <a:p>
                      <a:pPr algn="l" defTabSz="914400"/>
                      <a:r>
                        <a:rPr b="1">
                          <a:latin typeface="Helvetica"/>
                          <a:ea typeface="Helvetica"/>
                          <a:cs typeface="Helvetica"/>
                          <a:sym typeface="Helvetica"/>
                        </a:rPr>
                        <a:t>Canada</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3"/>
                  </a:ext>
                </a:extLst>
              </a:tr>
              <a:tr h="372438">
                <a:tc>
                  <a:txBody>
                    <a:bodyPr/>
                    <a:lstStyle/>
                    <a:p>
                      <a:pPr algn="l" defTabSz="914400">
                        <a:defRPr b="1">
                          <a:latin typeface="Helvetica"/>
                          <a:ea typeface="Helvetica"/>
                          <a:cs typeface="Helvetica"/>
                          <a:sym typeface="Helvetica"/>
                        </a:defRPr>
                      </a:pPr>
                      <a:r>
                        <a:t>Australia </a:t>
                      </a:r>
                      <a:r>
                        <a:rPr baseline="31999"/>
                        <a:t>3</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4"/>
                  </a:ext>
                </a:extLst>
              </a:tr>
              <a:tr h="372438">
                <a:tc>
                  <a:txBody>
                    <a:bodyPr/>
                    <a:lstStyle/>
                    <a:p>
                      <a:pPr algn="l" defTabSz="914400"/>
                      <a:r>
                        <a:rPr b="1">
                          <a:latin typeface="Helvetica"/>
                          <a:ea typeface="Helvetica"/>
                          <a:cs typeface="Helvetica"/>
                          <a:sym typeface="Helvetica"/>
                        </a:rPr>
                        <a:t>Israel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5"/>
                  </a:ext>
                </a:extLst>
              </a:tr>
              <a:tr h="372438">
                <a:tc>
                  <a:txBody>
                    <a:bodyPr/>
                    <a:lstStyle/>
                    <a:p>
                      <a:pPr algn="l" defTabSz="914400">
                        <a:defRPr b="1">
                          <a:latin typeface="Helvetica"/>
                          <a:ea typeface="Helvetica"/>
                          <a:cs typeface="Helvetica"/>
                          <a:sym typeface="Helvetica"/>
                        </a:defRPr>
                      </a:pPr>
                      <a:r>
                        <a:t>Ireland </a:t>
                      </a:r>
                      <a:r>
                        <a:rPr baseline="31999"/>
                        <a:t>3,4</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6"/>
                  </a:ext>
                </a:extLst>
              </a:tr>
              <a:tr h="372438">
                <a:tc>
                  <a:txBody>
                    <a:bodyPr/>
                    <a:lstStyle/>
                    <a:p>
                      <a:pPr algn="l" defTabSz="914400"/>
                      <a:r>
                        <a:rPr b="1">
                          <a:latin typeface="Helvetica"/>
                          <a:ea typeface="Helvetica"/>
                          <a:cs typeface="Helvetica"/>
                          <a:sym typeface="Helvetica"/>
                        </a:rPr>
                        <a:t>Morocco</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7"/>
                  </a:ext>
                </a:extLst>
              </a:tr>
              <a:tr h="372438">
                <a:tc>
                  <a:txBody>
                    <a:bodyPr/>
                    <a:lstStyle/>
                    <a:p>
                      <a:pPr algn="l" defTabSz="914400"/>
                      <a:r>
                        <a:rPr b="1">
                          <a:latin typeface="Helvetica"/>
                          <a:ea typeface="Helvetica"/>
                          <a:cs typeface="Helvetica"/>
                          <a:sym typeface="Helvetica"/>
                        </a:rPr>
                        <a:t>China</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8"/>
                  </a:ext>
                </a:extLst>
              </a:tr>
              <a:tr h="372438">
                <a:tc>
                  <a:txBody>
                    <a:bodyPr/>
                    <a:lstStyle/>
                    <a:p>
                      <a:pPr algn="l" defTabSz="914400"/>
                      <a:r>
                        <a:rPr b="1">
                          <a:latin typeface="Helvetica"/>
                          <a:ea typeface="Helvetica"/>
                          <a:cs typeface="Helvetica"/>
                          <a:sym typeface="Helvetica"/>
                        </a:rPr>
                        <a:t>Bangladesh</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sz="1500"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sz="1500"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extLst>
                  <a:ext uri="{0D108BD9-81ED-4DB2-BD59-A6C34878D82A}">
                    <a16:rowId xmlns:a16="http://schemas.microsoft.com/office/drawing/2014/main" val="10009"/>
                  </a:ext>
                </a:extLst>
              </a:tr>
              <a:tr h="334338">
                <a:tc gridSpan="25">
                  <a:txBody>
                    <a:bodyPr/>
                    <a:lstStyle/>
                    <a:p>
                      <a:pPr algn="l" defTabSz="914400">
                        <a:lnSpc>
                          <a:spcPct val="90000"/>
                        </a:lnSpc>
                      </a:pPr>
                      <a:r>
                        <a:rPr sz="800" b="1">
                          <a:latin typeface="Helvetica"/>
                          <a:ea typeface="Helvetica"/>
                          <a:cs typeface="Helvetica"/>
                          <a:sym typeface="Helvetica"/>
                        </a:rPr>
                        <a:t>     3   See § 742.6(a)(3) for special provisions that apply to “military commodities”  that are subject to ECCN 0A919.
     4   See § 742.6(a)(2) and (4)(ii) regarding special provisions for exports and reexports of certain thermal imaging cameras to these countries.</a:t>
                      </a:r>
                    </a:p>
                  </a:txBody>
                  <a:tcPr marL="50800" marR="50800" marT="50800" marB="50800" horzOverflow="overflow">
                    <a:lnL w="12700">
                      <a:solidFill>
                        <a:srgbClr val="3797C6"/>
                      </a:solidFill>
                      <a:miter lim="400000"/>
                    </a:lnL>
                    <a:lnR w="12700">
                      <a:solidFill>
                        <a:srgbClr val="3797C6"/>
                      </a:solidFill>
                      <a:miter lim="400000"/>
                    </a:lnR>
                    <a:lnB w="6350">
                      <a:solidFill>
                        <a:schemeClr val="accent1">
                          <a:hueOff val="47394"/>
                          <a:satOff val="-25753"/>
                          <a:lumOff val="-7544"/>
                        </a:schemeClr>
                      </a:solidFill>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231" name="July 22, 2019"/>
          <p:cNvSpPr txBox="1"/>
          <p:nvPr/>
        </p:nvSpPr>
        <p:spPr>
          <a:xfrm>
            <a:off x="505459" y="9499600"/>
            <a:ext cx="2921001" cy="292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l"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July 22, 2019</a:t>
            </a:r>
          </a:p>
        </p:txBody>
      </p:sp>
      <p:pic>
        <p:nvPicPr>
          <p:cNvPr id="1232" name="RSG logo-yellow.psd" descr="RSG logo-yellow.psd"/>
          <p:cNvPicPr>
            <a:picLocks noChangeAspect="1"/>
          </p:cNvPicPr>
          <p:nvPr/>
        </p:nvPicPr>
        <p:blipFill>
          <a:blip r:embed="rId3"/>
          <a:stretch>
            <a:fillRect/>
          </a:stretch>
        </p:blipFill>
        <p:spPr>
          <a:xfrm>
            <a:off x="10619233" y="354640"/>
            <a:ext cx="1796661" cy="878220"/>
          </a:xfrm>
          <a:prstGeom prst="rect">
            <a:avLst/>
          </a:prstGeom>
          <a:ln w="12700">
            <a:miter lim="400000"/>
          </a:ln>
        </p:spPr>
      </p:pic>
      <p:sp>
        <p:nvSpPr>
          <p:cNvPr id="1233" name="Rounded Rectangle"/>
          <p:cNvSpPr/>
          <p:nvPr/>
        </p:nvSpPr>
        <p:spPr>
          <a:xfrm>
            <a:off x="11616266" y="2781300"/>
            <a:ext cx="428726" cy="3063942"/>
          </a:xfrm>
          <a:prstGeom prst="roundRect">
            <a:avLst>
              <a:gd name="adj" fmla="val 44434"/>
            </a:avLst>
          </a:prstGeom>
          <a:ln w="50800">
            <a:solidFill>
              <a:srgbClr val="FF26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234" name="Rounded Rectangle"/>
          <p:cNvSpPr/>
          <p:nvPr/>
        </p:nvSpPr>
        <p:spPr>
          <a:xfrm>
            <a:off x="5917042" y="2760133"/>
            <a:ext cx="428725" cy="3063942"/>
          </a:xfrm>
          <a:prstGeom prst="roundRect">
            <a:avLst>
              <a:gd name="adj" fmla="val 44434"/>
            </a:avLst>
          </a:prstGeom>
          <a:ln w="50800">
            <a:solidFill>
              <a:srgbClr val="FF26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235" name="Rounded Rectangle"/>
          <p:cNvSpPr/>
          <p:nvPr/>
        </p:nvSpPr>
        <p:spPr>
          <a:xfrm>
            <a:off x="7793566" y="2777066"/>
            <a:ext cx="428726" cy="3072409"/>
          </a:xfrm>
          <a:prstGeom prst="roundRect">
            <a:avLst>
              <a:gd name="adj" fmla="val 44434"/>
            </a:avLst>
          </a:prstGeom>
          <a:ln w="50800">
            <a:solidFill>
              <a:srgbClr val="FF26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236" name="Rounded Rectangle"/>
          <p:cNvSpPr/>
          <p:nvPr/>
        </p:nvSpPr>
        <p:spPr>
          <a:xfrm>
            <a:off x="7094636" y="2781300"/>
            <a:ext cx="428725" cy="3063942"/>
          </a:xfrm>
          <a:prstGeom prst="roundRect">
            <a:avLst>
              <a:gd name="adj" fmla="val 44434"/>
            </a:avLst>
          </a:prstGeom>
          <a:ln w="50800">
            <a:solidFill>
              <a:srgbClr val="234BFF"/>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type="lt">
                                    <p:tmAbs val="0"/>
                                  </p:iterate>
                                  <p:childTnLst>
                                    <p:set>
                                      <p:cBhvr>
                                        <p:cTn id="6" fill="hold"/>
                                        <p:tgtEl>
                                          <p:spTgt spid="1233"/>
                                        </p:tgtEl>
                                        <p:attrNameLst>
                                          <p:attrName>style.visibility</p:attrName>
                                        </p:attrNameLst>
                                      </p:cBhvr>
                                      <p:to>
                                        <p:strVal val="visible"/>
                                      </p:to>
                                    </p:set>
                                    <p:anim calcmode="lin" valueType="num">
                                      <p:cBhvr>
                                        <p:cTn id="7" dur="1000" fill="hold"/>
                                        <p:tgtEl>
                                          <p:spTgt spid="1233"/>
                                        </p:tgtEl>
                                        <p:attrNameLst>
                                          <p:attrName>ppt_w</p:attrName>
                                        </p:attrNameLst>
                                      </p:cBhvr>
                                      <p:tavLst>
                                        <p:tav tm="0" fmla="#ppt_w*sin(2.5*pi*$)">
                                          <p:val>
                                            <p:fltVal val="0"/>
                                          </p:val>
                                        </p:tav>
                                        <p:tav tm="100000">
                                          <p:val>
                                            <p:fltVal val="1"/>
                                          </p:val>
                                        </p:tav>
                                      </p:tavLst>
                                    </p:anim>
                                    <p:anim calcmode="lin" valueType="num">
                                      <p:cBhvr>
                                        <p:cTn id="8" dur="1000" fill="hold"/>
                                        <p:tgtEl>
                                          <p:spTgt spid="1233"/>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9" presetClass="entr" presetSubtype="10" fill="hold" grpId="2" nodeType="afterEffect">
                                  <p:stCondLst>
                                    <p:cond delay="0"/>
                                  </p:stCondLst>
                                  <p:iterate type="lt">
                                    <p:tmAbs val="0"/>
                                  </p:iterate>
                                  <p:childTnLst>
                                    <p:set>
                                      <p:cBhvr>
                                        <p:cTn id="11" fill="hold"/>
                                        <p:tgtEl>
                                          <p:spTgt spid="1234"/>
                                        </p:tgtEl>
                                        <p:attrNameLst>
                                          <p:attrName>style.visibility</p:attrName>
                                        </p:attrNameLst>
                                      </p:cBhvr>
                                      <p:to>
                                        <p:strVal val="visible"/>
                                      </p:to>
                                    </p:set>
                                    <p:anim calcmode="lin" valueType="num">
                                      <p:cBhvr>
                                        <p:cTn id="12" dur="1000" fill="hold"/>
                                        <p:tgtEl>
                                          <p:spTgt spid="1234"/>
                                        </p:tgtEl>
                                        <p:attrNameLst>
                                          <p:attrName>ppt_w</p:attrName>
                                        </p:attrNameLst>
                                      </p:cBhvr>
                                      <p:tavLst>
                                        <p:tav tm="0" fmla="#ppt_w*sin(2.5*pi*$)">
                                          <p:val>
                                            <p:fltVal val="0"/>
                                          </p:val>
                                        </p:tav>
                                        <p:tav tm="100000">
                                          <p:val>
                                            <p:fltVal val="1"/>
                                          </p:val>
                                        </p:tav>
                                      </p:tavLst>
                                    </p:anim>
                                    <p:anim calcmode="lin" valueType="num">
                                      <p:cBhvr>
                                        <p:cTn id="13" dur="1000" fill="hold"/>
                                        <p:tgtEl>
                                          <p:spTgt spid="1234"/>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19" presetClass="entr" presetSubtype="10" fill="hold" grpId="3" nodeType="afterEffect">
                                  <p:stCondLst>
                                    <p:cond delay="0"/>
                                  </p:stCondLst>
                                  <p:iterate type="lt">
                                    <p:tmAbs val="0"/>
                                  </p:iterate>
                                  <p:childTnLst>
                                    <p:set>
                                      <p:cBhvr>
                                        <p:cTn id="16" fill="hold"/>
                                        <p:tgtEl>
                                          <p:spTgt spid="1235"/>
                                        </p:tgtEl>
                                        <p:attrNameLst>
                                          <p:attrName>style.visibility</p:attrName>
                                        </p:attrNameLst>
                                      </p:cBhvr>
                                      <p:to>
                                        <p:strVal val="visible"/>
                                      </p:to>
                                    </p:set>
                                    <p:anim calcmode="lin" valueType="num">
                                      <p:cBhvr>
                                        <p:cTn id="17" dur="1000" fill="hold"/>
                                        <p:tgtEl>
                                          <p:spTgt spid="1235"/>
                                        </p:tgtEl>
                                        <p:attrNameLst>
                                          <p:attrName>ppt_w</p:attrName>
                                        </p:attrNameLst>
                                      </p:cBhvr>
                                      <p:tavLst>
                                        <p:tav tm="0" fmla="#ppt_w*sin(2.5*pi*$)">
                                          <p:val>
                                            <p:fltVal val="0"/>
                                          </p:val>
                                        </p:tav>
                                        <p:tav tm="100000">
                                          <p:val>
                                            <p:fltVal val="1"/>
                                          </p:val>
                                        </p:tav>
                                      </p:tavLst>
                                    </p:anim>
                                    <p:anim calcmode="lin" valueType="num">
                                      <p:cBhvr>
                                        <p:cTn id="18" dur="1000" fill="hold"/>
                                        <p:tgtEl>
                                          <p:spTgt spid="1235"/>
                                        </p:tgtEl>
                                        <p:attrNameLst>
                                          <p:attrName>ppt_h</p:attrName>
                                        </p:attrNameLst>
                                      </p:cBhvr>
                                      <p:tavLst>
                                        <p:tav tm="0">
                                          <p:val>
                                            <p:strVal val="#ppt_h"/>
                                          </p:val>
                                        </p:tav>
                                        <p:tav tm="100000">
                                          <p:val>
                                            <p:strVal val="#ppt_h"/>
                                          </p:val>
                                        </p:tav>
                                      </p:tavLst>
                                    </p:anim>
                                  </p:childTnLst>
                                </p:cTn>
                              </p:par>
                            </p:childTnLst>
                          </p:cTn>
                        </p:par>
                        <p:par>
                          <p:cTn id="19" fill="hold">
                            <p:stCondLst>
                              <p:cond delay="3000"/>
                            </p:stCondLst>
                            <p:childTnLst>
                              <p:par>
                                <p:cTn id="20" presetID="19" presetClass="entr" presetSubtype="10" fill="hold" grpId="4" nodeType="afterEffect">
                                  <p:stCondLst>
                                    <p:cond delay="0"/>
                                  </p:stCondLst>
                                  <p:iterate type="lt">
                                    <p:tmAbs val="0"/>
                                  </p:iterate>
                                  <p:childTnLst>
                                    <p:set>
                                      <p:cBhvr>
                                        <p:cTn id="21" fill="hold"/>
                                        <p:tgtEl>
                                          <p:spTgt spid="1236"/>
                                        </p:tgtEl>
                                        <p:attrNameLst>
                                          <p:attrName>style.visibility</p:attrName>
                                        </p:attrNameLst>
                                      </p:cBhvr>
                                      <p:to>
                                        <p:strVal val="visible"/>
                                      </p:to>
                                    </p:set>
                                    <p:anim calcmode="lin" valueType="num">
                                      <p:cBhvr>
                                        <p:cTn id="22" dur="1000" fill="hold"/>
                                        <p:tgtEl>
                                          <p:spTgt spid="1236"/>
                                        </p:tgtEl>
                                        <p:attrNameLst>
                                          <p:attrName>ppt_w</p:attrName>
                                        </p:attrNameLst>
                                      </p:cBhvr>
                                      <p:tavLst>
                                        <p:tav tm="0" fmla="#ppt_w*sin(2.5*pi*$)">
                                          <p:val>
                                            <p:fltVal val="0"/>
                                          </p:val>
                                        </p:tav>
                                        <p:tav tm="100000">
                                          <p:val>
                                            <p:fltVal val="1"/>
                                          </p:val>
                                        </p:tav>
                                      </p:tavLst>
                                    </p:anim>
                                    <p:anim calcmode="lin" valueType="num">
                                      <p:cBhvr>
                                        <p:cTn id="23" dur="1000" fill="hold"/>
                                        <p:tgtEl>
                                          <p:spTgt spid="12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3" grpId="1" animBg="1" advAuto="0"/>
      <p:bldP spid="1234" grpId="2" animBg="1" advAuto="0"/>
      <p:bldP spid="1235" grpId="3" animBg="1" advAuto="0"/>
      <p:bldP spid="1236" grpId="4"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8" name="Aircraft - multiple silhouette-sm.jpg" descr="Aircraft - multiple silhouette-sm.jpg"/>
          <p:cNvPicPr>
            <a:picLocks noChangeAspect="1"/>
          </p:cNvPicPr>
          <p:nvPr/>
        </p:nvPicPr>
        <p:blipFill>
          <a:blip r:embed="rId2">
            <a:alphaModFix amt="5000"/>
          </a:blip>
          <a:stretch>
            <a:fillRect/>
          </a:stretch>
        </p:blipFill>
        <p:spPr>
          <a:xfrm>
            <a:off x="203200" y="1587500"/>
            <a:ext cx="12801600" cy="8001000"/>
          </a:xfrm>
          <a:prstGeom prst="rect">
            <a:avLst/>
          </a:prstGeom>
          <a:ln w="12700">
            <a:miter lim="400000"/>
          </a:ln>
        </p:spPr>
      </p:pic>
      <p:graphicFrame>
        <p:nvGraphicFramePr>
          <p:cNvPr id="1239" name="Table"/>
          <p:cNvGraphicFramePr/>
          <p:nvPr/>
        </p:nvGraphicFramePr>
        <p:xfrm>
          <a:off x="8051800" y="4114800"/>
          <a:ext cx="4800600" cy="4110633"/>
        </p:xfrm>
        <a:graphic>
          <a:graphicData uri="http://schemas.openxmlformats.org/drawingml/2006/table">
            <a:tbl>
              <a:tblPr>
                <a:tableStyleId>{4C3C2611-4C71-4FC5-86AE-919BDF0F9419}</a:tableStyleId>
              </a:tblPr>
              <a:tblGrid>
                <a:gridCol w="482600">
                  <a:extLst>
                    <a:ext uri="{9D8B030D-6E8A-4147-A177-3AD203B41FA5}">
                      <a16:colId xmlns:a16="http://schemas.microsoft.com/office/drawing/2014/main" val="20000"/>
                    </a:ext>
                  </a:extLst>
                </a:gridCol>
                <a:gridCol w="4292600">
                  <a:extLst>
                    <a:ext uri="{9D8B030D-6E8A-4147-A177-3AD203B41FA5}">
                      <a16:colId xmlns:a16="http://schemas.microsoft.com/office/drawing/2014/main" val="20001"/>
                    </a:ext>
                  </a:extLst>
                </a:gridCol>
              </a:tblGrid>
              <a:tr h="416706">
                <a:tc>
                  <a:txBody>
                    <a:bodyPr/>
                    <a:lstStyle/>
                    <a:p>
                      <a:pPr defTabSz="914400">
                        <a:tabLst>
                          <a:tab pos="914400" algn="l"/>
                        </a:tabLst>
                        <a:defRPr>
                          <a:latin typeface="+mn-lt"/>
                          <a:ea typeface="+mn-ea"/>
                          <a:cs typeface="+mn-cs"/>
                        </a:defRPr>
                      </a:pPr>
                      <a:endParaRPr/>
                    </a:p>
                  </a:txBody>
                  <a:tcPr marL="0" marR="0" marT="0" marB="0" anchor="ctr" horzOverflow="overflow">
                    <a:lnL w="0">
                      <a:miter lim="400000"/>
                    </a:lnL>
                    <a:lnR w="12700">
                      <a:solidFill>
                        <a:srgbClr val="000000"/>
                      </a:solidFill>
                      <a:miter lim="400000"/>
                    </a:lnR>
                    <a:lnT w="0">
                      <a:miter lim="400000"/>
                    </a:lnT>
                    <a:lnB w="12700">
                      <a:solidFill>
                        <a:srgbClr val="000000"/>
                      </a:solidFill>
                      <a:miter lim="400000"/>
                    </a:lnB>
                    <a:noFill/>
                  </a:tcPr>
                </a:tc>
                <a:tc>
                  <a:txBody>
                    <a:bodyPr/>
                    <a:lstStyle/>
                    <a:p>
                      <a:pPr defTabSz="914400">
                        <a:lnSpc>
                          <a:spcPct val="80000"/>
                        </a:lnSpc>
                        <a:tabLst>
                          <a:tab pos="914400" algn="l"/>
                        </a:tabLst>
                      </a:pPr>
                      <a:r>
                        <a:rPr b="1">
                          <a:latin typeface="+mn-lt"/>
                          <a:ea typeface="+mn-ea"/>
                          <a:cs typeface="+mn-cs"/>
                        </a:rPr>
                        <a:t>Reasons for Control</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extLst>
                  <a:ext uri="{0D108BD9-81ED-4DB2-BD59-A6C34878D82A}">
                    <a16:rowId xmlns:a16="http://schemas.microsoft.com/office/drawing/2014/main" val="10000"/>
                  </a:ext>
                </a:extLst>
              </a:tr>
              <a:tr h="1037333">
                <a:tc>
                  <a:txBody>
                    <a:bodyPr/>
                    <a:lstStyle/>
                    <a:p>
                      <a:pPr defTabSz="914400">
                        <a:tabLst>
                          <a:tab pos="914400" algn="l"/>
                        </a:tabLst>
                      </a:pPr>
                      <a:r>
                        <a:rPr>
                          <a:latin typeface="+mn-lt"/>
                          <a:ea typeface="+mn-ea"/>
                          <a:cs typeface="+mn-cs"/>
                        </a:rPr>
                        <a:t>0</a:t>
                      </a:r>
                    </a:p>
                  </a:txBody>
                  <a:tcPr marL="0" marR="0" marT="0" marB="0" anchor="ctr" horzOverflow="overflow">
                    <a:lnL w="254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National Security reasons (including Dual Use and International Munitions List) and Items  on the NSG Dual Use Annex and Trigger List</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1"/>
                  </a:ext>
                </a:extLst>
              </a:tr>
              <a:tr h="398566">
                <a:tc>
                  <a:txBody>
                    <a:bodyPr/>
                    <a:lstStyle/>
                    <a:p>
                      <a:pPr defTabSz="914400">
                        <a:tabLst>
                          <a:tab pos="914400" algn="l"/>
                        </a:tabLst>
                      </a:pPr>
                      <a:r>
                        <a:rPr>
                          <a:latin typeface="+mn-lt"/>
                          <a:ea typeface="+mn-ea"/>
                          <a:cs typeface="+mn-cs"/>
                        </a:rPr>
                        <a:t>1</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Missile Technology reasons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2"/>
                  </a:ext>
                </a:extLst>
              </a:tr>
              <a:tr h="398566">
                <a:tc>
                  <a:txBody>
                    <a:bodyPr/>
                    <a:lstStyle/>
                    <a:p>
                      <a:pPr defTabSz="914400">
                        <a:tabLst>
                          <a:tab pos="914400" algn="l"/>
                        </a:tabLst>
                      </a:pPr>
                      <a:r>
                        <a:rPr>
                          <a:latin typeface="+mn-lt"/>
                          <a:ea typeface="+mn-ea"/>
                          <a:cs typeface="+mn-cs"/>
                        </a:rPr>
                        <a:t>2</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Nuclear Nonproliferation reasons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3"/>
                  </a:ext>
                </a:extLst>
              </a:tr>
              <a:tr h="398566">
                <a:tc>
                  <a:txBody>
                    <a:bodyPr/>
                    <a:lstStyle/>
                    <a:p>
                      <a:pPr defTabSz="914400">
                        <a:tabLst>
                          <a:tab pos="914400" algn="l"/>
                        </a:tabLst>
                      </a:pPr>
                      <a:r>
                        <a:rPr>
                          <a:latin typeface="+mn-lt"/>
                          <a:ea typeface="+mn-ea"/>
                          <a:cs typeface="+mn-cs"/>
                        </a:rPr>
                        <a:t>3</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Chemical &amp; Biological Weapons reasons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4"/>
                  </a:ext>
                </a:extLst>
              </a:tr>
              <a:tr h="398566">
                <a:tc>
                  <a:txBody>
                    <a:bodyPr/>
                    <a:lstStyle/>
                    <a:p>
                      <a:pPr defTabSz="914400">
                        <a:tabLst>
                          <a:tab pos="914400" algn="l"/>
                        </a:tabLst>
                      </a:pPr>
                      <a:r>
                        <a:rPr>
                          <a:latin typeface="+mn-lt"/>
                          <a:ea typeface="+mn-ea"/>
                          <a:cs typeface="+mn-cs"/>
                        </a:rPr>
                        <a:t>5</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Spacecraft &amp; Satellites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5"/>
                  </a:ext>
                </a:extLst>
              </a:tr>
              <a:tr h="398566">
                <a:tc>
                  <a:txBody>
                    <a:bodyPr/>
                    <a:lstStyle/>
                    <a:p>
                      <a:pPr defTabSz="914400">
                        <a:tabLst>
                          <a:tab pos="914400" algn="l"/>
                        </a:tabLst>
                      </a:pPr>
                      <a:r>
                        <a:rPr>
                          <a:latin typeface="+mn-lt"/>
                          <a:ea typeface="+mn-ea"/>
                          <a:cs typeface="+mn-cs"/>
                        </a:rPr>
                        <a:t>6</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Military Items moved from USML to CCL</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6"/>
                  </a:ext>
                </a:extLst>
              </a:tr>
              <a:tr h="638359">
                <a:tc>
                  <a:txBody>
                    <a:bodyPr/>
                    <a:lstStyle/>
                    <a:p>
                      <a:pPr defTabSz="914400">
                        <a:tabLst>
                          <a:tab pos="914400" algn="l"/>
                        </a:tabLst>
                      </a:pPr>
                      <a:r>
                        <a:rPr>
                          <a:latin typeface="+mn-lt"/>
                          <a:ea typeface="+mn-ea"/>
                          <a:cs typeface="+mn-cs"/>
                        </a:rPr>
                        <a:t>9</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Anti-terrorism, Crime Control, Regional Stability, Short Supply, UN Sanctions, etc.</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7"/>
                  </a:ext>
                </a:extLst>
              </a:tr>
            </a:tbl>
          </a:graphicData>
        </a:graphic>
      </p:graphicFrame>
      <p:graphicFrame>
        <p:nvGraphicFramePr>
          <p:cNvPr id="1240" name="Table"/>
          <p:cNvGraphicFramePr/>
          <p:nvPr/>
        </p:nvGraphicFramePr>
        <p:xfrm>
          <a:off x="2667000" y="7023100"/>
          <a:ext cx="5270500" cy="2450974"/>
        </p:xfrm>
        <a:graphic>
          <a:graphicData uri="http://schemas.openxmlformats.org/drawingml/2006/table">
            <a:tbl>
              <a:tblPr>
                <a:tableStyleId>{4C3C2611-4C71-4FC5-86AE-919BDF0F9419}</a:tableStyleId>
              </a:tblPr>
              <a:tblGrid>
                <a:gridCol w="571500">
                  <a:extLst>
                    <a:ext uri="{9D8B030D-6E8A-4147-A177-3AD203B41FA5}">
                      <a16:colId xmlns:a16="http://schemas.microsoft.com/office/drawing/2014/main" val="20000"/>
                    </a:ext>
                  </a:extLst>
                </a:gridCol>
                <a:gridCol w="4699000">
                  <a:extLst>
                    <a:ext uri="{9D8B030D-6E8A-4147-A177-3AD203B41FA5}">
                      <a16:colId xmlns:a16="http://schemas.microsoft.com/office/drawing/2014/main" val="20001"/>
                    </a:ext>
                  </a:extLst>
                </a:gridCol>
              </a:tblGrid>
              <a:tr h="429768">
                <a:tc>
                  <a:txBody>
                    <a:bodyPr/>
                    <a:lstStyle/>
                    <a:p>
                      <a:pPr defTabSz="914400">
                        <a:tabLst>
                          <a:tab pos="914400" algn="l"/>
                        </a:tabLst>
                        <a:defRPr>
                          <a:latin typeface="+mn-lt"/>
                          <a:ea typeface="+mn-ea"/>
                          <a:cs typeface="+mn-cs"/>
                        </a:defRPr>
                      </a:pPr>
                      <a:endParaRPr/>
                    </a:p>
                  </a:txBody>
                  <a:tcPr marL="0" marR="0" marT="0" marB="0" anchor="ctr" horzOverflow="overflow">
                    <a:lnL w="0">
                      <a:miter lim="400000"/>
                    </a:lnL>
                    <a:lnR w="12700">
                      <a:solidFill>
                        <a:srgbClr val="000000"/>
                      </a:solidFill>
                      <a:miter lim="400000"/>
                    </a:lnR>
                    <a:lnT w="0">
                      <a:miter lim="400000"/>
                    </a:lnT>
                    <a:lnB w="25400">
                      <a:solidFill>
                        <a:srgbClr val="000000"/>
                      </a:solidFill>
                      <a:miter lim="400000"/>
                    </a:lnB>
                    <a:noFill/>
                  </a:tcPr>
                </a:tc>
                <a:tc>
                  <a:txBody>
                    <a:bodyPr/>
                    <a:lstStyle/>
                    <a:p>
                      <a:pPr defTabSz="914400">
                        <a:lnSpc>
                          <a:spcPct val="80000"/>
                        </a:lnSpc>
                        <a:tabLst>
                          <a:tab pos="914400" algn="l"/>
                        </a:tabLst>
                      </a:pPr>
                      <a:r>
                        <a:rPr b="1">
                          <a:latin typeface="+mn-lt"/>
                          <a:ea typeface="+mn-ea"/>
                          <a:cs typeface="+mn-cs"/>
                        </a:rPr>
                        <a:t>Groups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extLst>
                  <a:ext uri="{0D108BD9-81ED-4DB2-BD59-A6C34878D82A}">
                    <a16:rowId xmlns:a16="http://schemas.microsoft.com/office/drawing/2014/main" val="10000"/>
                  </a:ext>
                </a:extLst>
              </a:tr>
              <a:tr h="404241">
                <a:tc>
                  <a:txBody>
                    <a:bodyPr/>
                    <a:lstStyle/>
                    <a:p>
                      <a:pPr defTabSz="914400">
                        <a:tabLst>
                          <a:tab pos="914400" algn="l"/>
                        </a:tabLst>
                      </a:pPr>
                      <a:r>
                        <a:rPr>
                          <a:latin typeface="+mn-lt"/>
                          <a:ea typeface="+mn-ea"/>
                          <a:cs typeface="+mn-cs"/>
                        </a:rPr>
                        <a:t>A</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Equipment, Assemblies and Components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1"/>
                  </a:ext>
                </a:extLst>
              </a:tr>
              <a:tr h="404241">
                <a:tc>
                  <a:txBody>
                    <a:bodyPr/>
                    <a:lstStyle/>
                    <a:p>
                      <a:pPr defTabSz="914400">
                        <a:tabLst>
                          <a:tab pos="914400" algn="l"/>
                        </a:tabLst>
                      </a:pPr>
                      <a:r>
                        <a:rPr>
                          <a:latin typeface="+mn-lt"/>
                          <a:ea typeface="+mn-ea"/>
                          <a:cs typeface="+mn-cs"/>
                        </a:rPr>
                        <a:t>B</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Test, Inspection and Production Equipment</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2"/>
                  </a:ext>
                </a:extLst>
              </a:tr>
              <a:tr h="404241">
                <a:tc>
                  <a:txBody>
                    <a:bodyPr/>
                    <a:lstStyle/>
                    <a:p>
                      <a:pPr defTabSz="914400">
                        <a:tabLst>
                          <a:tab pos="914400" algn="l"/>
                        </a:tabLst>
                      </a:pPr>
                      <a:r>
                        <a:rPr>
                          <a:latin typeface="+mn-lt"/>
                          <a:ea typeface="+mn-ea"/>
                          <a:cs typeface="+mn-cs"/>
                        </a:rPr>
                        <a:t>C</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Materials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3"/>
                  </a:ext>
                </a:extLst>
              </a:tr>
              <a:tr h="404241">
                <a:tc>
                  <a:txBody>
                    <a:bodyPr/>
                    <a:lstStyle/>
                    <a:p>
                      <a:pPr defTabSz="914400">
                        <a:tabLst>
                          <a:tab pos="914400" algn="l"/>
                        </a:tabLst>
                      </a:pPr>
                      <a:r>
                        <a:rPr>
                          <a:latin typeface="+mn-lt"/>
                          <a:ea typeface="+mn-ea"/>
                          <a:cs typeface="+mn-cs"/>
                        </a:rPr>
                        <a:t>D</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Software</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4"/>
                  </a:ext>
                </a:extLst>
              </a:tr>
              <a:tr h="404241">
                <a:tc>
                  <a:txBody>
                    <a:bodyPr/>
                    <a:lstStyle/>
                    <a:p>
                      <a:pPr defTabSz="914400">
                        <a:tabLst>
                          <a:tab pos="914400" algn="l"/>
                        </a:tabLst>
                      </a:pPr>
                      <a:r>
                        <a:rPr>
                          <a:latin typeface="+mn-lt"/>
                          <a:ea typeface="+mn-ea"/>
                          <a:cs typeface="+mn-cs"/>
                        </a:rPr>
                        <a:t>E</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Technology</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5"/>
                  </a:ext>
                </a:extLst>
              </a:tr>
            </a:tbl>
          </a:graphicData>
        </a:graphic>
      </p:graphicFrame>
      <p:graphicFrame>
        <p:nvGraphicFramePr>
          <p:cNvPr id="1241" name="Table"/>
          <p:cNvGraphicFramePr/>
          <p:nvPr/>
        </p:nvGraphicFramePr>
        <p:xfrm>
          <a:off x="254000" y="1816100"/>
          <a:ext cx="4013200" cy="5131822"/>
        </p:xfrm>
        <a:graphic>
          <a:graphicData uri="http://schemas.openxmlformats.org/drawingml/2006/table">
            <a:tbl>
              <a:tblPr>
                <a:tableStyleId>{4C3C2611-4C71-4FC5-86AE-919BDF0F9419}</a:tableStyleId>
              </a:tblPr>
              <a:tblGrid>
                <a:gridCol w="355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419100">
                <a:tc>
                  <a:txBody>
                    <a:bodyPr/>
                    <a:lstStyle/>
                    <a:p>
                      <a:pPr defTabSz="914400">
                        <a:tabLst>
                          <a:tab pos="914400" algn="l"/>
                        </a:tabLst>
                        <a:defRPr>
                          <a:latin typeface="+mn-lt"/>
                          <a:ea typeface="+mn-ea"/>
                          <a:cs typeface="+mn-cs"/>
                        </a:defRPr>
                      </a:pPr>
                      <a:endParaRPr/>
                    </a:p>
                  </a:txBody>
                  <a:tcPr marL="0" marR="0" marT="0" marB="0" anchor="ctr" horzOverflow="overflow">
                    <a:lnL w="0">
                      <a:miter lim="400000"/>
                    </a:lnL>
                    <a:lnR w="12700">
                      <a:solidFill>
                        <a:srgbClr val="000000"/>
                      </a:solidFill>
                      <a:miter lim="400000"/>
                    </a:lnR>
                    <a:lnT w="0">
                      <a:miter lim="400000"/>
                    </a:lnT>
                    <a:lnB w="25400">
                      <a:solidFill>
                        <a:srgbClr val="000000"/>
                      </a:solidFill>
                      <a:miter lim="400000"/>
                    </a:lnB>
                    <a:noFill/>
                  </a:tcPr>
                </a:tc>
                <a:tc>
                  <a:txBody>
                    <a:bodyPr/>
                    <a:lstStyle/>
                    <a:p>
                      <a:pPr defTabSz="914400">
                        <a:lnSpc>
                          <a:spcPct val="80000"/>
                        </a:lnSpc>
                        <a:tabLst>
                          <a:tab pos="914400" algn="l"/>
                        </a:tabLst>
                      </a:pPr>
                      <a:r>
                        <a:rPr b="1">
                          <a:latin typeface="+mn-lt"/>
                          <a:ea typeface="+mn-ea"/>
                          <a:cs typeface="+mn-cs"/>
                        </a:rPr>
                        <a:t>Categories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extLst>
                  <a:ext uri="{0D108BD9-81ED-4DB2-BD59-A6C34878D82A}">
                    <a16:rowId xmlns:a16="http://schemas.microsoft.com/office/drawing/2014/main" val="10000"/>
                  </a:ext>
                </a:extLst>
              </a:tr>
              <a:tr h="551428">
                <a:tc>
                  <a:txBody>
                    <a:bodyPr/>
                    <a:lstStyle/>
                    <a:p>
                      <a:pPr defTabSz="914400">
                        <a:tabLst>
                          <a:tab pos="914400" algn="l"/>
                        </a:tabLst>
                      </a:pPr>
                      <a:r>
                        <a:rPr>
                          <a:latin typeface="+mn-lt"/>
                          <a:ea typeface="+mn-ea"/>
                          <a:cs typeface="+mn-cs"/>
                        </a:rPr>
                        <a:t>0</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Nuclear Materials, Facilities and
Equipment and Miscellaneous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1"/>
                  </a:ext>
                </a:extLst>
              </a:tr>
              <a:tr h="557113">
                <a:tc>
                  <a:txBody>
                    <a:bodyPr/>
                    <a:lstStyle/>
                    <a:p>
                      <a:pPr defTabSz="914400">
                        <a:tabLst>
                          <a:tab pos="914400" algn="l"/>
                        </a:tabLst>
                      </a:pPr>
                      <a:r>
                        <a:rPr>
                          <a:latin typeface="+mn-lt"/>
                          <a:ea typeface="+mn-ea"/>
                          <a:cs typeface="+mn-cs"/>
                        </a:rPr>
                        <a:t>1</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Materials, Chemicals, “Microorganisms,” and Toxins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2"/>
                  </a:ext>
                </a:extLst>
              </a:tr>
              <a:tr h="414992">
                <a:tc>
                  <a:txBody>
                    <a:bodyPr/>
                    <a:lstStyle/>
                    <a:p>
                      <a:pPr defTabSz="914400">
                        <a:tabLst>
                          <a:tab pos="914400" algn="l"/>
                        </a:tabLst>
                      </a:pPr>
                      <a:r>
                        <a:rPr>
                          <a:latin typeface="+mn-lt"/>
                          <a:ea typeface="+mn-ea"/>
                          <a:cs typeface="+mn-cs"/>
                        </a:rPr>
                        <a:t>2</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Materials Processing</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3"/>
                  </a:ext>
                </a:extLst>
              </a:tr>
              <a:tr h="414992">
                <a:tc>
                  <a:txBody>
                    <a:bodyPr/>
                    <a:lstStyle/>
                    <a:p>
                      <a:pPr defTabSz="914400">
                        <a:tabLst>
                          <a:tab pos="914400" algn="l"/>
                        </a:tabLst>
                      </a:pPr>
                      <a:r>
                        <a:rPr>
                          <a:latin typeface="+mn-lt"/>
                          <a:ea typeface="+mn-ea"/>
                          <a:cs typeface="+mn-cs"/>
                        </a:rPr>
                        <a:t>3</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Electronics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4"/>
                  </a:ext>
                </a:extLst>
              </a:tr>
              <a:tr h="414992">
                <a:tc>
                  <a:txBody>
                    <a:bodyPr/>
                    <a:lstStyle/>
                    <a:p>
                      <a:pPr defTabSz="914400">
                        <a:tabLst>
                          <a:tab pos="914400" algn="l"/>
                        </a:tabLst>
                      </a:pPr>
                      <a:r>
                        <a:rPr>
                          <a:latin typeface="+mn-lt"/>
                          <a:ea typeface="+mn-ea"/>
                          <a:cs typeface="+mn-cs"/>
                        </a:rPr>
                        <a:t>4</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Computers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5"/>
                  </a:ext>
                </a:extLst>
              </a:tr>
              <a:tr h="557113">
                <a:tc>
                  <a:txBody>
                    <a:bodyPr/>
                    <a:lstStyle/>
                    <a:p>
                      <a:pPr defTabSz="914400">
                        <a:tabLst>
                          <a:tab pos="914400" algn="l"/>
                        </a:tabLst>
                      </a:pPr>
                      <a:r>
                        <a:rPr>
                          <a:latin typeface="+mn-lt"/>
                          <a:ea typeface="+mn-ea"/>
                          <a:cs typeface="+mn-cs"/>
                        </a:rPr>
                        <a:t>5</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Telecommunications and Information Security</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6"/>
                  </a:ext>
                </a:extLst>
              </a:tr>
              <a:tr h="414992">
                <a:tc>
                  <a:txBody>
                    <a:bodyPr/>
                    <a:lstStyle/>
                    <a:p>
                      <a:pPr defTabSz="914400">
                        <a:tabLst>
                          <a:tab pos="914400" algn="l"/>
                        </a:tabLst>
                      </a:pPr>
                      <a:r>
                        <a:rPr>
                          <a:latin typeface="+mn-lt"/>
                          <a:ea typeface="+mn-ea"/>
                          <a:cs typeface="+mn-cs"/>
                        </a:rPr>
                        <a:t>6</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Lasers and Sensors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7"/>
                  </a:ext>
                </a:extLst>
              </a:tr>
              <a:tr h="414992">
                <a:tc>
                  <a:txBody>
                    <a:bodyPr/>
                    <a:lstStyle/>
                    <a:p>
                      <a:pPr defTabSz="914400">
                        <a:tabLst>
                          <a:tab pos="914400" algn="l"/>
                        </a:tabLst>
                      </a:pPr>
                      <a:r>
                        <a:rPr>
                          <a:latin typeface="+mn-lt"/>
                          <a:ea typeface="+mn-ea"/>
                          <a:cs typeface="+mn-cs"/>
                        </a:rPr>
                        <a:t>7</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Navigation and Avionics</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8"/>
                  </a:ext>
                </a:extLst>
              </a:tr>
              <a:tr h="414992">
                <a:tc>
                  <a:txBody>
                    <a:bodyPr/>
                    <a:lstStyle/>
                    <a:p>
                      <a:pPr defTabSz="914400">
                        <a:tabLst>
                          <a:tab pos="914400" algn="l"/>
                        </a:tabLst>
                      </a:pPr>
                      <a:r>
                        <a:rPr>
                          <a:latin typeface="+mn-lt"/>
                          <a:ea typeface="+mn-ea"/>
                          <a:cs typeface="+mn-cs"/>
                        </a:rPr>
                        <a:t>8</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Marine</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9"/>
                  </a:ext>
                </a:extLst>
              </a:tr>
              <a:tr h="557113">
                <a:tc>
                  <a:txBody>
                    <a:bodyPr/>
                    <a:lstStyle/>
                    <a:p>
                      <a:pPr defTabSz="914400">
                        <a:tabLst>
                          <a:tab pos="914400" algn="l"/>
                        </a:tabLst>
                      </a:pPr>
                      <a:r>
                        <a:rPr>
                          <a:latin typeface="+mn-lt"/>
                          <a:ea typeface="+mn-ea"/>
                          <a:cs typeface="+mn-cs"/>
                        </a:rPr>
                        <a:t>9</a:t>
                      </a:r>
                    </a:p>
                  </a:txBody>
                  <a:tcPr marL="0" marR="0" marT="0" marB="0" anchor="ctr" horzOverflow="overflow">
                    <a:lnL w="25400">
                      <a:solidFill>
                        <a:srgbClr val="000000"/>
                      </a:solidFill>
                      <a:miter lim="400000"/>
                    </a:lnL>
                    <a:lnR w="127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algn="l" defTabSz="914400">
                        <a:lnSpc>
                          <a:spcPct val="80000"/>
                        </a:lnSpc>
                        <a:tabLst>
                          <a:tab pos="914400" algn="l"/>
                        </a:tabLst>
                      </a:pPr>
                      <a:r>
                        <a:rPr>
                          <a:latin typeface="+mn-lt"/>
                          <a:ea typeface="+mn-ea"/>
                          <a:cs typeface="+mn-cs"/>
                        </a:rPr>
                        <a:t>Aerospace &amp; Propulsion</a:t>
                      </a:r>
                    </a:p>
                  </a:txBody>
                  <a:tcPr marL="63500" marR="63500" marT="63500" marB="63500" anchor="ctr" horzOverflow="overflow">
                    <a:lnL w="127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10"/>
                  </a:ext>
                </a:extLst>
              </a:tr>
            </a:tbl>
          </a:graphicData>
        </a:graphic>
      </p:graphicFrame>
      <p:sp>
        <p:nvSpPr>
          <p:cNvPr id="1242" name="Arrow"/>
          <p:cNvSpPr/>
          <p:nvPr/>
        </p:nvSpPr>
        <p:spPr>
          <a:xfrm rot="7009249">
            <a:off x="2675117" y="4395722"/>
            <a:ext cx="4457701" cy="279401"/>
          </a:xfrm>
          <a:prstGeom prst="rightArrow">
            <a:avLst>
              <a:gd name="adj1" fmla="val 32000"/>
              <a:gd name="adj2" fmla="val 200000"/>
            </a:avLst>
          </a:prstGeom>
          <a:blipFill>
            <a:blip r:embed="rId3"/>
          </a:blip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243" name="Arrow"/>
          <p:cNvSpPr/>
          <p:nvPr/>
        </p:nvSpPr>
        <p:spPr>
          <a:xfrm rot="6643447">
            <a:off x="3087220" y="4926250"/>
            <a:ext cx="5321301" cy="279401"/>
          </a:xfrm>
          <a:prstGeom prst="rightArrow">
            <a:avLst>
              <a:gd name="adj1" fmla="val 32000"/>
              <a:gd name="adj2" fmla="val 200000"/>
            </a:avLst>
          </a:prstGeom>
          <a:blipFill>
            <a:blip r:embed="rId3"/>
          </a:blip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244" name="Arrow"/>
          <p:cNvSpPr/>
          <p:nvPr/>
        </p:nvSpPr>
        <p:spPr>
          <a:xfrm rot="4729603">
            <a:off x="5214170" y="5003327"/>
            <a:ext cx="5206038" cy="279401"/>
          </a:xfrm>
          <a:prstGeom prst="rightArrow">
            <a:avLst>
              <a:gd name="adj1" fmla="val 32000"/>
              <a:gd name="adj2" fmla="val 200000"/>
            </a:avLst>
          </a:prstGeom>
          <a:blipFill>
            <a:blip r:embed="rId3"/>
          </a:blip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graphicFrame>
        <p:nvGraphicFramePr>
          <p:cNvPr id="1245" name="Table"/>
          <p:cNvGraphicFramePr/>
          <p:nvPr/>
        </p:nvGraphicFramePr>
        <p:xfrm>
          <a:off x="10731500" y="2273300"/>
          <a:ext cx="1371600" cy="1308100"/>
        </p:xfrm>
        <a:graphic>
          <a:graphicData uri="http://schemas.openxmlformats.org/drawingml/2006/table">
            <a:tbl>
              <a:tblPr>
                <a:tableStyleId>{4C3C2611-4C71-4FC5-86AE-919BDF0F9419}</a:tableStyleId>
              </a:tblPr>
              <a:tblGrid>
                <a:gridCol w="1371600">
                  <a:extLst>
                    <a:ext uri="{9D8B030D-6E8A-4147-A177-3AD203B41FA5}">
                      <a16:colId xmlns:a16="http://schemas.microsoft.com/office/drawing/2014/main" val="20000"/>
                    </a:ext>
                  </a:extLst>
                </a:gridCol>
              </a:tblGrid>
              <a:tr h="1308100">
                <a:tc>
                  <a:txBody>
                    <a:bodyPr/>
                    <a:lstStyle/>
                    <a:p>
                      <a:pPr defTabSz="914400">
                        <a:tabLst>
                          <a:tab pos="914400" algn="l"/>
                        </a:tabLst>
                      </a:pPr>
                      <a:r>
                        <a:rPr b="1">
                          <a:latin typeface="+mn-lt"/>
                          <a:ea typeface="+mn-ea"/>
                          <a:cs typeface="+mn-cs"/>
                        </a:rPr>
                        <a:t>Used for sequential number of ECCNs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0"/>
                  </a:ext>
                </a:extLst>
              </a:tr>
            </a:tbl>
          </a:graphicData>
        </a:graphic>
      </p:graphicFrame>
      <p:sp>
        <p:nvSpPr>
          <p:cNvPr id="1246" name="Arrow"/>
          <p:cNvSpPr/>
          <p:nvPr/>
        </p:nvSpPr>
        <p:spPr>
          <a:xfrm rot="1410271">
            <a:off x="8809434" y="2502787"/>
            <a:ext cx="1727201" cy="279401"/>
          </a:xfrm>
          <a:prstGeom prst="rightArrow">
            <a:avLst>
              <a:gd name="adj1" fmla="val 32000"/>
              <a:gd name="adj2" fmla="val 200000"/>
            </a:avLst>
          </a:prstGeom>
          <a:blipFill>
            <a:blip r:embed="rId3"/>
          </a:blip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247" name="ECCN 9A991"/>
          <p:cNvSpPr txBox="1">
            <a:spLocks noGrp="1"/>
          </p:cNvSpPr>
          <p:nvPr>
            <p:ph type="title"/>
          </p:nvPr>
        </p:nvSpPr>
        <p:spPr>
          <a:prstGeom prst="rect">
            <a:avLst/>
          </a:prstGeom>
        </p:spPr>
        <p:txBody>
          <a:bodyPr/>
          <a:lstStyle/>
          <a:p>
            <a:r>
              <a:t>ECCN 9A991</a:t>
            </a:r>
          </a:p>
        </p:txBody>
      </p:sp>
      <p:sp>
        <p:nvSpPr>
          <p:cNvPr id="124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81</a:t>
            </a:fld>
            <a:endParaRPr/>
          </a:p>
        </p:txBody>
      </p:sp>
      <p:sp>
        <p:nvSpPr>
          <p:cNvPr id="1249" name="Arrow"/>
          <p:cNvSpPr/>
          <p:nvPr/>
        </p:nvSpPr>
        <p:spPr>
          <a:xfrm rot="5042450">
            <a:off x="5557982" y="5003070"/>
            <a:ext cx="5160859" cy="279401"/>
          </a:xfrm>
          <a:prstGeom prst="rightArrow">
            <a:avLst>
              <a:gd name="adj1" fmla="val 32000"/>
              <a:gd name="adj2" fmla="val 200000"/>
            </a:avLst>
          </a:prstGeom>
          <a:blipFill>
            <a:blip r:embed="rId3"/>
          </a:blip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250" name="Classification &amp; SNAP-R"/>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 &amp; SNAP-R</a:t>
            </a:r>
          </a:p>
        </p:txBody>
      </p:sp>
      <p:sp>
        <p:nvSpPr>
          <p:cNvPr id="1251" name="Commercial aircraft hardware"/>
          <p:cNvSpPr txBox="1"/>
          <p:nvPr/>
        </p:nvSpPr>
        <p:spPr>
          <a:xfrm>
            <a:off x="760569" y="1083733"/>
            <a:ext cx="9854721"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400"/>
            </a:lvl1pPr>
          </a:lstStyle>
          <a:p>
            <a:r>
              <a:t>Commercial aircraft hardware</a:t>
            </a:r>
          </a:p>
        </p:txBody>
      </p:sp>
      <p:sp>
        <p:nvSpPr>
          <p:cNvPr id="1252" name="9 A 9 9 1"/>
          <p:cNvSpPr txBox="1"/>
          <p:nvPr/>
        </p:nvSpPr>
        <p:spPr>
          <a:xfrm>
            <a:off x="5688713" y="1589616"/>
            <a:ext cx="3103960" cy="1041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spcBef>
                <a:spcPts val="2400"/>
              </a:spcBef>
              <a:defRPr sz="6400"/>
            </a:lvl1pPr>
          </a:lstStyle>
          <a:p>
            <a:r>
              <a:t>9 A 9 9 1</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Aircraft - multiple silhouette-sm.jpg" descr="Aircraft - multiple silhouette-sm.jpg"/>
          <p:cNvPicPr>
            <a:picLocks noChangeAspect="1"/>
          </p:cNvPicPr>
          <p:nvPr/>
        </p:nvPicPr>
        <p:blipFill>
          <a:blip r:embed="rId2">
            <a:alphaModFix amt="5000"/>
          </a:blip>
          <a:stretch>
            <a:fillRect/>
          </a:stretch>
        </p:blipFill>
        <p:spPr>
          <a:xfrm>
            <a:off x="203200" y="1587500"/>
            <a:ext cx="12801600" cy="8001000"/>
          </a:xfrm>
          <a:prstGeom prst="rect">
            <a:avLst/>
          </a:prstGeom>
          <a:ln w="12700">
            <a:miter lim="400000"/>
          </a:ln>
        </p:spPr>
      </p:pic>
      <p:sp>
        <p:nvSpPr>
          <p:cNvPr id="1255" name="ECCN 9A991"/>
          <p:cNvSpPr txBox="1">
            <a:spLocks noGrp="1"/>
          </p:cNvSpPr>
          <p:nvPr>
            <p:ph type="title"/>
          </p:nvPr>
        </p:nvSpPr>
        <p:spPr>
          <a:prstGeom prst="rect">
            <a:avLst/>
          </a:prstGeom>
        </p:spPr>
        <p:txBody>
          <a:bodyPr/>
          <a:lstStyle/>
          <a:p>
            <a:r>
              <a:t>ECCN 9A991</a:t>
            </a:r>
          </a:p>
        </p:txBody>
      </p:sp>
      <p:sp>
        <p:nvSpPr>
          <p:cNvPr id="125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82</a:t>
            </a:fld>
            <a:endParaRPr/>
          </a:p>
        </p:txBody>
      </p:sp>
      <p:sp>
        <p:nvSpPr>
          <p:cNvPr id="1257" name="Body"/>
          <p:cNvSpPr txBox="1">
            <a:spLocks noGrp="1"/>
          </p:cNvSpPr>
          <p:nvPr>
            <p:ph type="body" idx="1"/>
          </p:nvPr>
        </p:nvSpPr>
        <p:spPr>
          <a:prstGeom prst="rect">
            <a:avLst/>
          </a:prstGeom>
        </p:spPr>
        <p:txBody>
          <a:bodyPr/>
          <a:lstStyle/>
          <a:p>
            <a:pPr marL="0" indent="0">
              <a:spcBef>
                <a:spcPts val="0"/>
              </a:spcBef>
              <a:buSzTx/>
              <a:buNone/>
              <a:defRPr sz="2400"/>
            </a:pPr>
            <a:endParaRPr/>
          </a:p>
        </p:txBody>
      </p:sp>
      <p:sp>
        <p:nvSpPr>
          <p:cNvPr id="1258" name="Classification &amp; SNAP-R"/>
          <p:cNvSpPr txBox="1"/>
          <p:nvPr/>
        </p:nvSpPr>
        <p:spPr>
          <a:xfrm>
            <a:off x="98361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 &amp; SNAP-R</a:t>
            </a:r>
          </a:p>
        </p:txBody>
      </p:sp>
      <p:sp>
        <p:nvSpPr>
          <p:cNvPr id="1259" name="9A991   “Aircraft”, n.e.s., and gas turbine engines not controlled by 9A001 or 9A101 and parts and components, n.e.s.…"/>
          <p:cNvSpPr txBox="1"/>
          <p:nvPr/>
        </p:nvSpPr>
        <p:spPr>
          <a:xfrm>
            <a:off x="324811" y="1885950"/>
            <a:ext cx="5753101" cy="657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2400" b="1"/>
            </a:pPr>
            <a:r>
              <a:t>9A991  </a:t>
            </a:r>
            <a:r>
              <a:rPr b="0"/>
              <a:t> “Aircraft”, n.e.s., and gas turbine engines not controlled by 9A001 or 9A101 and parts and components, n.e.s.</a:t>
            </a:r>
          </a:p>
          <a:p>
            <a:pPr algn="l">
              <a:defRPr sz="2200" b="1"/>
            </a:pPr>
            <a:endParaRPr b="0"/>
          </a:p>
          <a:p>
            <a:pPr algn="l">
              <a:defRPr sz="2200" b="1"/>
            </a:pPr>
            <a:r>
              <a:t>License Requirements</a:t>
            </a:r>
          </a:p>
          <a:p>
            <a:pPr algn="l">
              <a:defRPr sz="2200"/>
            </a:pPr>
            <a:endParaRPr/>
          </a:p>
          <a:p>
            <a:pPr algn="l">
              <a:defRPr sz="2200"/>
            </a:pPr>
            <a:r>
              <a:t>     Reason for Control:  </a:t>
            </a:r>
            <a:r>
              <a:rPr b="1"/>
              <a:t>AT, UN</a:t>
            </a:r>
          </a:p>
          <a:p>
            <a:pPr algn="l">
              <a:defRPr sz="2200"/>
            </a:pPr>
            <a:endParaRPr b="1"/>
          </a:p>
          <a:p>
            <a:pPr algn="l">
              <a:defRPr sz="2200"/>
            </a:pPr>
            <a:r>
              <a:t>Control(s)                           Country Chart</a:t>
            </a:r>
          </a:p>
          <a:p>
            <a:pPr algn="l">
              <a:defRPr sz="2200"/>
            </a:pPr>
            <a:endParaRPr/>
          </a:p>
          <a:p>
            <a:pPr algn="l">
              <a:defRPr sz="2200"/>
            </a:pPr>
            <a:r>
              <a:t>AT applies to entire entry     AT Column 1</a:t>
            </a:r>
          </a:p>
          <a:p>
            <a:pPr algn="l">
              <a:defRPr sz="2200"/>
            </a:pPr>
            <a:endParaRPr/>
          </a:p>
          <a:p>
            <a:pPr algn="l">
              <a:defRPr sz="2200"/>
            </a:pPr>
            <a:r>
              <a:t>UN applies to 9A991.a         Iraq, North Korea</a:t>
            </a:r>
          </a:p>
          <a:p>
            <a:pPr algn="l">
              <a:defRPr sz="2200"/>
            </a:pPr>
            <a:r>
              <a:t>                                          and Rwanda</a:t>
            </a:r>
          </a:p>
          <a:p>
            <a:pPr algn="l">
              <a:defRPr sz="2200"/>
            </a:pPr>
            <a:endParaRPr/>
          </a:p>
          <a:p>
            <a:pPr algn="l">
              <a:defRPr sz="2200" b="1"/>
            </a:pPr>
            <a:r>
              <a:t>License Exceptions</a:t>
            </a:r>
          </a:p>
          <a:p>
            <a:pPr algn="l">
              <a:defRPr sz="2200"/>
            </a:pPr>
            <a:endParaRPr/>
          </a:p>
          <a:p>
            <a:pPr algn="l">
              <a:defRPr sz="2200"/>
            </a:pPr>
            <a:r>
              <a:t>     LVS:    N/A</a:t>
            </a:r>
          </a:p>
          <a:p>
            <a:pPr algn="l">
              <a:defRPr sz="2200"/>
            </a:pPr>
            <a:r>
              <a:t>     GBS:   N/A</a:t>
            </a:r>
          </a:p>
          <a:p>
            <a:pPr algn="l">
              <a:defRPr sz="2200"/>
            </a:pPr>
            <a:r>
              <a:t>     CIV:    N/A</a:t>
            </a:r>
          </a:p>
        </p:txBody>
      </p:sp>
      <p:sp>
        <p:nvSpPr>
          <p:cNvPr id="1260" name="Commercial aircraft hardware"/>
          <p:cNvSpPr txBox="1"/>
          <p:nvPr/>
        </p:nvSpPr>
        <p:spPr>
          <a:xfrm>
            <a:off x="760569" y="1083733"/>
            <a:ext cx="9854721"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400"/>
            </a:lvl1pPr>
          </a:lstStyle>
          <a:p>
            <a:r>
              <a:t>Commercial aircraft hardware</a:t>
            </a:r>
          </a:p>
        </p:txBody>
      </p:sp>
      <p:sp>
        <p:nvSpPr>
          <p:cNvPr id="1261" name="a. Military aircraft, demilitarized (not specifically equipped or modified for military operation), as follows:…"/>
          <p:cNvSpPr txBox="1"/>
          <p:nvPr/>
        </p:nvSpPr>
        <p:spPr>
          <a:xfrm>
            <a:off x="6234500" y="1928862"/>
            <a:ext cx="6594278" cy="756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400"/>
            </a:pPr>
            <a:r>
              <a:t>a. Military aircraft, demilitarized (not specifically equipped or modified for military operation), as follows:</a:t>
            </a:r>
          </a:p>
          <a:p>
            <a:pPr algn="l">
              <a:defRPr sz="2400"/>
            </a:pPr>
            <a:r>
              <a:t>     a.1 Cargo aircraft bearing “C” designations and numbered C-45 through C-118 inclusive, C-121 through C-125 inclusive, and C-131, using reciprocating engines only.</a:t>
            </a:r>
          </a:p>
          <a:p>
            <a:pPr algn="l">
              <a:defRPr sz="2400"/>
            </a:pPr>
            <a:r>
              <a:t>     a.2  Trainer aircraft bearing “T” designations and using reciprocating engines or turboprop engines with less than 600 horsepower (s.h.p.).</a:t>
            </a:r>
          </a:p>
          <a:p>
            <a:pPr algn="l">
              <a:defRPr sz="2400"/>
            </a:pPr>
            <a:r>
              <a:t>     a.3  Utility aircraft bearing “U” designations and using reciprocating engines only.</a:t>
            </a:r>
          </a:p>
          <a:p>
            <a:pPr algn="l">
              <a:defRPr sz="2400"/>
            </a:pPr>
            <a:r>
              <a:t>     a.4  All liaison aircraft bearing an “L” designatn.</a:t>
            </a:r>
          </a:p>
          <a:p>
            <a:pPr algn="l">
              <a:defRPr sz="2400"/>
            </a:pPr>
            <a:r>
              <a:t>     a.5  All observation aircraft bearing “O” designations and using reciprocating engines.</a:t>
            </a:r>
          </a:p>
          <a:p>
            <a:pPr algn="l">
              <a:defRPr sz="2400"/>
            </a:pPr>
            <a:r>
              <a:t>b.  Civil aircraft;</a:t>
            </a:r>
          </a:p>
          <a:p>
            <a:pPr algn="l">
              <a:defRPr sz="2400"/>
            </a:pPr>
            <a:r>
              <a:t>c.  Aero gas turbine engines, and specially designed parts therefore.</a:t>
            </a:r>
          </a:p>
          <a:p>
            <a:pPr algn="l">
              <a:defRPr sz="2400"/>
            </a:pPr>
            <a:r>
              <a:t>d.  Aircraft parts and components, n.e.s.</a:t>
            </a:r>
          </a:p>
          <a:p>
            <a:pPr algn="l">
              <a:defRPr sz="2400"/>
            </a:pPr>
            <a:r>
              <a:t>e.  Pressurized aircraft breathing equipment n.e.s.; </a:t>
            </a:r>
            <a:r>
              <a:rPr i="1"/>
              <a:t>and</a:t>
            </a:r>
            <a:r>
              <a:t> specially designed parts therefore, n.e.s.</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 name="Rectangle"/>
          <p:cNvSpPr/>
          <p:nvPr/>
        </p:nvSpPr>
        <p:spPr>
          <a:xfrm>
            <a:off x="-25400" y="-48692"/>
            <a:ext cx="13055601" cy="1684884"/>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264" name="Shape"/>
          <p:cNvSpPr/>
          <p:nvPr/>
        </p:nvSpPr>
        <p:spPr>
          <a:xfrm rot="10800000" flipH="1">
            <a:off x="9678987" y="1660525"/>
            <a:ext cx="3327401" cy="304800"/>
          </a:xfrm>
          <a:custGeom>
            <a:avLst/>
            <a:gdLst/>
            <a:ahLst/>
            <a:cxnLst>
              <a:cxn ang="0">
                <a:pos x="wd2" y="hd2"/>
              </a:cxn>
              <a:cxn ang="5400000">
                <a:pos x="wd2" y="hd2"/>
              </a:cxn>
              <a:cxn ang="10800000">
                <a:pos x="wd2" y="hd2"/>
              </a:cxn>
              <a:cxn ang="16200000">
                <a:pos x="wd2" y="hd2"/>
              </a:cxn>
            </a:cxnLst>
            <a:rect l="0" t="0" r="r" b="b"/>
            <a:pathLst>
              <a:path w="21600" h="21600" extrusionOk="0">
                <a:moveTo>
                  <a:pt x="1770" y="0"/>
                </a:moveTo>
                <a:lnTo>
                  <a:pt x="21600" y="0"/>
                </a:lnTo>
                <a:lnTo>
                  <a:pt x="21600" y="21600"/>
                </a:lnTo>
                <a:lnTo>
                  <a:pt x="499" y="21600"/>
                </a:lnTo>
                <a:lnTo>
                  <a:pt x="0" y="21600"/>
                </a:lnTo>
                <a:lnTo>
                  <a:pt x="318" y="21600"/>
                </a:lnTo>
                <a:lnTo>
                  <a:pt x="1770" y="0"/>
                </a:lnTo>
                <a:close/>
              </a:path>
            </a:pathLst>
          </a:custGeom>
          <a:solidFill>
            <a:srgbClr val="4C73B9"/>
          </a:solidFill>
          <a:ln w="12700"/>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sp>
        <p:nvSpPr>
          <p:cNvPr id="1265" name="Rectangle"/>
          <p:cNvSpPr/>
          <p:nvPr/>
        </p:nvSpPr>
        <p:spPr>
          <a:xfrm>
            <a:off x="-25400" y="9512300"/>
            <a:ext cx="13068300" cy="266700"/>
          </a:xfrm>
          <a:prstGeom prst="rect">
            <a:avLst/>
          </a:prstGeom>
          <a:solidFill>
            <a:srgbClr val="4C73B9"/>
          </a:solidFill>
          <a:ln w="12700">
            <a:miter lim="400000"/>
          </a:ln>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sp>
        <p:nvSpPr>
          <p:cNvPr id="1266" name="Exports International proprietary"/>
          <p:cNvSpPr txBox="1"/>
          <p:nvPr/>
        </p:nvSpPr>
        <p:spPr>
          <a:xfrm>
            <a:off x="8578850" y="9504362"/>
            <a:ext cx="3708400" cy="29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r"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Exports International proprietary</a:t>
            </a:r>
          </a:p>
        </p:txBody>
      </p:sp>
      <p:sp>
        <p:nvSpPr>
          <p:cNvPr id="1267" name="Line"/>
          <p:cNvSpPr/>
          <p:nvPr/>
        </p:nvSpPr>
        <p:spPr>
          <a:xfrm>
            <a:off x="12338050" y="9537700"/>
            <a:ext cx="1588" cy="215900"/>
          </a:xfrm>
          <a:prstGeom prst="line">
            <a:avLst/>
          </a:prstGeom>
          <a:ln w="12700">
            <a:solidFill>
              <a:srgbClr val="FFFFFF"/>
            </a:solidFill>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1268" name="Aircraft - multiple silhouette-sm.jpg" descr="Aircraft - multiple silhouette-sm.jpg"/>
          <p:cNvPicPr>
            <a:picLocks noChangeAspect="1"/>
          </p:cNvPicPr>
          <p:nvPr/>
        </p:nvPicPr>
        <p:blipFill>
          <a:blip r:embed="rId2">
            <a:alphaModFix amt="5000"/>
          </a:blip>
          <a:stretch>
            <a:fillRect/>
          </a:stretch>
        </p:blipFill>
        <p:spPr>
          <a:xfrm>
            <a:off x="203200" y="1587500"/>
            <a:ext cx="12801600" cy="8001000"/>
          </a:xfrm>
          <a:prstGeom prst="rect">
            <a:avLst/>
          </a:prstGeom>
          <a:ln w="12700">
            <a:miter lim="400000"/>
          </a:ln>
        </p:spPr>
      </p:pic>
      <p:sp>
        <p:nvSpPr>
          <p:cNvPr id="126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83</a:t>
            </a:fld>
            <a:endParaRPr/>
          </a:p>
        </p:txBody>
      </p:sp>
      <p:sp>
        <p:nvSpPr>
          <p:cNvPr id="1270" name="Country Charts re 9A991…"/>
          <p:cNvSpPr txBox="1">
            <a:spLocks noGrp="1"/>
          </p:cNvSpPr>
          <p:nvPr>
            <p:ph type="title"/>
          </p:nvPr>
        </p:nvSpPr>
        <p:spPr>
          <a:prstGeom prst="rect">
            <a:avLst/>
          </a:prstGeom>
        </p:spPr>
        <p:txBody>
          <a:bodyPr/>
          <a:lstStyle/>
          <a:p>
            <a:r>
              <a:t>Country Charts re 9A991</a:t>
            </a:r>
            <a:endParaRPr sz="3000"/>
          </a:p>
          <a:p>
            <a:r>
              <a:rPr sz="3000"/>
              <a:t>    Commercial aircraft hardware</a:t>
            </a:r>
          </a:p>
        </p:txBody>
      </p:sp>
      <p:graphicFrame>
        <p:nvGraphicFramePr>
          <p:cNvPr id="1271" name="Table"/>
          <p:cNvGraphicFramePr/>
          <p:nvPr/>
        </p:nvGraphicFramePr>
        <p:xfrm>
          <a:off x="461738" y="1707551"/>
          <a:ext cx="12239399" cy="4781918"/>
        </p:xfrm>
        <a:graphic>
          <a:graphicData uri="http://schemas.openxmlformats.org/drawingml/2006/table">
            <a:tbl>
              <a:tblPr lastRow="1" bandRow="1">
                <a:tableStyleId>{4C3C2611-4C71-4FC5-86AE-919BDF0F9419}</a:tableStyleId>
              </a:tblPr>
              <a:tblGrid>
                <a:gridCol w="2042303">
                  <a:extLst>
                    <a:ext uri="{9D8B030D-6E8A-4147-A177-3AD203B41FA5}">
                      <a16:colId xmlns:a16="http://schemas.microsoft.com/office/drawing/2014/main" val="20000"/>
                    </a:ext>
                  </a:extLst>
                </a:gridCol>
                <a:gridCol w="127000">
                  <a:extLst>
                    <a:ext uri="{9D8B030D-6E8A-4147-A177-3AD203B41FA5}">
                      <a16:colId xmlns:a16="http://schemas.microsoft.com/office/drawing/2014/main" val="20001"/>
                    </a:ext>
                  </a:extLst>
                </a:gridCol>
                <a:gridCol w="572078">
                  <a:extLst>
                    <a:ext uri="{9D8B030D-6E8A-4147-A177-3AD203B41FA5}">
                      <a16:colId xmlns:a16="http://schemas.microsoft.com/office/drawing/2014/main" val="20002"/>
                    </a:ext>
                  </a:extLst>
                </a:gridCol>
                <a:gridCol w="572078">
                  <a:extLst>
                    <a:ext uri="{9D8B030D-6E8A-4147-A177-3AD203B41FA5}">
                      <a16:colId xmlns:a16="http://schemas.microsoft.com/office/drawing/2014/main" val="20003"/>
                    </a:ext>
                  </a:extLst>
                </a:gridCol>
                <a:gridCol w="57207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660978">
                  <a:extLst>
                    <a:ext uri="{9D8B030D-6E8A-4147-A177-3AD203B41FA5}">
                      <a16:colId xmlns:a16="http://schemas.microsoft.com/office/drawing/2014/main" val="20006"/>
                    </a:ext>
                  </a:extLst>
                </a:gridCol>
                <a:gridCol w="660978">
                  <a:extLst>
                    <a:ext uri="{9D8B030D-6E8A-4147-A177-3AD203B41FA5}">
                      <a16:colId xmlns:a16="http://schemas.microsoft.com/office/drawing/2014/main" val="20007"/>
                    </a:ext>
                  </a:extLst>
                </a:gridCol>
                <a:gridCol w="127000">
                  <a:extLst>
                    <a:ext uri="{9D8B030D-6E8A-4147-A177-3AD203B41FA5}">
                      <a16:colId xmlns:a16="http://schemas.microsoft.com/office/drawing/2014/main" val="20008"/>
                    </a:ext>
                  </a:extLst>
                </a:gridCol>
                <a:gridCol w="508578">
                  <a:extLst>
                    <a:ext uri="{9D8B030D-6E8A-4147-A177-3AD203B41FA5}">
                      <a16:colId xmlns:a16="http://schemas.microsoft.com/office/drawing/2014/main" val="20009"/>
                    </a:ext>
                  </a:extLst>
                </a:gridCol>
                <a:gridCol w="508578">
                  <a:extLst>
                    <a:ext uri="{9D8B030D-6E8A-4147-A177-3AD203B41FA5}">
                      <a16:colId xmlns:a16="http://schemas.microsoft.com/office/drawing/2014/main" val="20010"/>
                    </a:ext>
                  </a:extLst>
                </a:gridCol>
                <a:gridCol w="127000">
                  <a:extLst>
                    <a:ext uri="{9D8B030D-6E8A-4147-A177-3AD203B41FA5}">
                      <a16:colId xmlns:a16="http://schemas.microsoft.com/office/drawing/2014/main" val="20011"/>
                    </a:ext>
                  </a:extLst>
                </a:gridCol>
                <a:gridCol w="626301">
                  <a:extLst>
                    <a:ext uri="{9D8B030D-6E8A-4147-A177-3AD203B41FA5}">
                      <a16:colId xmlns:a16="http://schemas.microsoft.com/office/drawing/2014/main" val="20012"/>
                    </a:ext>
                  </a:extLst>
                </a:gridCol>
                <a:gridCol w="127000">
                  <a:extLst>
                    <a:ext uri="{9D8B030D-6E8A-4147-A177-3AD203B41FA5}">
                      <a16:colId xmlns:a16="http://schemas.microsoft.com/office/drawing/2014/main" val="20013"/>
                    </a:ext>
                  </a:extLst>
                </a:gridCol>
                <a:gridCol w="495878">
                  <a:extLst>
                    <a:ext uri="{9D8B030D-6E8A-4147-A177-3AD203B41FA5}">
                      <a16:colId xmlns:a16="http://schemas.microsoft.com/office/drawing/2014/main" val="20014"/>
                    </a:ext>
                  </a:extLst>
                </a:gridCol>
                <a:gridCol w="495878">
                  <a:extLst>
                    <a:ext uri="{9D8B030D-6E8A-4147-A177-3AD203B41FA5}">
                      <a16:colId xmlns:a16="http://schemas.microsoft.com/office/drawing/2014/main" val="20015"/>
                    </a:ext>
                  </a:extLst>
                </a:gridCol>
                <a:gridCol w="127000">
                  <a:extLst>
                    <a:ext uri="{9D8B030D-6E8A-4147-A177-3AD203B41FA5}">
                      <a16:colId xmlns:a16="http://schemas.microsoft.com/office/drawing/2014/main" val="20016"/>
                    </a:ext>
                  </a:extLst>
                </a:gridCol>
                <a:gridCol w="964803">
                  <a:extLst>
                    <a:ext uri="{9D8B030D-6E8A-4147-A177-3AD203B41FA5}">
                      <a16:colId xmlns:a16="http://schemas.microsoft.com/office/drawing/2014/main" val="20017"/>
                    </a:ext>
                  </a:extLst>
                </a:gridCol>
                <a:gridCol w="127000">
                  <a:extLst>
                    <a:ext uri="{9D8B030D-6E8A-4147-A177-3AD203B41FA5}">
                      <a16:colId xmlns:a16="http://schemas.microsoft.com/office/drawing/2014/main" val="20018"/>
                    </a:ext>
                  </a:extLst>
                </a:gridCol>
                <a:gridCol w="508578">
                  <a:extLst>
                    <a:ext uri="{9D8B030D-6E8A-4147-A177-3AD203B41FA5}">
                      <a16:colId xmlns:a16="http://schemas.microsoft.com/office/drawing/2014/main" val="20019"/>
                    </a:ext>
                  </a:extLst>
                </a:gridCol>
                <a:gridCol w="508578">
                  <a:extLst>
                    <a:ext uri="{9D8B030D-6E8A-4147-A177-3AD203B41FA5}">
                      <a16:colId xmlns:a16="http://schemas.microsoft.com/office/drawing/2014/main" val="20020"/>
                    </a:ext>
                  </a:extLst>
                </a:gridCol>
                <a:gridCol w="508578">
                  <a:extLst>
                    <a:ext uri="{9D8B030D-6E8A-4147-A177-3AD203B41FA5}">
                      <a16:colId xmlns:a16="http://schemas.microsoft.com/office/drawing/2014/main" val="20021"/>
                    </a:ext>
                  </a:extLst>
                </a:gridCol>
                <a:gridCol w="127000">
                  <a:extLst>
                    <a:ext uri="{9D8B030D-6E8A-4147-A177-3AD203B41FA5}">
                      <a16:colId xmlns:a16="http://schemas.microsoft.com/office/drawing/2014/main" val="20022"/>
                    </a:ext>
                  </a:extLst>
                </a:gridCol>
                <a:gridCol w="508578">
                  <a:extLst>
                    <a:ext uri="{9D8B030D-6E8A-4147-A177-3AD203B41FA5}">
                      <a16:colId xmlns:a16="http://schemas.microsoft.com/office/drawing/2014/main" val="20023"/>
                    </a:ext>
                  </a:extLst>
                </a:gridCol>
                <a:gridCol w="508578">
                  <a:extLst>
                    <a:ext uri="{9D8B030D-6E8A-4147-A177-3AD203B41FA5}">
                      <a16:colId xmlns:a16="http://schemas.microsoft.com/office/drawing/2014/main" val="20024"/>
                    </a:ext>
                  </a:extLst>
                </a:gridCol>
              </a:tblGrid>
              <a:tr h="687744">
                <a:tc gridSpan="25">
                  <a:txBody>
                    <a:bodyPr/>
                    <a:lstStyle/>
                    <a:p>
                      <a:pPr defTabSz="914400">
                        <a:defRPr sz="2000" b="1">
                          <a:latin typeface="Helvetica"/>
                          <a:ea typeface="Helvetica"/>
                          <a:cs typeface="Helvetica"/>
                          <a:sym typeface="Helvetica"/>
                        </a:defRPr>
                      </a:pPr>
                      <a:r>
                        <a:t>Commerce Country Chart</a:t>
                      </a:r>
                    </a:p>
                    <a:p>
                      <a:pPr defTabSz="914400">
                        <a:lnSpc>
                          <a:spcPct val="80000"/>
                        </a:lnSpc>
                        <a:defRPr sz="1600" b="1">
                          <a:latin typeface="Helvetica"/>
                          <a:ea typeface="Helvetica"/>
                          <a:cs typeface="Helvetica"/>
                          <a:sym typeface="Helvetica"/>
                        </a:defRPr>
                      </a:pPr>
                      <a:r>
                        <a:t>Reasons for Control</a:t>
                      </a: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9096">
                <a:tc>
                  <a:txBody>
                    <a:bodyPr/>
                    <a:lstStyle/>
                    <a:p>
                      <a:pPr defTabSz="914400">
                        <a:lnSpc>
                          <a:spcPct val="80000"/>
                        </a:lnSpc>
                        <a:defRPr sz="20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12700">
                      <a:solidFill>
                        <a:srgbClr val="3797C6"/>
                      </a:solidFill>
                      <a:miter lim="400000"/>
                    </a:lnR>
                    <a:lnT w="0">
                      <a:solidFill>
                        <a:srgbClr val="000000"/>
                      </a:solidFill>
                      <a:custDash/>
                      <a:miter lim="0"/>
                    </a:lnT>
                    <a:lnB w="0">
                      <a:solidFill>
                        <a:srgbClr val="000000"/>
                      </a:solidFill>
                      <a:custDash/>
                      <a:miter lim="0"/>
                    </a:lnB>
                    <a:noFill/>
                  </a:tcPr>
                </a:tc>
                <a:tc gridSpan="3">
                  <a:txBody>
                    <a:bodyPr/>
                    <a:lstStyle/>
                    <a:p>
                      <a:pPr defTabSz="914400">
                        <a:lnSpc>
                          <a:spcPct val="80000"/>
                        </a:lnSpc>
                      </a:pPr>
                      <a:r>
                        <a:rPr sz="1200" b="1">
                          <a:latin typeface="Helvetica"/>
                          <a:ea typeface="Helvetica"/>
                          <a:cs typeface="Helvetica"/>
                          <a:sym typeface="Helvetica"/>
                        </a:rPr>
                        <a:t>Chemical &amp; Biological
Weapons</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Nuclear
Nonproliferation
</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National Security</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Missile
Tech</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Regional Stability</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Firearms
Convention</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3">
                  <a:txBody>
                    <a:bodyPr/>
                    <a:lstStyle/>
                    <a:p>
                      <a:pPr defTabSz="914400">
                        <a:lnSpc>
                          <a:spcPct val="80000"/>
                        </a:lnSpc>
                      </a:pPr>
                      <a:r>
                        <a:rPr sz="1200" b="1">
                          <a:latin typeface="Helvetica"/>
                          <a:ea typeface="Helvetica"/>
                          <a:cs typeface="Helvetica"/>
                          <a:sym typeface="Helvetica"/>
                        </a:rPr>
                        <a:t>Crime Control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Anti-
Terrorism</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extLst>
                  <a:ext uri="{0D108BD9-81ED-4DB2-BD59-A6C34878D82A}">
                    <a16:rowId xmlns:a16="http://schemas.microsoft.com/office/drawing/2014/main" val="10001"/>
                  </a:ext>
                </a:extLst>
              </a:tr>
              <a:tr h="398043">
                <a:tc>
                  <a:txBody>
                    <a:bodyPr/>
                    <a:lstStyle/>
                    <a:p>
                      <a:pPr defTabSz="914400">
                        <a:lnSpc>
                          <a:spcPct val="80000"/>
                        </a:lnSpc>
                        <a:defRPr sz="20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0">
                      <a:solidFill>
                        <a:srgbClr val="000000"/>
                      </a:solidFill>
                      <a:custDash/>
                      <a:miter lim="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CB
1</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CB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CB
3</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NP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NP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NS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NS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MT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RS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RS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FC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CC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CC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CC
3</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AT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AT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2"/>
                  </a:ext>
                </a:extLst>
              </a:tr>
              <a:tr h="374826">
                <a:tc>
                  <a:txBody>
                    <a:bodyPr/>
                    <a:lstStyle/>
                    <a:p>
                      <a:pPr algn="l" defTabSz="914400"/>
                      <a:r>
                        <a:rPr b="1">
                          <a:latin typeface="Helvetica"/>
                          <a:ea typeface="Helvetica"/>
                          <a:cs typeface="Helvetica"/>
                          <a:sym typeface="Helvetica"/>
                        </a:rPr>
                        <a:t>Canada</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3"/>
                  </a:ext>
                </a:extLst>
              </a:tr>
              <a:tr h="372438">
                <a:tc>
                  <a:txBody>
                    <a:bodyPr/>
                    <a:lstStyle/>
                    <a:p>
                      <a:pPr algn="l" defTabSz="914400">
                        <a:defRPr b="1">
                          <a:latin typeface="Helvetica"/>
                          <a:ea typeface="Helvetica"/>
                          <a:cs typeface="Helvetica"/>
                          <a:sym typeface="Helvetica"/>
                        </a:defRPr>
                      </a:pPr>
                      <a:r>
                        <a:t>Australia </a:t>
                      </a:r>
                      <a:r>
                        <a:rPr baseline="31999"/>
                        <a:t>3</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4"/>
                  </a:ext>
                </a:extLst>
              </a:tr>
              <a:tr h="372438">
                <a:tc>
                  <a:txBody>
                    <a:bodyPr/>
                    <a:lstStyle/>
                    <a:p>
                      <a:pPr algn="l" defTabSz="914400"/>
                      <a:r>
                        <a:rPr b="1">
                          <a:latin typeface="Helvetica"/>
                          <a:ea typeface="Helvetica"/>
                          <a:cs typeface="Helvetica"/>
                          <a:sym typeface="Helvetica"/>
                        </a:rPr>
                        <a:t>Israel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5"/>
                  </a:ext>
                </a:extLst>
              </a:tr>
              <a:tr h="372438">
                <a:tc>
                  <a:txBody>
                    <a:bodyPr/>
                    <a:lstStyle/>
                    <a:p>
                      <a:pPr algn="l" defTabSz="914400">
                        <a:defRPr b="1">
                          <a:latin typeface="Helvetica"/>
                          <a:ea typeface="Helvetica"/>
                          <a:cs typeface="Helvetica"/>
                          <a:sym typeface="Helvetica"/>
                        </a:defRPr>
                      </a:pPr>
                      <a:r>
                        <a:t>Ireland </a:t>
                      </a:r>
                      <a:r>
                        <a:rPr baseline="31999"/>
                        <a:t>3,4</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6"/>
                  </a:ext>
                </a:extLst>
              </a:tr>
              <a:tr h="372438">
                <a:tc>
                  <a:txBody>
                    <a:bodyPr/>
                    <a:lstStyle/>
                    <a:p>
                      <a:pPr algn="l" defTabSz="914400"/>
                      <a:r>
                        <a:rPr b="1">
                          <a:latin typeface="Helvetica"/>
                          <a:ea typeface="Helvetica"/>
                          <a:cs typeface="Helvetica"/>
                          <a:sym typeface="Helvetica"/>
                        </a:rPr>
                        <a:t>Morocco</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7"/>
                  </a:ext>
                </a:extLst>
              </a:tr>
              <a:tr h="372438">
                <a:tc>
                  <a:txBody>
                    <a:bodyPr/>
                    <a:lstStyle/>
                    <a:p>
                      <a:pPr algn="l" defTabSz="914400"/>
                      <a:r>
                        <a:rPr b="1">
                          <a:latin typeface="Helvetica"/>
                          <a:ea typeface="Helvetica"/>
                          <a:cs typeface="Helvetica"/>
                          <a:sym typeface="Helvetica"/>
                        </a:rPr>
                        <a:t>China</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8"/>
                  </a:ext>
                </a:extLst>
              </a:tr>
              <a:tr h="372438">
                <a:tc>
                  <a:txBody>
                    <a:bodyPr/>
                    <a:lstStyle/>
                    <a:p>
                      <a:pPr algn="l" defTabSz="914400"/>
                      <a:r>
                        <a:rPr b="1">
                          <a:latin typeface="Helvetica"/>
                          <a:ea typeface="Helvetica"/>
                          <a:cs typeface="Helvetica"/>
                          <a:sym typeface="Helvetica"/>
                        </a:rPr>
                        <a:t>Bangladesh</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sz="1500"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sz="1500"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extLst>
                  <a:ext uri="{0D108BD9-81ED-4DB2-BD59-A6C34878D82A}">
                    <a16:rowId xmlns:a16="http://schemas.microsoft.com/office/drawing/2014/main" val="10009"/>
                  </a:ext>
                </a:extLst>
              </a:tr>
              <a:tr h="334338">
                <a:tc gridSpan="25">
                  <a:txBody>
                    <a:bodyPr/>
                    <a:lstStyle/>
                    <a:p>
                      <a:pPr algn="l" defTabSz="914400">
                        <a:lnSpc>
                          <a:spcPct val="90000"/>
                        </a:lnSpc>
                      </a:pPr>
                      <a:r>
                        <a:rPr sz="800" b="1">
                          <a:latin typeface="Helvetica"/>
                          <a:ea typeface="Helvetica"/>
                          <a:cs typeface="Helvetica"/>
                          <a:sym typeface="Helvetica"/>
                        </a:rPr>
                        <a:t>     3   See § 742.6(a)(3) for special provisions that apply to “military commodities”  that are subject to ECCN 0A919.
     4   See § 742.6(a)(2) and (4)(ii) regarding special provisions for exports and reexports of certain thermal imaging cameras to these countries.</a:t>
                      </a:r>
                    </a:p>
                  </a:txBody>
                  <a:tcPr marL="50800" marR="50800" marT="50800" marB="50800" horzOverflow="overflow">
                    <a:lnL w="12700">
                      <a:solidFill>
                        <a:srgbClr val="3797C6"/>
                      </a:solidFill>
                      <a:miter lim="400000"/>
                    </a:lnL>
                    <a:lnR w="12700">
                      <a:solidFill>
                        <a:srgbClr val="3797C6"/>
                      </a:solidFill>
                      <a:miter lim="400000"/>
                    </a:lnR>
                    <a:lnB w="6350">
                      <a:solidFill>
                        <a:schemeClr val="accent1">
                          <a:hueOff val="47394"/>
                          <a:satOff val="-25753"/>
                          <a:lumOff val="-7544"/>
                        </a:schemeClr>
                      </a:solidFill>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272" name="July 22, 2019"/>
          <p:cNvSpPr txBox="1"/>
          <p:nvPr/>
        </p:nvSpPr>
        <p:spPr>
          <a:xfrm>
            <a:off x="505459" y="9499600"/>
            <a:ext cx="2921001" cy="292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l"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July 22, 2019</a:t>
            </a:r>
          </a:p>
        </p:txBody>
      </p:sp>
      <p:pic>
        <p:nvPicPr>
          <p:cNvPr id="1273" name="RSG logo-yellow.psd" descr="RSG logo-yellow.psd"/>
          <p:cNvPicPr>
            <a:picLocks noChangeAspect="1"/>
          </p:cNvPicPr>
          <p:nvPr/>
        </p:nvPicPr>
        <p:blipFill>
          <a:blip r:embed="rId3"/>
          <a:stretch>
            <a:fillRect/>
          </a:stretch>
        </p:blipFill>
        <p:spPr>
          <a:xfrm>
            <a:off x="10619233" y="354640"/>
            <a:ext cx="1796661" cy="878220"/>
          </a:xfrm>
          <a:prstGeom prst="rect">
            <a:avLst/>
          </a:prstGeom>
          <a:ln w="12700">
            <a:miter lim="400000"/>
          </a:ln>
        </p:spPr>
      </p:pic>
      <p:sp>
        <p:nvSpPr>
          <p:cNvPr id="1274" name="ECCN 9A991 controls commercial aircraft, engines, and associated parts &amp; components…"/>
          <p:cNvSpPr txBox="1"/>
          <p:nvPr/>
        </p:nvSpPr>
        <p:spPr>
          <a:xfrm>
            <a:off x="733822" y="6395468"/>
            <a:ext cx="11957713" cy="284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400" u="sng"/>
            </a:pPr>
            <a:r>
              <a:rPr dirty="0"/>
              <a:t>ECCN 9A991 controls commercial aircraft, engines, and associated parts &amp; components</a:t>
            </a:r>
          </a:p>
          <a:p>
            <a:pPr algn="l">
              <a:defRPr sz="2400" u="sng"/>
            </a:pPr>
            <a:endParaRPr dirty="0"/>
          </a:p>
          <a:p>
            <a:pPr algn="l">
              <a:defRPr sz="2400" u="sng"/>
            </a:pPr>
            <a:r>
              <a:rPr b="1" dirty="0"/>
              <a:t>9A991 - License Requirements</a:t>
            </a:r>
          </a:p>
          <a:p>
            <a:pPr algn="l">
              <a:spcBef>
                <a:spcPts val="1200"/>
              </a:spcBef>
              <a:defRPr sz="2400"/>
            </a:pPr>
            <a:r>
              <a:rPr b="1" i="1" dirty="0"/>
              <a:t>Reason for Control</a:t>
            </a:r>
            <a:r>
              <a:rPr b="1" dirty="0"/>
              <a:t>: AT, UN</a:t>
            </a:r>
          </a:p>
          <a:p>
            <a:pPr algn="l">
              <a:defRPr sz="2400"/>
            </a:pPr>
            <a:r>
              <a:rPr b="1" i="1" dirty="0"/>
              <a:t>Control(s) Country Chart</a:t>
            </a:r>
          </a:p>
          <a:p>
            <a:pPr algn="l">
              <a:defRPr sz="2400"/>
            </a:pPr>
            <a:r>
              <a:rPr b="1" dirty="0"/>
              <a:t>AT </a:t>
            </a:r>
            <a:r>
              <a:rPr dirty="0"/>
              <a:t>applies to entire entry</a:t>
            </a:r>
            <a:r>
              <a:rPr b="1" dirty="0"/>
              <a:t> 		AT Column 1 </a:t>
            </a:r>
          </a:p>
          <a:p>
            <a:pPr algn="l">
              <a:defRPr sz="2400"/>
            </a:pPr>
            <a:r>
              <a:rPr b="1" dirty="0"/>
              <a:t>UN </a:t>
            </a:r>
            <a:r>
              <a:rPr dirty="0"/>
              <a:t>applies to e9A991.a		See §746.1(b) for UN controls</a:t>
            </a:r>
          </a:p>
        </p:txBody>
      </p:sp>
      <p:sp>
        <p:nvSpPr>
          <p:cNvPr id="1275" name="Classification &amp; SNAP-R"/>
          <p:cNvSpPr txBox="1"/>
          <p:nvPr/>
        </p:nvSpPr>
        <p:spPr>
          <a:xfrm>
            <a:off x="98107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 &amp; SNAP-R</a:t>
            </a:r>
          </a:p>
        </p:txBody>
      </p:sp>
      <p:sp>
        <p:nvSpPr>
          <p:cNvPr id="1276" name="Rounded Rectangle"/>
          <p:cNvSpPr/>
          <p:nvPr/>
        </p:nvSpPr>
        <p:spPr>
          <a:xfrm>
            <a:off x="11608527" y="2772833"/>
            <a:ext cx="469174" cy="3099826"/>
          </a:xfrm>
          <a:prstGeom prst="roundRect">
            <a:avLst>
              <a:gd name="adj" fmla="val 40603"/>
            </a:avLst>
          </a:prstGeom>
          <a:ln w="50800">
            <a:solidFill>
              <a:srgbClr val="FF26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277" name="License Exceptions…"/>
          <p:cNvSpPr txBox="1"/>
          <p:nvPr/>
        </p:nvSpPr>
        <p:spPr>
          <a:xfrm>
            <a:off x="9027889" y="7300153"/>
            <a:ext cx="3127822" cy="1985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2400" b="1" u="sng"/>
            </a:pPr>
            <a:r>
              <a:t>License Exceptions</a:t>
            </a:r>
          </a:p>
          <a:p>
            <a:pPr algn="l">
              <a:defRPr sz="2400"/>
            </a:pPr>
            <a:endParaRPr/>
          </a:p>
          <a:p>
            <a:pPr algn="l">
              <a:spcBef>
                <a:spcPts val="400"/>
              </a:spcBef>
              <a:defRPr sz="2400"/>
            </a:pPr>
            <a:r>
              <a:t>    </a:t>
            </a:r>
            <a:r>
              <a:rPr b="1"/>
              <a:t>LVS</a:t>
            </a:r>
            <a:r>
              <a:t>:    N/A</a:t>
            </a:r>
          </a:p>
          <a:p>
            <a:pPr algn="l">
              <a:spcBef>
                <a:spcPts val="400"/>
              </a:spcBef>
              <a:defRPr sz="2400"/>
            </a:pPr>
            <a:r>
              <a:t>    </a:t>
            </a:r>
            <a:r>
              <a:rPr b="1"/>
              <a:t>GBS</a:t>
            </a:r>
            <a:r>
              <a:t>:   N/A</a:t>
            </a:r>
          </a:p>
          <a:p>
            <a:pPr algn="l">
              <a:spcBef>
                <a:spcPts val="400"/>
              </a:spcBef>
              <a:defRPr sz="2400"/>
            </a:pPr>
            <a:r>
              <a:t>    </a:t>
            </a:r>
            <a:r>
              <a:rPr b="1"/>
              <a:t>CIV</a:t>
            </a:r>
            <a:r>
              <a:t>:    N/A</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type="lt">
                                    <p:tmAbs val="0"/>
                                  </p:iterate>
                                  <p:childTnLst>
                                    <p:set>
                                      <p:cBhvr>
                                        <p:cTn id="6" fill="hold"/>
                                        <p:tgtEl>
                                          <p:spTgt spid="1276"/>
                                        </p:tgtEl>
                                        <p:attrNameLst>
                                          <p:attrName>style.visibility</p:attrName>
                                        </p:attrNameLst>
                                      </p:cBhvr>
                                      <p:to>
                                        <p:strVal val="visible"/>
                                      </p:to>
                                    </p:set>
                                    <p:anim calcmode="lin" valueType="num">
                                      <p:cBhvr>
                                        <p:cTn id="7" dur="1000" fill="hold"/>
                                        <p:tgtEl>
                                          <p:spTgt spid="1276"/>
                                        </p:tgtEl>
                                        <p:attrNameLst>
                                          <p:attrName>ppt_w</p:attrName>
                                        </p:attrNameLst>
                                      </p:cBhvr>
                                      <p:tavLst>
                                        <p:tav tm="0" fmla="#ppt_w*sin(2.5*pi*$)">
                                          <p:val>
                                            <p:fltVal val="0"/>
                                          </p:val>
                                        </p:tav>
                                        <p:tav tm="100000">
                                          <p:val>
                                            <p:fltVal val="1"/>
                                          </p:val>
                                        </p:tav>
                                      </p:tavLst>
                                    </p:anim>
                                    <p:anim calcmode="lin" valueType="num">
                                      <p:cBhvr>
                                        <p:cTn id="8" dur="1000" fill="hold"/>
                                        <p:tgtEl>
                                          <p:spTgt spid="12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6" grpId="1"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9" name="Rectangle"/>
          <p:cNvSpPr/>
          <p:nvPr/>
        </p:nvSpPr>
        <p:spPr>
          <a:xfrm>
            <a:off x="-25400" y="-48692"/>
            <a:ext cx="13055601" cy="1684884"/>
          </a:xfrm>
          <a:prstGeom prst="rect">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280" name="Shape"/>
          <p:cNvSpPr/>
          <p:nvPr/>
        </p:nvSpPr>
        <p:spPr>
          <a:xfrm rot="10800000" flipH="1">
            <a:off x="9678987" y="1660525"/>
            <a:ext cx="3327401" cy="304800"/>
          </a:xfrm>
          <a:custGeom>
            <a:avLst/>
            <a:gdLst/>
            <a:ahLst/>
            <a:cxnLst>
              <a:cxn ang="0">
                <a:pos x="wd2" y="hd2"/>
              </a:cxn>
              <a:cxn ang="5400000">
                <a:pos x="wd2" y="hd2"/>
              </a:cxn>
              <a:cxn ang="10800000">
                <a:pos x="wd2" y="hd2"/>
              </a:cxn>
              <a:cxn ang="16200000">
                <a:pos x="wd2" y="hd2"/>
              </a:cxn>
            </a:cxnLst>
            <a:rect l="0" t="0" r="r" b="b"/>
            <a:pathLst>
              <a:path w="21600" h="21600" extrusionOk="0">
                <a:moveTo>
                  <a:pt x="1770" y="0"/>
                </a:moveTo>
                <a:lnTo>
                  <a:pt x="21600" y="0"/>
                </a:lnTo>
                <a:lnTo>
                  <a:pt x="21600" y="21600"/>
                </a:lnTo>
                <a:lnTo>
                  <a:pt x="499" y="21600"/>
                </a:lnTo>
                <a:lnTo>
                  <a:pt x="0" y="21600"/>
                </a:lnTo>
                <a:lnTo>
                  <a:pt x="318" y="21600"/>
                </a:lnTo>
                <a:lnTo>
                  <a:pt x="1770" y="0"/>
                </a:lnTo>
                <a:close/>
              </a:path>
            </a:pathLst>
          </a:custGeom>
          <a:solidFill>
            <a:srgbClr val="4C73B9"/>
          </a:solidFill>
          <a:ln w="12700"/>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sp>
        <p:nvSpPr>
          <p:cNvPr id="1281" name="Rectangle"/>
          <p:cNvSpPr/>
          <p:nvPr/>
        </p:nvSpPr>
        <p:spPr>
          <a:xfrm>
            <a:off x="-25400" y="9512300"/>
            <a:ext cx="13068300" cy="266700"/>
          </a:xfrm>
          <a:prstGeom prst="rect">
            <a:avLst/>
          </a:prstGeom>
          <a:solidFill>
            <a:srgbClr val="4C73B9"/>
          </a:solidFill>
          <a:ln w="12700">
            <a:miter lim="400000"/>
          </a:ln>
        </p:spPr>
        <p:txBody>
          <a:bodyPr lIns="50800" tIns="50800" rIns="50800" bIns="50800" anchor="ctr"/>
          <a:lstStyle/>
          <a:p>
            <a:pPr marL="40639" marR="40639" algn="l" defTabSz="914400">
              <a:defRPr sz="2400">
                <a:solidFill>
                  <a:srgbClr val="727272"/>
                </a:solidFill>
                <a:uFill>
                  <a:solidFill>
                    <a:srgbClr val="727272"/>
                  </a:solidFill>
                </a:uFill>
                <a:latin typeface="Times"/>
                <a:ea typeface="Times"/>
                <a:cs typeface="Times"/>
                <a:sym typeface="Times"/>
              </a:defRPr>
            </a:pPr>
            <a:endParaRPr/>
          </a:p>
        </p:txBody>
      </p:sp>
      <p:sp>
        <p:nvSpPr>
          <p:cNvPr id="1282" name="Exports International proprietary"/>
          <p:cNvSpPr txBox="1"/>
          <p:nvPr/>
        </p:nvSpPr>
        <p:spPr>
          <a:xfrm>
            <a:off x="8578850" y="9504362"/>
            <a:ext cx="3708400" cy="29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r"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Exports International proprietary</a:t>
            </a:r>
          </a:p>
        </p:txBody>
      </p:sp>
      <p:sp>
        <p:nvSpPr>
          <p:cNvPr id="1283" name="Line"/>
          <p:cNvSpPr/>
          <p:nvPr/>
        </p:nvSpPr>
        <p:spPr>
          <a:xfrm>
            <a:off x="12338050" y="9537700"/>
            <a:ext cx="1588" cy="215900"/>
          </a:xfrm>
          <a:prstGeom prst="line">
            <a:avLst/>
          </a:prstGeom>
          <a:ln w="12700">
            <a:solidFill>
              <a:srgbClr val="FFFFFF"/>
            </a:solidFill>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1284" name="Aircraft - multiple silhouette-sm.jpg" descr="Aircraft - multiple silhouette-sm.jpg"/>
          <p:cNvPicPr>
            <a:picLocks noChangeAspect="1"/>
          </p:cNvPicPr>
          <p:nvPr/>
        </p:nvPicPr>
        <p:blipFill>
          <a:blip r:embed="rId2">
            <a:alphaModFix amt="5000"/>
          </a:blip>
          <a:stretch>
            <a:fillRect/>
          </a:stretch>
        </p:blipFill>
        <p:spPr>
          <a:xfrm>
            <a:off x="203200" y="1587500"/>
            <a:ext cx="12801600" cy="8001000"/>
          </a:xfrm>
          <a:prstGeom prst="rect">
            <a:avLst/>
          </a:prstGeom>
          <a:ln w="12700">
            <a:miter lim="400000"/>
          </a:ln>
        </p:spPr>
      </p:pic>
      <p:sp>
        <p:nvSpPr>
          <p:cNvPr id="128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84</a:t>
            </a:fld>
            <a:endParaRPr/>
          </a:p>
        </p:txBody>
      </p:sp>
      <p:sp>
        <p:nvSpPr>
          <p:cNvPr id="1286" name="Country Charts re 9E991…"/>
          <p:cNvSpPr txBox="1">
            <a:spLocks noGrp="1"/>
          </p:cNvSpPr>
          <p:nvPr>
            <p:ph type="title"/>
          </p:nvPr>
        </p:nvSpPr>
        <p:spPr>
          <a:prstGeom prst="rect">
            <a:avLst/>
          </a:prstGeom>
        </p:spPr>
        <p:txBody>
          <a:bodyPr/>
          <a:lstStyle/>
          <a:p>
            <a:r>
              <a:t>Country Charts re 9E991</a:t>
            </a:r>
            <a:endParaRPr sz="2800"/>
          </a:p>
          <a:p>
            <a:r>
              <a:rPr sz="2800"/>
              <a:t>    Technology related to commercial aircraft hardware</a:t>
            </a:r>
          </a:p>
        </p:txBody>
      </p:sp>
      <p:graphicFrame>
        <p:nvGraphicFramePr>
          <p:cNvPr id="1287" name="Table"/>
          <p:cNvGraphicFramePr/>
          <p:nvPr/>
        </p:nvGraphicFramePr>
        <p:xfrm>
          <a:off x="461738" y="1707551"/>
          <a:ext cx="12239399" cy="4781918"/>
        </p:xfrm>
        <a:graphic>
          <a:graphicData uri="http://schemas.openxmlformats.org/drawingml/2006/table">
            <a:tbl>
              <a:tblPr lastRow="1" bandRow="1">
                <a:tableStyleId>{4C3C2611-4C71-4FC5-86AE-919BDF0F9419}</a:tableStyleId>
              </a:tblPr>
              <a:tblGrid>
                <a:gridCol w="2042303">
                  <a:extLst>
                    <a:ext uri="{9D8B030D-6E8A-4147-A177-3AD203B41FA5}">
                      <a16:colId xmlns:a16="http://schemas.microsoft.com/office/drawing/2014/main" val="20000"/>
                    </a:ext>
                  </a:extLst>
                </a:gridCol>
                <a:gridCol w="127000">
                  <a:extLst>
                    <a:ext uri="{9D8B030D-6E8A-4147-A177-3AD203B41FA5}">
                      <a16:colId xmlns:a16="http://schemas.microsoft.com/office/drawing/2014/main" val="20001"/>
                    </a:ext>
                  </a:extLst>
                </a:gridCol>
                <a:gridCol w="572078">
                  <a:extLst>
                    <a:ext uri="{9D8B030D-6E8A-4147-A177-3AD203B41FA5}">
                      <a16:colId xmlns:a16="http://schemas.microsoft.com/office/drawing/2014/main" val="20002"/>
                    </a:ext>
                  </a:extLst>
                </a:gridCol>
                <a:gridCol w="572078">
                  <a:extLst>
                    <a:ext uri="{9D8B030D-6E8A-4147-A177-3AD203B41FA5}">
                      <a16:colId xmlns:a16="http://schemas.microsoft.com/office/drawing/2014/main" val="20003"/>
                    </a:ext>
                  </a:extLst>
                </a:gridCol>
                <a:gridCol w="57207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660978">
                  <a:extLst>
                    <a:ext uri="{9D8B030D-6E8A-4147-A177-3AD203B41FA5}">
                      <a16:colId xmlns:a16="http://schemas.microsoft.com/office/drawing/2014/main" val="20006"/>
                    </a:ext>
                  </a:extLst>
                </a:gridCol>
                <a:gridCol w="660978">
                  <a:extLst>
                    <a:ext uri="{9D8B030D-6E8A-4147-A177-3AD203B41FA5}">
                      <a16:colId xmlns:a16="http://schemas.microsoft.com/office/drawing/2014/main" val="20007"/>
                    </a:ext>
                  </a:extLst>
                </a:gridCol>
                <a:gridCol w="127000">
                  <a:extLst>
                    <a:ext uri="{9D8B030D-6E8A-4147-A177-3AD203B41FA5}">
                      <a16:colId xmlns:a16="http://schemas.microsoft.com/office/drawing/2014/main" val="20008"/>
                    </a:ext>
                  </a:extLst>
                </a:gridCol>
                <a:gridCol w="508578">
                  <a:extLst>
                    <a:ext uri="{9D8B030D-6E8A-4147-A177-3AD203B41FA5}">
                      <a16:colId xmlns:a16="http://schemas.microsoft.com/office/drawing/2014/main" val="20009"/>
                    </a:ext>
                  </a:extLst>
                </a:gridCol>
                <a:gridCol w="508578">
                  <a:extLst>
                    <a:ext uri="{9D8B030D-6E8A-4147-A177-3AD203B41FA5}">
                      <a16:colId xmlns:a16="http://schemas.microsoft.com/office/drawing/2014/main" val="20010"/>
                    </a:ext>
                  </a:extLst>
                </a:gridCol>
                <a:gridCol w="127000">
                  <a:extLst>
                    <a:ext uri="{9D8B030D-6E8A-4147-A177-3AD203B41FA5}">
                      <a16:colId xmlns:a16="http://schemas.microsoft.com/office/drawing/2014/main" val="20011"/>
                    </a:ext>
                  </a:extLst>
                </a:gridCol>
                <a:gridCol w="626301">
                  <a:extLst>
                    <a:ext uri="{9D8B030D-6E8A-4147-A177-3AD203B41FA5}">
                      <a16:colId xmlns:a16="http://schemas.microsoft.com/office/drawing/2014/main" val="20012"/>
                    </a:ext>
                  </a:extLst>
                </a:gridCol>
                <a:gridCol w="127000">
                  <a:extLst>
                    <a:ext uri="{9D8B030D-6E8A-4147-A177-3AD203B41FA5}">
                      <a16:colId xmlns:a16="http://schemas.microsoft.com/office/drawing/2014/main" val="20013"/>
                    </a:ext>
                  </a:extLst>
                </a:gridCol>
                <a:gridCol w="495878">
                  <a:extLst>
                    <a:ext uri="{9D8B030D-6E8A-4147-A177-3AD203B41FA5}">
                      <a16:colId xmlns:a16="http://schemas.microsoft.com/office/drawing/2014/main" val="20014"/>
                    </a:ext>
                  </a:extLst>
                </a:gridCol>
                <a:gridCol w="495878">
                  <a:extLst>
                    <a:ext uri="{9D8B030D-6E8A-4147-A177-3AD203B41FA5}">
                      <a16:colId xmlns:a16="http://schemas.microsoft.com/office/drawing/2014/main" val="20015"/>
                    </a:ext>
                  </a:extLst>
                </a:gridCol>
                <a:gridCol w="127000">
                  <a:extLst>
                    <a:ext uri="{9D8B030D-6E8A-4147-A177-3AD203B41FA5}">
                      <a16:colId xmlns:a16="http://schemas.microsoft.com/office/drawing/2014/main" val="20016"/>
                    </a:ext>
                  </a:extLst>
                </a:gridCol>
                <a:gridCol w="964803">
                  <a:extLst>
                    <a:ext uri="{9D8B030D-6E8A-4147-A177-3AD203B41FA5}">
                      <a16:colId xmlns:a16="http://schemas.microsoft.com/office/drawing/2014/main" val="20017"/>
                    </a:ext>
                  </a:extLst>
                </a:gridCol>
                <a:gridCol w="127000">
                  <a:extLst>
                    <a:ext uri="{9D8B030D-6E8A-4147-A177-3AD203B41FA5}">
                      <a16:colId xmlns:a16="http://schemas.microsoft.com/office/drawing/2014/main" val="20018"/>
                    </a:ext>
                  </a:extLst>
                </a:gridCol>
                <a:gridCol w="508578">
                  <a:extLst>
                    <a:ext uri="{9D8B030D-6E8A-4147-A177-3AD203B41FA5}">
                      <a16:colId xmlns:a16="http://schemas.microsoft.com/office/drawing/2014/main" val="20019"/>
                    </a:ext>
                  </a:extLst>
                </a:gridCol>
                <a:gridCol w="508578">
                  <a:extLst>
                    <a:ext uri="{9D8B030D-6E8A-4147-A177-3AD203B41FA5}">
                      <a16:colId xmlns:a16="http://schemas.microsoft.com/office/drawing/2014/main" val="20020"/>
                    </a:ext>
                  </a:extLst>
                </a:gridCol>
                <a:gridCol w="508578">
                  <a:extLst>
                    <a:ext uri="{9D8B030D-6E8A-4147-A177-3AD203B41FA5}">
                      <a16:colId xmlns:a16="http://schemas.microsoft.com/office/drawing/2014/main" val="20021"/>
                    </a:ext>
                  </a:extLst>
                </a:gridCol>
                <a:gridCol w="127000">
                  <a:extLst>
                    <a:ext uri="{9D8B030D-6E8A-4147-A177-3AD203B41FA5}">
                      <a16:colId xmlns:a16="http://schemas.microsoft.com/office/drawing/2014/main" val="20022"/>
                    </a:ext>
                  </a:extLst>
                </a:gridCol>
                <a:gridCol w="508578">
                  <a:extLst>
                    <a:ext uri="{9D8B030D-6E8A-4147-A177-3AD203B41FA5}">
                      <a16:colId xmlns:a16="http://schemas.microsoft.com/office/drawing/2014/main" val="20023"/>
                    </a:ext>
                  </a:extLst>
                </a:gridCol>
                <a:gridCol w="508578">
                  <a:extLst>
                    <a:ext uri="{9D8B030D-6E8A-4147-A177-3AD203B41FA5}">
                      <a16:colId xmlns:a16="http://schemas.microsoft.com/office/drawing/2014/main" val="20024"/>
                    </a:ext>
                  </a:extLst>
                </a:gridCol>
              </a:tblGrid>
              <a:tr h="687744">
                <a:tc gridSpan="25">
                  <a:txBody>
                    <a:bodyPr/>
                    <a:lstStyle/>
                    <a:p>
                      <a:pPr defTabSz="914400">
                        <a:defRPr sz="2000" b="1">
                          <a:latin typeface="Helvetica"/>
                          <a:ea typeface="Helvetica"/>
                          <a:cs typeface="Helvetica"/>
                          <a:sym typeface="Helvetica"/>
                        </a:defRPr>
                      </a:pPr>
                      <a:r>
                        <a:t>Commerce Country Chart</a:t>
                      </a:r>
                    </a:p>
                    <a:p>
                      <a:pPr defTabSz="914400">
                        <a:lnSpc>
                          <a:spcPct val="80000"/>
                        </a:lnSpc>
                        <a:defRPr sz="1600" b="1">
                          <a:latin typeface="Helvetica"/>
                          <a:ea typeface="Helvetica"/>
                          <a:cs typeface="Helvetica"/>
                          <a:sym typeface="Helvetica"/>
                        </a:defRPr>
                      </a:pPr>
                      <a:r>
                        <a:t>Reasons for Control</a:t>
                      </a: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9096">
                <a:tc>
                  <a:txBody>
                    <a:bodyPr/>
                    <a:lstStyle/>
                    <a:p>
                      <a:pPr defTabSz="914400">
                        <a:lnSpc>
                          <a:spcPct val="80000"/>
                        </a:lnSpc>
                        <a:defRPr sz="20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0">
                      <a:solidFill>
                        <a:srgbClr val="000000"/>
                      </a:solidFill>
                      <a:custDash/>
                      <a:miter lim="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12700">
                      <a:solidFill>
                        <a:srgbClr val="3797C6"/>
                      </a:solidFill>
                      <a:miter lim="400000"/>
                    </a:lnR>
                    <a:lnT w="0">
                      <a:solidFill>
                        <a:srgbClr val="000000"/>
                      </a:solidFill>
                      <a:custDash/>
                      <a:miter lim="0"/>
                    </a:lnT>
                    <a:lnB w="0">
                      <a:solidFill>
                        <a:srgbClr val="000000"/>
                      </a:solidFill>
                      <a:custDash/>
                      <a:miter lim="0"/>
                    </a:lnB>
                    <a:noFill/>
                  </a:tcPr>
                </a:tc>
                <a:tc gridSpan="3">
                  <a:txBody>
                    <a:bodyPr/>
                    <a:lstStyle/>
                    <a:p>
                      <a:pPr defTabSz="914400">
                        <a:lnSpc>
                          <a:spcPct val="80000"/>
                        </a:lnSpc>
                      </a:pPr>
                      <a:r>
                        <a:rPr sz="1200" b="1">
                          <a:latin typeface="Helvetica"/>
                          <a:ea typeface="Helvetica"/>
                          <a:cs typeface="Helvetica"/>
                          <a:sym typeface="Helvetica"/>
                        </a:rPr>
                        <a:t>Chemical &amp; Biological
Weapons</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Nuclear
Nonproliferation
</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National Security</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Missile
Tech</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Regional Stability</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Firearms
Convention</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3">
                  <a:txBody>
                    <a:bodyPr/>
                    <a:lstStyle/>
                    <a:p>
                      <a:pPr defTabSz="914400">
                        <a:lnSpc>
                          <a:spcPct val="80000"/>
                        </a:lnSpc>
                      </a:pPr>
                      <a:r>
                        <a:rPr sz="1200" b="1">
                          <a:latin typeface="Helvetica"/>
                          <a:ea typeface="Helvetica"/>
                          <a:cs typeface="Helvetica"/>
                          <a:sym typeface="Helvetica"/>
                        </a:rPr>
                        <a:t>Crime Control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tc hMerge="1">
                  <a:txBody>
                    <a:bodyPr/>
                    <a:lstStyle/>
                    <a:p>
                      <a:endParaRPr lang="en-US"/>
                    </a:p>
                  </a:txBody>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gridSpan="2">
                  <a:txBody>
                    <a:bodyPr/>
                    <a:lstStyle/>
                    <a:p>
                      <a:pPr defTabSz="914400">
                        <a:lnSpc>
                          <a:spcPct val="80000"/>
                        </a:lnSpc>
                      </a:pPr>
                      <a:r>
                        <a:rPr sz="1200" b="1">
                          <a:latin typeface="Helvetica"/>
                          <a:ea typeface="Helvetica"/>
                          <a:cs typeface="Helvetica"/>
                          <a:sym typeface="Helvetica"/>
                        </a:rPr>
                        <a:t>Anti-
Terrorism</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hMerge="1">
                  <a:txBody>
                    <a:bodyPr/>
                    <a:lstStyle/>
                    <a:p>
                      <a:endParaRPr lang="en-US"/>
                    </a:p>
                  </a:txBody>
                  <a:tcPr/>
                </a:tc>
                <a:extLst>
                  <a:ext uri="{0D108BD9-81ED-4DB2-BD59-A6C34878D82A}">
                    <a16:rowId xmlns:a16="http://schemas.microsoft.com/office/drawing/2014/main" val="10001"/>
                  </a:ext>
                </a:extLst>
              </a:tr>
              <a:tr h="398043">
                <a:tc>
                  <a:txBody>
                    <a:bodyPr/>
                    <a:lstStyle/>
                    <a:p>
                      <a:pPr defTabSz="914400">
                        <a:lnSpc>
                          <a:spcPct val="80000"/>
                        </a:lnSpc>
                        <a:defRPr sz="2000" b="1">
                          <a:latin typeface="Helvetica"/>
                          <a:ea typeface="Helvetica"/>
                          <a:cs typeface="Helvetica"/>
                          <a:sym typeface="Helvetica"/>
                        </a:defRPr>
                      </a:pPr>
                      <a:endParaRPr/>
                    </a:p>
                  </a:txBody>
                  <a:tcPr marL="50800" marR="50800" marT="50800" marB="50800" anchor="ctr" horzOverflow="overflow">
                    <a:lnL w="0">
                      <a:solidFill>
                        <a:srgbClr val="000000"/>
                      </a:solidFill>
                      <a:custDash/>
                      <a:miter lim="0"/>
                    </a:lnL>
                    <a:lnR w="0">
                      <a:solidFill>
                        <a:srgbClr val="000000"/>
                      </a:solidFill>
                      <a:custDash/>
                      <a:miter lim="0"/>
                    </a:lnR>
                    <a:lnT w="0">
                      <a:solidFill>
                        <a:srgbClr val="000000"/>
                      </a:solidFill>
                      <a:custDash/>
                      <a:miter lim="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0">
                      <a:solidFill>
                        <a:srgbClr val="000000"/>
                      </a:solidFill>
                      <a:custDash/>
                      <a:miter lim="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CB
1</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CB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CB
3</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NP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NP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NS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NS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MT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RS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RS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FC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CC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CC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CC
3</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defRPr sz="1200" b="1">
                          <a:latin typeface="Helvetica"/>
                          <a:ea typeface="Helvetica"/>
                          <a:cs typeface="Helvetica"/>
                          <a:sym typeface="Helvetica"/>
                        </a:defRPr>
                      </a:pPr>
                      <a:endParaRPr/>
                    </a:p>
                  </a:txBody>
                  <a:tcPr marL="50800" marR="50800" marT="50800" marB="50800" anchor="b"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lnSpc>
                          <a:spcPct val="80000"/>
                        </a:lnSpc>
                      </a:pPr>
                      <a:r>
                        <a:rPr sz="1200" b="1">
                          <a:latin typeface="Helvetica"/>
                          <a:ea typeface="Helvetica"/>
                          <a:cs typeface="Helvetica"/>
                          <a:sym typeface="Helvetica"/>
                        </a:rPr>
                        <a:t>AT
1</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lnSpc>
                          <a:spcPct val="80000"/>
                        </a:lnSpc>
                      </a:pPr>
                      <a:r>
                        <a:rPr sz="1200" b="1">
                          <a:latin typeface="Helvetica"/>
                          <a:ea typeface="Helvetica"/>
                          <a:cs typeface="Helvetica"/>
                          <a:sym typeface="Helvetica"/>
                        </a:rPr>
                        <a:t>AT
2</a:t>
                      </a:r>
                    </a:p>
                  </a:txBody>
                  <a:tcPr marL="50800" marR="50800" marT="50800" marB="50800" anchor="b"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2"/>
                  </a:ext>
                </a:extLst>
              </a:tr>
              <a:tr h="374826">
                <a:tc>
                  <a:txBody>
                    <a:bodyPr/>
                    <a:lstStyle/>
                    <a:p>
                      <a:pPr algn="l" defTabSz="914400"/>
                      <a:r>
                        <a:rPr b="1">
                          <a:latin typeface="Helvetica"/>
                          <a:ea typeface="Helvetica"/>
                          <a:cs typeface="Helvetica"/>
                          <a:sym typeface="Helvetica"/>
                        </a:rPr>
                        <a:t>Canada</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3"/>
                  </a:ext>
                </a:extLst>
              </a:tr>
              <a:tr h="372438">
                <a:tc>
                  <a:txBody>
                    <a:bodyPr/>
                    <a:lstStyle/>
                    <a:p>
                      <a:pPr algn="l" defTabSz="914400">
                        <a:defRPr b="1">
                          <a:latin typeface="Helvetica"/>
                          <a:ea typeface="Helvetica"/>
                          <a:cs typeface="Helvetica"/>
                          <a:sym typeface="Helvetica"/>
                        </a:defRPr>
                      </a:pPr>
                      <a:r>
                        <a:t>Australia </a:t>
                      </a:r>
                      <a:r>
                        <a:rPr baseline="31999"/>
                        <a:t>3</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4"/>
                  </a:ext>
                </a:extLst>
              </a:tr>
              <a:tr h="372438">
                <a:tc>
                  <a:txBody>
                    <a:bodyPr/>
                    <a:lstStyle/>
                    <a:p>
                      <a:pPr algn="l" defTabSz="914400"/>
                      <a:r>
                        <a:rPr b="1">
                          <a:latin typeface="Helvetica"/>
                          <a:ea typeface="Helvetica"/>
                          <a:cs typeface="Helvetica"/>
                          <a:sym typeface="Helvetica"/>
                        </a:rPr>
                        <a:t>Israel</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5"/>
                  </a:ext>
                </a:extLst>
              </a:tr>
              <a:tr h="372438">
                <a:tc>
                  <a:txBody>
                    <a:bodyPr/>
                    <a:lstStyle/>
                    <a:p>
                      <a:pPr algn="l" defTabSz="914400">
                        <a:defRPr b="1">
                          <a:latin typeface="Helvetica"/>
                          <a:ea typeface="Helvetica"/>
                          <a:cs typeface="Helvetica"/>
                          <a:sym typeface="Helvetica"/>
                        </a:defRPr>
                      </a:pPr>
                      <a:r>
                        <a:t>Ireland </a:t>
                      </a:r>
                      <a:r>
                        <a:rPr baseline="31999"/>
                        <a:t>3,4</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6"/>
                  </a:ext>
                </a:extLst>
              </a:tr>
              <a:tr h="372438">
                <a:tc>
                  <a:txBody>
                    <a:bodyPr/>
                    <a:lstStyle/>
                    <a:p>
                      <a:pPr algn="l" defTabSz="914400"/>
                      <a:r>
                        <a:rPr b="1">
                          <a:latin typeface="Helvetica"/>
                          <a:ea typeface="Helvetica"/>
                          <a:cs typeface="Helvetica"/>
                          <a:sym typeface="Helvetica"/>
                        </a:rPr>
                        <a:t>Morocco</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7"/>
                  </a:ext>
                </a:extLst>
              </a:tr>
              <a:tr h="372438">
                <a:tc>
                  <a:txBody>
                    <a:bodyPr/>
                    <a:lstStyle/>
                    <a:p>
                      <a:pPr algn="l" defTabSz="914400"/>
                      <a:r>
                        <a:rPr b="1">
                          <a:latin typeface="Helvetica"/>
                          <a:ea typeface="Helvetica"/>
                          <a:cs typeface="Helvetica"/>
                          <a:sym typeface="Helvetica"/>
                        </a:rPr>
                        <a:t>China</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r>
                        <a:rPr b="1">
                          <a:latin typeface="Helvetica"/>
                          <a:ea typeface="Helvetica"/>
                          <a:cs typeface="Helvetica"/>
                          <a:sym typeface="Helvetica"/>
                        </a:rPr>
                        <a:t>X</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2000"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8"/>
                  </a:ext>
                </a:extLst>
              </a:tr>
              <a:tr h="372438">
                <a:tc>
                  <a:txBody>
                    <a:bodyPr/>
                    <a:lstStyle/>
                    <a:p>
                      <a:pPr algn="l" defTabSz="914400"/>
                      <a:r>
                        <a:rPr b="1">
                          <a:latin typeface="Helvetica"/>
                          <a:ea typeface="Helvetica"/>
                          <a:cs typeface="Helvetica"/>
                          <a:sym typeface="Helvetica"/>
                        </a:rPr>
                        <a:t>Bangladesh</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sz="1500"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sz="1500"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r>
                        <a:rPr b="1">
                          <a:latin typeface="Helvetica"/>
                          <a:ea typeface="Helvetica"/>
                          <a:cs typeface="Helvetica"/>
                          <a:sym typeface="Helvetica"/>
                        </a:rPr>
                        <a:t>X</a:t>
                      </a:r>
                    </a:p>
                  </a:txBody>
                  <a:tcPr marL="50800" marR="50800" marT="50800" marB="50800"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0">
                      <a:solidFill>
                        <a:srgbClr val="000000"/>
                      </a:solidFill>
                      <a:custDash/>
                      <a:miter lim="0"/>
                    </a:lnT>
                    <a:lnB w="0">
                      <a:solidFill>
                        <a:srgbClr val="000000"/>
                      </a:solidFill>
                      <a:custDash/>
                      <a:miter lim="0"/>
                    </a:lnB>
                    <a:noFill/>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tc>
                  <a:txBody>
                    <a:bodyPr/>
                    <a:lstStyle/>
                    <a:p>
                      <a:pPr defTabSz="914400">
                        <a:defRPr b="1">
                          <a:latin typeface="Helvetica"/>
                          <a:ea typeface="Helvetica"/>
                          <a:cs typeface="Helvetica"/>
                          <a:sym typeface="Helvetica"/>
                        </a:defRPr>
                      </a:pPr>
                      <a:endParaRP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tcPr>
                </a:tc>
                <a:extLst>
                  <a:ext uri="{0D108BD9-81ED-4DB2-BD59-A6C34878D82A}">
                    <a16:rowId xmlns:a16="http://schemas.microsoft.com/office/drawing/2014/main" val="10009"/>
                  </a:ext>
                </a:extLst>
              </a:tr>
              <a:tr h="334338">
                <a:tc gridSpan="25">
                  <a:txBody>
                    <a:bodyPr/>
                    <a:lstStyle/>
                    <a:p>
                      <a:pPr algn="l" defTabSz="914400">
                        <a:lnSpc>
                          <a:spcPct val="90000"/>
                        </a:lnSpc>
                      </a:pPr>
                      <a:r>
                        <a:rPr sz="800" b="1">
                          <a:latin typeface="Helvetica"/>
                          <a:ea typeface="Helvetica"/>
                          <a:cs typeface="Helvetica"/>
                          <a:sym typeface="Helvetica"/>
                        </a:rPr>
                        <a:t>     3   See § 742.6(a)(3) for special provisions that apply to “military commodities”  that are subject to ECCN 0A919.
     4   See § 742.6(a)(2) and (4)(ii) regarding special provisions for exports and reexports of certain thermal imaging cameras to these countries.</a:t>
                      </a:r>
                    </a:p>
                  </a:txBody>
                  <a:tcPr marL="50800" marR="50800" marT="50800" marB="50800" horzOverflow="overflow">
                    <a:lnL w="12700">
                      <a:solidFill>
                        <a:srgbClr val="3797C6"/>
                      </a:solidFill>
                      <a:miter lim="400000"/>
                    </a:lnL>
                    <a:lnR w="12700">
                      <a:solidFill>
                        <a:srgbClr val="3797C6"/>
                      </a:solidFill>
                      <a:miter lim="400000"/>
                    </a:lnR>
                    <a:lnB w="6350">
                      <a:solidFill>
                        <a:schemeClr val="accent1">
                          <a:hueOff val="47394"/>
                          <a:satOff val="-25753"/>
                          <a:lumOff val="-7544"/>
                        </a:schemeClr>
                      </a:solidFill>
                      <a:miter lim="400000"/>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288" name="July 22, 2019"/>
          <p:cNvSpPr txBox="1"/>
          <p:nvPr/>
        </p:nvSpPr>
        <p:spPr>
          <a:xfrm>
            <a:off x="505459" y="9499600"/>
            <a:ext cx="2921001" cy="292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0639" marR="40639" algn="l" defTabSz="914400">
              <a:buClr>
                <a:srgbClr val="DAE2F2"/>
              </a:buClr>
              <a:buFont typeface="Verdana"/>
              <a:defRPr sz="1200">
                <a:solidFill>
                  <a:srgbClr val="DAE2F2"/>
                </a:solidFill>
                <a:uFill>
                  <a:solidFill>
                    <a:srgbClr val="DAE2F2"/>
                  </a:solidFill>
                </a:uFill>
                <a:latin typeface="Verdana"/>
                <a:ea typeface="Verdana"/>
                <a:cs typeface="Verdana"/>
                <a:sym typeface="Verdana"/>
              </a:defRPr>
            </a:lvl1pPr>
          </a:lstStyle>
          <a:p>
            <a:r>
              <a:t>July 22, 2019</a:t>
            </a:r>
          </a:p>
        </p:txBody>
      </p:sp>
      <p:pic>
        <p:nvPicPr>
          <p:cNvPr id="1289" name="RSG logo-yellow.psd" descr="RSG logo-yellow.psd"/>
          <p:cNvPicPr>
            <a:picLocks noChangeAspect="1"/>
          </p:cNvPicPr>
          <p:nvPr/>
        </p:nvPicPr>
        <p:blipFill>
          <a:blip r:embed="rId3"/>
          <a:stretch>
            <a:fillRect/>
          </a:stretch>
        </p:blipFill>
        <p:spPr>
          <a:xfrm>
            <a:off x="10619233" y="354640"/>
            <a:ext cx="1796661" cy="878220"/>
          </a:xfrm>
          <a:prstGeom prst="rect">
            <a:avLst/>
          </a:prstGeom>
          <a:ln w="12700">
            <a:miter lim="400000"/>
          </a:ln>
        </p:spPr>
      </p:pic>
      <p:sp>
        <p:nvSpPr>
          <p:cNvPr id="1290" name="ECCN 9E991 controls tech data re commercial aircraft development or use…"/>
          <p:cNvSpPr txBox="1"/>
          <p:nvPr/>
        </p:nvSpPr>
        <p:spPr>
          <a:xfrm>
            <a:off x="575848" y="6456058"/>
            <a:ext cx="11554025" cy="2806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400" u="sng"/>
            </a:pPr>
            <a:r>
              <a:t>ECCN 9E991 controls tech data </a:t>
            </a:r>
            <a:r>
              <a:rPr i="1"/>
              <a:t>re</a:t>
            </a:r>
            <a:r>
              <a:t> commercial aircraft development or use</a:t>
            </a:r>
          </a:p>
          <a:p>
            <a:pPr algn="l">
              <a:defRPr sz="2400" u="sng"/>
            </a:pPr>
            <a:endParaRPr/>
          </a:p>
          <a:p>
            <a:pPr algn="l">
              <a:defRPr sz="2400" u="sng"/>
            </a:pPr>
            <a:r>
              <a:rPr>
                <a:latin typeface="Gill Sans SemiBold"/>
                <a:ea typeface="Gill Sans SemiBold"/>
                <a:cs typeface="Gill Sans SemiBold"/>
                <a:sym typeface="Gill Sans SemiBold"/>
              </a:rPr>
              <a:t>9E991 - License Requirements</a:t>
            </a:r>
          </a:p>
          <a:p>
            <a:pPr algn="l">
              <a:spcBef>
                <a:spcPts val="1200"/>
              </a:spcBef>
              <a:defRPr sz="2400"/>
            </a:pPr>
            <a:r>
              <a:rPr b="1" i="1"/>
              <a:t>Reason for Control</a:t>
            </a:r>
            <a:r>
              <a:rPr>
                <a:latin typeface="Gill Sans SemiBold"/>
                <a:ea typeface="Gill Sans SemiBold"/>
                <a:cs typeface="Gill Sans SemiBold"/>
                <a:sym typeface="Gill Sans SemiBold"/>
              </a:rPr>
              <a:t>: AT</a:t>
            </a:r>
          </a:p>
          <a:p>
            <a:pPr algn="l">
              <a:defRPr sz="2400"/>
            </a:pPr>
            <a:r>
              <a:rPr b="1" i="1"/>
              <a:t>Control(s) Country Chart</a:t>
            </a:r>
          </a:p>
          <a:p>
            <a:pPr algn="l">
              <a:defRPr sz="2400"/>
            </a:pPr>
            <a:r>
              <a:rPr>
                <a:latin typeface="Gill Sans SemiBold"/>
                <a:ea typeface="Gill Sans SemiBold"/>
                <a:cs typeface="Gill Sans SemiBold"/>
                <a:sym typeface="Gill Sans SemiBold"/>
              </a:rPr>
              <a:t>AT </a:t>
            </a:r>
            <a:r>
              <a:t>applies to entire entry</a:t>
            </a:r>
            <a:r>
              <a:rPr>
                <a:latin typeface="Gill Sans SemiBold"/>
                <a:ea typeface="Gill Sans SemiBold"/>
                <a:cs typeface="Gill Sans SemiBold"/>
                <a:sym typeface="Gill Sans SemiBold"/>
              </a:rPr>
              <a:t>		AT Column 1 </a:t>
            </a:r>
          </a:p>
        </p:txBody>
      </p:sp>
      <p:sp>
        <p:nvSpPr>
          <p:cNvPr id="1291" name="Classification &amp; SNAP-R"/>
          <p:cNvSpPr txBox="1"/>
          <p:nvPr/>
        </p:nvSpPr>
        <p:spPr>
          <a:xfrm>
            <a:off x="9810750" y="1638300"/>
            <a:ext cx="29845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Classification &amp; SNAP-R</a:t>
            </a:r>
          </a:p>
        </p:txBody>
      </p:sp>
      <p:sp>
        <p:nvSpPr>
          <p:cNvPr id="1292" name="Rounded Rectangle"/>
          <p:cNvSpPr/>
          <p:nvPr/>
        </p:nvSpPr>
        <p:spPr>
          <a:xfrm>
            <a:off x="11616266" y="2781300"/>
            <a:ext cx="428726" cy="3063942"/>
          </a:xfrm>
          <a:prstGeom prst="roundRect">
            <a:avLst>
              <a:gd name="adj" fmla="val 44434"/>
            </a:avLst>
          </a:prstGeom>
          <a:ln w="50800">
            <a:solidFill>
              <a:srgbClr val="FF26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293" name="License Exceptions…"/>
          <p:cNvSpPr txBox="1"/>
          <p:nvPr/>
        </p:nvSpPr>
        <p:spPr>
          <a:xfrm>
            <a:off x="8770311" y="7164686"/>
            <a:ext cx="3127822" cy="1577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2400" b="1" u="sng"/>
            </a:pPr>
            <a:r>
              <a:t>License Exceptions</a:t>
            </a:r>
          </a:p>
          <a:p>
            <a:pPr algn="l">
              <a:defRPr sz="2400"/>
            </a:pPr>
            <a:endParaRPr/>
          </a:p>
          <a:p>
            <a:pPr algn="l">
              <a:spcBef>
                <a:spcPts val="400"/>
              </a:spcBef>
              <a:defRPr sz="2400"/>
            </a:pPr>
            <a:r>
              <a:t>    </a:t>
            </a:r>
            <a:r>
              <a:rPr b="1"/>
              <a:t>CIV</a:t>
            </a:r>
            <a:r>
              <a:t>:    N/A</a:t>
            </a:r>
          </a:p>
          <a:p>
            <a:pPr algn="l">
              <a:spcBef>
                <a:spcPts val="400"/>
              </a:spcBef>
              <a:defRPr sz="2400"/>
            </a:pPr>
            <a:r>
              <a:t>    </a:t>
            </a:r>
            <a:r>
              <a:rPr b="1"/>
              <a:t>TSR</a:t>
            </a:r>
            <a:r>
              <a:t>:   N/A</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type="lt">
                                    <p:tmAbs val="0"/>
                                  </p:iterate>
                                  <p:childTnLst>
                                    <p:set>
                                      <p:cBhvr>
                                        <p:cTn id="6" fill="hold"/>
                                        <p:tgtEl>
                                          <p:spTgt spid="1292"/>
                                        </p:tgtEl>
                                        <p:attrNameLst>
                                          <p:attrName>style.visibility</p:attrName>
                                        </p:attrNameLst>
                                      </p:cBhvr>
                                      <p:to>
                                        <p:strVal val="visible"/>
                                      </p:to>
                                    </p:set>
                                    <p:anim calcmode="lin" valueType="num">
                                      <p:cBhvr>
                                        <p:cTn id="7" dur="1000" fill="hold"/>
                                        <p:tgtEl>
                                          <p:spTgt spid="1292"/>
                                        </p:tgtEl>
                                        <p:attrNameLst>
                                          <p:attrName>ppt_w</p:attrName>
                                        </p:attrNameLst>
                                      </p:cBhvr>
                                      <p:tavLst>
                                        <p:tav tm="0" fmla="#ppt_w*sin(2.5*pi*$)">
                                          <p:val>
                                            <p:fltVal val="0"/>
                                          </p:val>
                                        </p:tav>
                                        <p:tav tm="100000">
                                          <p:val>
                                            <p:fltVal val="1"/>
                                          </p:val>
                                        </p:tav>
                                      </p:tavLst>
                                    </p:anim>
                                    <p:anim calcmode="lin" valueType="num">
                                      <p:cBhvr>
                                        <p:cTn id="8" dur="1000" fill="hold"/>
                                        <p:tgtEl>
                                          <p:spTgt spid="129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2" grpId="1"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 name="Agreements TAA / MLA / WDA When do you need them?"/>
          <p:cNvSpPr txBox="1">
            <a:spLocks noGrp="1"/>
          </p:cNvSpPr>
          <p:nvPr>
            <p:ph type="title"/>
          </p:nvPr>
        </p:nvSpPr>
        <p:spPr>
          <a:prstGeom prst="rect">
            <a:avLst/>
          </a:prstGeom>
        </p:spPr>
        <p:txBody>
          <a:bodyPr/>
          <a:lstStyle/>
          <a:p>
            <a:r>
              <a:t>Agreements</a:t>
            </a:r>
          </a:p>
          <a:p>
            <a:r>
              <a:rPr sz="6300"/>
              <a:t>TAA / MLA / WDA</a:t>
            </a:r>
          </a:p>
          <a:p>
            <a:pPr>
              <a:defRPr sz="4800"/>
            </a:pPr>
            <a:r>
              <a:t>When do you need them?</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 name="ITAR-Controlled Data Exports"/>
          <p:cNvSpPr txBox="1">
            <a:spLocks noGrp="1"/>
          </p:cNvSpPr>
          <p:nvPr>
            <p:ph type="title"/>
          </p:nvPr>
        </p:nvSpPr>
        <p:spPr>
          <a:prstGeom prst="rect">
            <a:avLst/>
          </a:prstGeom>
        </p:spPr>
        <p:txBody>
          <a:bodyPr>
            <a:normAutofit fontScale="90000"/>
          </a:bodyPr>
          <a:lstStyle>
            <a:lvl1pPr defTabSz="572516">
              <a:defRPr sz="5292"/>
            </a:lvl1pPr>
          </a:lstStyle>
          <a:p>
            <a:r>
              <a:t>ITAR-Controlled Data Exports</a:t>
            </a:r>
          </a:p>
        </p:txBody>
      </p:sp>
      <p:sp>
        <p:nvSpPr>
          <p:cNvPr id="129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86</a:t>
            </a:fld>
            <a:endParaRPr/>
          </a:p>
        </p:txBody>
      </p:sp>
      <p:sp>
        <p:nvSpPr>
          <p:cNvPr id="1299" name="ITAR tech-data exports"/>
          <p:cNvSpPr txBox="1"/>
          <p:nvPr/>
        </p:nvSpPr>
        <p:spPr>
          <a:xfrm>
            <a:off x="9761537" y="1641475"/>
            <a:ext cx="3162301"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ITAR tech-data exports</a:t>
            </a:r>
          </a:p>
        </p:txBody>
      </p:sp>
      <p:sp>
        <p:nvSpPr>
          <p:cNvPr id="1300" name="“FC” = “Foreign Consignee”       &quot;OEM&quot; = &quot;Original Equipment Manufacturer&quot;"/>
          <p:cNvSpPr txBox="1"/>
          <p:nvPr/>
        </p:nvSpPr>
        <p:spPr>
          <a:xfrm>
            <a:off x="821199" y="2184920"/>
            <a:ext cx="7753708" cy="563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spcBef>
                <a:spcPts val="2400"/>
              </a:spcBef>
              <a:defRPr sz="1900" b="1" i="1">
                <a:solidFill>
                  <a:srgbClr val="0B18FF"/>
                </a:solidFill>
              </a:defRPr>
            </a:lvl1pPr>
          </a:lstStyle>
          <a:p>
            <a:r>
              <a:t>“FC” = “Foreign Consignee”       "OEM" = "Original Equipment Manufacturer"</a:t>
            </a:r>
          </a:p>
        </p:txBody>
      </p:sp>
      <p:graphicFrame>
        <p:nvGraphicFramePr>
          <p:cNvPr id="1301" name="Table"/>
          <p:cNvGraphicFramePr/>
          <p:nvPr/>
        </p:nvGraphicFramePr>
        <p:xfrm>
          <a:off x="445363" y="3350716"/>
          <a:ext cx="11825189" cy="7117294"/>
        </p:xfrm>
        <a:graphic>
          <a:graphicData uri="http://schemas.openxmlformats.org/drawingml/2006/table">
            <a:tbl>
              <a:tblPr>
                <a:tableStyleId>{4C3C2611-4C71-4FC5-86AE-919BDF0F9419}</a:tableStyleId>
              </a:tblPr>
              <a:tblGrid>
                <a:gridCol w="5228357">
                  <a:extLst>
                    <a:ext uri="{9D8B030D-6E8A-4147-A177-3AD203B41FA5}">
                      <a16:colId xmlns:a16="http://schemas.microsoft.com/office/drawing/2014/main" val="20000"/>
                    </a:ext>
                  </a:extLst>
                </a:gridCol>
                <a:gridCol w="6885716">
                  <a:extLst>
                    <a:ext uri="{9D8B030D-6E8A-4147-A177-3AD203B41FA5}">
                      <a16:colId xmlns:a16="http://schemas.microsoft.com/office/drawing/2014/main" val="20001"/>
                    </a:ext>
                  </a:extLst>
                </a:gridCol>
              </a:tblGrid>
              <a:tr h="482600">
                <a:tc>
                  <a:txBody>
                    <a:bodyPr/>
                    <a:lstStyle/>
                    <a:p>
                      <a:pPr defTabSz="914400">
                        <a:tabLst>
                          <a:tab pos="914400" algn="l"/>
                        </a:tabLst>
                      </a:pPr>
                      <a:r>
                        <a:rPr sz="2400" b="1">
                          <a:latin typeface="+mn-lt"/>
                          <a:ea typeface="+mn-ea"/>
                          <a:cs typeface="+mn-cs"/>
                        </a:rPr>
                        <a:t>Disclosure/Export </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defTabSz="914400">
                        <a:tabLst>
                          <a:tab pos="914400" algn="l"/>
                        </a:tabLst>
                      </a:pPr>
                      <a:r>
                        <a:rPr sz="2400" b="1">
                          <a:latin typeface="+mn-lt"/>
                          <a:ea typeface="+mn-ea"/>
                          <a:cs typeface="+mn-cs"/>
                        </a:rPr>
                        <a:t>Appropriate Authorization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extLst>
                  <a:ext uri="{0D108BD9-81ED-4DB2-BD59-A6C34878D82A}">
                    <a16:rowId xmlns:a16="http://schemas.microsoft.com/office/drawing/2014/main" val="10000"/>
                  </a:ext>
                </a:extLst>
              </a:tr>
              <a:tr h="444500">
                <a:tc>
                  <a:txBody>
                    <a:bodyPr/>
                    <a:lstStyle/>
                    <a:p>
                      <a:pPr indent="120650" algn="l" defTabSz="914400">
                        <a:tabLst>
                          <a:tab pos="914400" algn="l"/>
                        </a:tabLst>
                        <a:defRPr sz="2200" b="1">
                          <a:latin typeface="+mn-lt"/>
                          <a:ea typeface="+mn-ea"/>
                          <a:cs typeface="+mn-cs"/>
                        </a:defRPr>
                      </a:pPr>
                      <a:r>
                        <a:t>From </a:t>
                      </a:r>
                      <a:r>
                        <a:rPr>
                          <a:solidFill>
                            <a:srgbClr val="020BFF"/>
                          </a:solidFill>
                        </a:rPr>
                        <a:t>FC</a:t>
                      </a:r>
                      <a:r>
                        <a:t> to </a:t>
                      </a:r>
                      <a:r>
                        <a:rPr>
                          <a:solidFill>
                            <a:srgbClr val="020BFF"/>
                          </a:solidFill>
                        </a:rPr>
                        <a:t>RSG</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indent="184150" algn="l" defTabSz="914400">
                        <a:tabLst>
                          <a:tab pos="914400" algn="l"/>
                        </a:tabLst>
                        <a:defRPr sz="2200" b="1">
                          <a:latin typeface="+mn-lt"/>
                          <a:ea typeface="+mn-ea"/>
                          <a:cs typeface="+mn-cs"/>
                        </a:defRPr>
                      </a:pPr>
                      <a:r>
                        <a:rPr>
                          <a:solidFill>
                            <a:srgbClr val="000CFF"/>
                          </a:solidFill>
                        </a:rPr>
                        <a:t>NLR</a:t>
                      </a:r>
                      <a:r>
                        <a:t> for importing defense articles to US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1"/>
                  </a:ext>
                </a:extLst>
              </a:tr>
              <a:tr h="444500">
                <a:tc>
                  <a:txBody>
                    <a:bodyPr/>
                    <a:lstStyle/>
                    <a:p>
                      <a:pPr marL="120650" algn="l" defTabSz="914400">
                        <a:tabLst>
                          <a:tab pos="914400" algn="l"/>
                        </a:tabLst>
                        <a:defRPr sz="2200" b="1">
                          <a:latin typeface="+mn-lt"/>
                          <a:ea typeface="+mn-ea"/>
                          <a:cs typeface="+mn-cs"/>
                        </a:defRPr>
                      </a:pPr>
                      <a:r>
                        <a:t>From </a:t>
                      </a:r>
                      <a:r>
                        <a:rPr>
                          <a:solidFill>
                            <a:srgbClr val="020BFF"/>
                          </a:solidFill>
                        </a:rPr>
                        <a:t>RSG</a:t>
                      </a:r>
                      <a:r>
                        <a:t> to </a:t>
                      </a:r>
                      <a:r>
                        <a:rPr>
                          <a:solidFill>
                            <a:srgbClr val="020BFF"/>
                          </a:solidFill>
                        </a:rPr>
                        <a:t>L-3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marL="57150" indent="127000" algn="l" defTabSz="914400">
                        <a:tabLst>
                          <a:tab pos="914400" algn="l"/>
                        </a:tabLst>
                        <a:defRPr sz="2200" b="1">
                          <a:latin typeface="+mn-lt"/>
                          <a:ea typeface="+mn-ea"/>
                          <a:cs typeface="+mn-cs"/>
                        </a:defRPr>
                      </a:pPr>
                      <a:r>
                        <a:rPr>
                          <a:solidFill>
                            <a:srgbClr val="000CFF"/>
                          </a:solidFill>
                        </a:rPr>
                        <a:t>NLR</a:t>
                      </a:r>
                      <a:r>
                        <a:t> for US Person to US Person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2"/>
                  </a:ext>
                </a:extLst>
              </a:tr>
              <a:tr h="444500">
                <a:tc>
                  <a:txBody>
                    <a:bodyPr/>
                    <a:lstStyle/>
                    <a:p>
                      <a:pPr indent="120650" algn="l" defTabSz="914400">
                        <a:tabLst>
                          <a:tab pos="914400" algn="l"/>
                        </a:tabLst>
                        <a:defRPr sz="2200" b="1">
                          <a:latin typeface="+mn-lt"/>
                          <a:ea typeface="+mn-ea"/>
                          <a:cs typeface="+mn-cs"/>
                        </a:defRPr>
                      </a:pPr>
                      <a:r>
                        <a:t>From </a:t>
                      </a:r>
                      <a:r>
                        <a:rPr>
                          <a:solidFill>
                            <a:srgbClr val="020BFF"/>
                          </a:solidFill>
                        </a:rPr>
                        <a:t>RSG</a:t>
                      </a:r>
                      <a:r>
                        <a:t> to </a:t>
                      </a:r>
                      <a:r>
                        <a:rPr>
                          <a:solidFill>
                            <a:srgbClr val="020BFF"/>
                          </a:solidFill>
                        </a:rPr>
                        <a:t>L-3 with Abhilash</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marL="184150" algn="l" defTabSz="914400">
                        <a:tabLst>
                          <a:tab pos="914400" algn="l"/>
                        </a:tabLst>
                        <a:defRPr sz="2200" b="1">
                          <a:latin typeface="+mn-lt"/>
                          <a:ea typeface="+mn-ea"/>
                          <a:cs typeface="+mn-cs"/>
                        </a:defRPr>
                      </a:pPr>
                      <a:r>
                        <a:rPr>
                          <a:solidFill>
                            <a:srgbClr val="000CFF"/>
                          </a:solidFill>
                        </a:rPr>
                        <a:t>NLR</a:t>
                      </a:r>
                      <a:r>
                        <a:t> + DSP-5 050688310 employee license</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3"/>
                  </a:ext>
                </a:extLst>
              </a:tr>
              <a:tr h="444500">
                <a:tc>
                  <a:txBody>
                    <a:bodyPr/>
                    <a:lstStyle/>
                    <a:p>
                      <a:pPr marL="120650" algn="l" defTabSz="914400">
                        <a:tabLst>
                          <a:tab pos="914400" algn="l"/>
                        </a:tabLst>
                        <a:defRPr sz="2200" b="1">
                          <a:latin typeface="+mn-lt"/>
                          <a:ea typeface="+mn-ea"/>
                          <a:cs typeface="+mn-cs"/>
                        </a:defRPr>
                      </a:pPr>
                      <a:r>
                        <a:t>From </a:t>
                      </a:r>
                      <a:r>
                        <a:rPr>
                          <a:solidFill>
                            <a:srgbClr val="020BFF"/>
                          </a:solidFill>
                        </a:rPr>
                        <a:t>L-3</a:t>
                      </a:r>
                      <a:r>
                        <a:t> to </a:t>
                      </a:r>
                      <a:r>
                        <a:rPr>
                          <a:solidFill>
                            <a:srgbClr val="020BFF"/>
                          </a:solidFill>
                        </a:rPr>
                        <a:t>RSG</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marL="184150" algn="l" defTabSz="914400">
                        <a:tabLst>
                          <a:tab pos="914400" algn="l"/>
                        </a:tabLst>
                        <a:defRPr sz="2200" b="1">
                          <a:latin typeface="+mn-lt"/>
                          <a:ea typeface="+mn-ea"/>
                          <a:cs typeface="+mn-cs"/>
                        </a:defRPr>
                      </a:pPr>
                      <a:r>
                        <a:rPr>
                          <a:solidFill>
                            <a:srgbClr val="000CFF"/>
                          </a:solidFill>
                        </a:rPr>
                        <a:t>NLR</a:t>
                      </a:r>
                      <a:r>
                        <a:t> for importing defense articles to US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4"/>
                  </a:ext>
                </a:extLst>
              </a:tr>
              <a:tr h="444500">
                <a:tc>
                  <a:txBody>
                    <a:bodyPr/>
                    <a:lstStyle/>
                    <a:p>
                      <a:pPr marL="120650" algn="l" defTabSz="914400">
                        <a:tabLst>
                          <a:tab pos="914400" algn="l"/>
                        </a:tabLst>
                        <a:defRPr sz="2200" b="1">
                          <a:latin typeface="+mn-lt"/>
                          <a:ea typeface="+mn-ea"/>
                          <a:cs typeface="+mn-cs"/>
                        </a:defRPr>
                      </a:pPr>
                      <a:r>
                        <a:t>From </a:t>
                      </a:r>
                      <a:r>
                        <a:rPr>
                          <a:solidFill>
                            <a:srgbClr val="020BFF"/>
                          </a:solidFill>
                        </a:rPr>
                        <a:t>L-3</a:t>
                      </a:r>
                      <a:r>
                        <a:t> to </a:t>
                      </a:r>
                      <a:r>
                        <a:rPr>
                          <a:solidFill>
                            <a:srgbClr val="020BFF"/>
                          </a:solidFill>
                        </a:rPr>
                        <a:t>Boeing</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indent="184150" algn="l" defTabSz="914400">
                        <a:tabLst>
                          <a:tab pos="914400" algn="l"/>
                        </a:tabLst>
                        <a:defRPr sz="2200" b="1">
                          <a:latin typeface="+mn-lt"/>
                          <a:ea typeface="+mn-ea"/>
                          <a:cs typeface="+mn-cs"/>
                        </a:defRPr>
                      </a:pPr>
                      <a:r>
                        <a:rPr>
                          <a:solidFill>
                            <a:srgbClr val="000CFF"/>
                          </a:solidFill>
                        </a:rPr>
                        <a:t>NLR</a:t>
                      </a:r>
                      <a:r>
                        <a:t> for US Person to US Person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5"/>
                  </a:ext>
                </a:extLst>
              </a:tr>
              <a:tr h="444500">
                <a:tc>
                  <a:txBody>
                    <a:bodyPr/>
                    <a:lstStyle/>
                    <a:p>
                      <a:pPr marL="120650" algn="l" defTabSz="914400">
                        <a:tabLst>
                          <a:tab pos="914400" algn="l"/>
                        </a:tabLst>
                        <a:defRPr sz="2200" b="1">
                          <a:latin typeface="+mn-lt"/>
                          <a:ea typeface="+mn-ea"/>
                          <a:cs typeface="+mn-cs"/>
                        </a:defRPr>
                      </a:pPr>
                      <a:r>
                        <a:t>From </a:t>
                      </a:r>
                      <a:r>
                        <a:rPr>
                          <a:solidFill>
                            <a:srgbClr val="020BFF"/>
                          </a:solidFill>
                        </a:rPr>
                        <a:t>Boeing</a:t>
                      </a:r>
                      <a:r>
                        <a:t> to </a:t>
                      </a:r>
                      <a:r>
                        <a:rPr>
                          <a:solidFill>
                            <a:srgbClr val="020BFF"/>
                          </a:solidFill>
                        </a:rPr>
                        <a:t>L-3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indent="184150" algn="l" defTabSz="914400">
                        <a:tabLst>
                          <a:tab pos="914400" algn="l"/>
                        </a:tabLst>
                        <a:defRPr sz="2200" b="1">
                          <a:latin typeface="+mn-lt"/>
                          <a:ea typeface="+mn-ea"/>
                          <a:cs typeface="+mn-cs"/>
                        </a:defRPr>
                      </a:pPr>
                      <a:r>
                        <a:rPr>
                          <a:solidFill>
                            <a:srgbClr val="000CFF"/>
                          </a:solidFill>
                        </a:rPr>
                        <a:t>NLR</a:t>
                      </a:r>
                      <a:r>
                        <a:t> for US Person to US Person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6"/>
                  </a:ext>
                </a:extLst>
              </a:tr>
              <a:tr h="524073">
                <a:tc>
                  <a:txBody>
                    <a:bodyPr/>
                    <a:lstStyle/>
                    <a:p>
                      <a:pPr marL="120650" algn="l" defTabSz="914400">
                        <a:tabLst>
                          <a:tab pos="914400" algn="l"/>
                        </a:tabLst>
                        <a:defRPr sz="2200" b="1">
                          <a:latin typeface="+mn-lt"/>
                          <a:ea typeface="+mn-ea"/>
                          <a:cs typeface="+mn-cs"/>
                        </a:defRPr>
                      </a:pPr>
                      <a:r>
                        <a:t>From </a:t>
                      </a:r>
                      <a:r>
                        <a:rPr>
                          <a:solidFill>
                            <a:srgbClr val="020BFF"/>
                          </a:solidFill>
                        </a:rPr>
                        <a:t>FC</a:t>
                      </a:r>
                      <a:r>
                        <a:t> to </a:t>
                      </a:r>
                      <a:r>
                        <a:rPr>
                          <a:solidFill>
                            <a:srgbClr val="020BFF"/>
                          </a:solidFill>
                        </a:rPr>
                        <a:t>L-3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indent="184150" algn="l" defTabSz="914400">
                        <a:tabLst>
                          <a:tab pos="914400" algn="l"/>
                        </a:tabLst>
                        <a:defRPr sz="2200" b="1">
                          <a:latin typeface="+mn-lt"/>
                          <a:ea typeface="+mn-ea"/>
                          <a:cs typeface="+mn-cs"/>
                        </a:defRPr>
                      </a:pPr>
                      <a:r>
                        <a:rPr>
                          <a:solidFill>
                            <a:srgbClr val="000CFF"/>
                          </a:solidFill>
                        </a:rPr>
                        <a:t>NLR</a:t>
                      </a:r>
                      <a:r>
                        <a:t> for importing defense articles to US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7"/>
                  </a:ext>
                </a:extLst>
              </a:tr>
              <a:tr h="444500">
                <a:tc>
                  <a:txBody>
                    <a:bodyPr/>
                    <a:lstStyle/>
                    <a:p>
                      <a:pPr indent="120650" algn="l" defTabSz="914400">
                        <a:tabLst>
                          <a:tab pos="914400" algn="l"/>
                        </a:tabLst>
                        <a:defRPr sz="2200" b="1">
                          <a:latin typeface="+mn-lt"/>
                          <a:ea typeface="+mn-ea"/>
                          <a:cs typeface="+mn-cs"/>
                        </a:defRPr>
                      </a:pPr>
                      <a:r>
                        <a:t>From </a:t>
                      </a:r>
                      <a:r>
                        <a:rPr>
                          <a:solidFill>
                            <a:srgbClr val="020BFF"/>
                          </a:solidFill>
                        </a:rPr>
                        <a:t>L-3</a:t>
                      </a:r>
                      <a:r>
                        <a:t> to </a:t>
                      </a:r>
                      <a:r>
                        <a:rPr>
                          <a:solidFill>
                            <a:srgbClr val="020BFF"/>
                          </a:solidFill>
                        </a:rPr>
                        <a:t>FC</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marL="184150" algn="l" defTabSz="914400">
                        <a:tabLst>
                          <a:tab pos="914400" algn="l"/>
                        </a:tabLst>
                      </a:pPr>
                      <a:r>
                        <a:rPr sz="2200" b="1">
                          <a:latin typeface="+mn-lt"/>
                          <a:ea typeface="+mn-ea"/>
                          <a:cs typeface="+mn-cs"/>
                        </a:rPr>
                        <a:t>Requires TAA, or Tech-data DSP-5, or the “Build-to-Print” ITAR exemption §125.4(c)(1)</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8"/>
                  </a:ext>
                </a:extLst>
              </a:tr>
              <a:tr h="444500">
                <a:tc>
                  <a:txBody>
                    <a:bodyPr/>
                    <a:lstStyle/>
                    <a:p>
                      <a:pPr indent="120650" algn="l" defTabSz="914400">
                        <a:tabLst>
                          <a:tab pos="914400" algn="l"/>
                        </a:tabLst>
                        <a:defRPr sz="2200" b="1">
                          <a:latin typeface="+mn-lt"/>
                          <a:ea typeface="+mn-ea"/>
                          <a:cs typeface="+mn-cs"/>
                        </a:defRPr>
                      </a:pPr>
                      <a:r>
                        <a:t>From </a:t>
                      </a:r>
                      <a:r>
                        <a:rPr>
                          <a:solidFill>
                            <a:srgbClr val="020BFF"/>
                          </a:solidFill>
                        </a:rPr>
                        <a:t>RSG</a:t>
                      </a:r>
                      <a:r>
                        <a:t> to </a:t>
                      </a:r>
                      <a:r>
                        <a:rPr>
                          <a:solidFill>
                            <a:srgbClr val="020BFF"/>
                          </a:solidFill>
                        </a:rPr>
                        <a:t>FC</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marL="184150" algn="l" defTabSz="914400">
                        <a:tabLst>
                          <a:tab pos="914400" algn="l"/>
                        </a:tabLst>
                      </a:pPr>
                      <a:r>
                        <a:rPr sz="2200" b="1">
                          <a:latin typeface="+mn-lt"/>
                          <a:ea typeface="+mn-ea"/>
                          <a:cs typeface="+mn-cs"/>
                        </a:rPr>
                        <a:t>Requires TAA, or Tech-data DSP-5, or the “Build-to-Print” ITAR exemption §125.4(c)(1)</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9"/>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 name="What are Agreements?"/>
          <p:cNvSpPr txBox="1">
            <a:spLocks noGrp="1"/>
          </p:cNvSpPr>
          <p:nvPr>
            <p:ph type="title"/>
          </p:nvPr>
        </p:nvSpPr>
        <p:spPr>
          <a:prstGeom prst="rect">
            <a:avLst/>
          </a:prstGeom>
        </p:spPr>
        <p:txBody>
          <a:bodyPr/>
          <a:lstStyle/>
          <a:p>
            <a:r>
              <a:t>What are Agreements?</a:t>
            </a:r>
          </a:p>
        </p:txBody>
      </p:sp>
      <p:sp>
        <p:nvSpPr>
          <p:cNvPr id="1304" name="Agreements: TAA/MLA/WDA"/>
          <p:cNvSpPr txBox="1"/>
          <p:nvPr/>
        </p:nvSpPr>
        <p:spPr>
          <a:xfrm>
            <a:off x="9632950" y="1638300"/>
            <a:ext cx="34290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Agreements: TAA/MLA/WDA</a:t>
            </a:r>
          </a:p>
        </p:txBody>
      </p:sp>
      <p:sp>
        <p:nvSpPr>
          <p:cNvPr id="130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87</a:t>
            </a:fld>
            <a:endParaRPr/>
          </a:p>
        </p:txBody>
      </p:sp>
      <p:sp>
        <p:nvSpPr>
          <p:cNvPr id="1306" name="These are “mega-export licenses” that authorize the export of controlled technical data, including source code, and/or the license production abroad of defense articles.  Can also set up overseas warehousing operations.…"/>
          <p:cNvSpPr txBox="1">
            <a:spLocks noGrp="1"/>
          </p:cNvSpPr>
          <p:nvPr>
            <p:ph type="body" idx="1"/>
          </p:nvPr>
        </p:nvSpPr>
        <p:spPr>
          <a:prstGeom prst="rect">
            <a:avLst/>
          </a:prstGeom>
        </p:spPr>
        <p:txBody>
          <a:bodyPr/>
          <a:lstStyle/>
          <a:p>
            <a:pPr>
              <a:defRPr sz="3900"/>
            </a:pPr>
            <a:r>
              <a:t>These are “mega-export licenses” that </a:t>
            </a:r>
            <a:r>
              <a:rPr>
                <a:solidFill>
                  <a:srgbClr val="033CFF"/>
                </a:solidFill>
              </a:rPr>
              <a:t>authorize the export of </a:t>
            </a:r>
            <a:r>
              <a:rPr u="sng">
                <a:solidFill>
                  <a:srgbClr val="033CFF"/>
                </a:solidFill>
              </a:rPr>
              <a:t>controlled technical data</a:t>
            </a:r>
            <a:r>
              <a:t>, including source code, and/or the license production abroad of defense articles.  Can also set up overseas warehousing operations.</a:t>
            </a:r>
          </a:p>
          <a:p>
            <a:pPr>
              <a:defRPr sz="3900"/>
            </a:pPr>
            <a:r>
              <a:t>Agreements are not form-licenses, like DSP-5s for example, but </a:t>
            </a:r>
            <a:r>
              <a:rPr>
                <a:solidFill>
                  <a:srgbClr val="033CFF"/>
                </a:solidFill>
              </a:rPr>
              <a:t>form-licenses typically are approved </a:t>
            </a:r>
            <a:r>
              <a:rPr u="sng">
                <a:solidFill>
                  <a:srgbClr val="033CFF"/>
                </a:solidFill>
              </a:rPr>
              <a:t>in furtherance of</a:t>
            </a:r>
            <a:r>
              <a:rPr>
                <a:solidFill>
                  <a:srgbClr val="033CFF"/>
                </a:solidFill>
              </a:rPr>
              <a:t> agreements</a:t>
            </a:r>
            <a:r>
              <a:t>.</a:t>
            </a:r>
          </a:p>
          <a:p>
            <a:pPr>
              <a:defRPr sz="3900"/>
            </a:pPr>
            <a:r>
              <a:rPr>
                <a:solidFill>
                  <a:srgbClr val="033CFF"/>
                </a:solidFill>
              </a:rPr>
              <a:t>Agreements </a:t>
            </a:r>
            <a:r>
              <a:rPr u="sng">
                <a:solidFill>
                  <a:srgbClr val="033CFF"/>
                </a:solidFill>
              </a:rPr>
              <a:t>look like contracts</a:t>
            </a:r>
            <a:r>
              <a:t>, with “WHEREAS...” and “NOW THEREFORE...” type language. </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 name="Levels of DoD Maintenance"/>
          <p:cNvSpPr txBox="1">
            <a:spLocks noGrp="1"/>
          </p:cNvSpPr>
          <p:nvPr>
            <p:ph type="title"/>
          </p:nvPr>
        </p:nvSpPr>
        <p:spPr>
          <a:prstGeom prst="rect">
            <a:avLst/>
          </a:prstGeom>
        </p:spPr>
        <p:txBody>
          <a:bodyPr/>
          <a:lstStyle/>
          <a:p>
            <a:r>
              <a:t>Levels of DoD Maintenance</a:t>
            </a:r>
          </a:p>
        </p:txBody>
      </p:sp>
      <p:sp>
        <p:nvSpPr>
          <p:cNvPr id="130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88</a:t>
            </a:fld>
            <a:endParaRPr/>
          </a:p>
        </p:txBody>
      </p:sp>
      <p:sp>
        <p:nvSpPr>
          <p:cNvPr id="1310" name="Agreements: TAA/MLA/WDA"/>
          <p:cNvSpPr txBox="1"/>
          <p:nvPr/>
        </p:nvSpPr>
        <p:spPr>
          <a:xfrm>
            <a:off x="9645650" y="1638300"/>
            <a:ext cx="34290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Agreements: TAA/MLA/WDA</a:t>
            </a:r>
          </a:p>
        </p:txBody>
      </p:sp>
      <p:grpSp>
        <p:nvGrpSpPr>
          <p:cNvPr id="1314" name="Group"/>
          <p:cNvGrpSpPr/>
          <p:nvPr/>
        </p:nvGrpSpPr>
        <p:grpSpPr>
          <a:xfrm>
            <a:off x="790827" y="7105650"/>
            <a:ext cx="11321978" cy="1866900"/>
            <a:chOff x="0" y="234950"/>
            <a:chExt cx="11321977" cy="1866900"/>
          </a:xfrm>
        </p:grpSpPr>
        <p:sp>
          <p:nvSpPr>
            <p:cNvPr id="1311" name="Increasing volume of maintenance"/>
            <p:cNvSpPr/>
            <p:nvPr/>
          </p:nvSpPr>
          <p:spPr>
            <a:xfrm>
              <a:off x="5947644" y="234950"/>
              <a:ext cx="1270001"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2500" b="1"/>
              </a:pPr>
              <a:r>
                <a:t>Increasing </a:t>
              </a:r>
              <a:r>
                <a:rPr i="1">
                  <a:solidFill>
                    <a:srgbClr val="FF2600"/>
                  </a:solidFill>
                </a:rPr>
                <a:t>volume</a:t>
              </a:r>
              <a:r>
                <a:t> of maintenance</a:t>
              </a:r>
            </a:p>
          </p:txBody>
        </p:sp>
        <p:sp>
          <p:nvSpPr>
            <p:cNvPr id="1312" name="More frequent tasks that require…"/>
            <p:cNvSpPr/>
            <p:nvPr/>
          </p:nvSpPr>
          <p:spPr>
            <a:xfrm>
              <a:off x="442219" y="831850"/>
              <a:ext cx="1270001"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gn="l">
                <a:defRPr sz="2400" b="1">
                  <a:solidFill>
                    <a:srgbClr val="0425A0"/>
                  </a:solidFill>
                </a:defRPr>
              </a:pPr>
              <a:r>
                <a:t>More frequent tasks that require</a:t>
              </a:r>
            </a:p>
            <a:p>
              <a:pPr algn="l">
                <a:defRPr sz="2400" b="1">
                  <a:solidFill>
                    <a:srgbClr val="0425A0"/>
                  </a:solidFill>
                </a:defRPr>
              </a:pPr>
              <a:r>
                <a:t>less facilitization/skills</a:t>
              </a:r>
            </a:p>
          </p:txBody>
        </p:sp>
        <p:sp>
          <p:nvSpPr>
            <p:cNvPr id="1313" name="Line"/>
            <p:cNvSpPr/>
            <p:nvPr/>
          </p:nvSpPr>
          <p:spPr>
            <a:xfrm>
              <a:off x="0" y="457327"/>
              <a:ext cx="11321978" cy="134"/>
            </a:xfrm>
            <a:prstGeom prst="line">
              <a:avLst/>
            </a:prstGeom>
            <a:noFill/>
            <a:ln w="101600" cap="flat">
              <a:solidFill>
                <a:srgbClr val="00BC07"/>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1318" name="Group"/>
          <p:cNvGrpSpPr/>
          <p:nvPr/>
        </p:nvGrpSpPr>
        <p:grpSpPr>
          <a:xfrm>
            <a:off x="951617" y="8451850"/>
            <a:ext cx="11173888" cy="1943100"/>
            <a:chOff x="0" y="406400"/>
            <a:chExt cx="11173887" cy="1943100"/>
          </a:xfrm>
        </p:grpSpPr>
        <p:sp>
          <p:nvSpPr>
            <p:cNvPr id="1315" name="Increasing complexity of maintenance"/>
            <p:cNvSpPr/>
            <p:nvPr/>
          </p:nvSpPr>
          <p:spPr>
            <a:xfrm>
              <a:off x="5786855" y="1079500"/>
              <a:ext cx="1270001"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2500" b="1"/>
              </a:pPr>
              <a:r>
                <a:t>Increasing </a:t>
              </a:r>
              <a:r>
                <a:rPr i="1">
                  <a:solidFill>
                    <a:srgbClr val="FF2600"/>
                  </a:solidFill>
                </a:rPr>
                <a:t>complexity</a:t>
              </a:r>
              <a:r>
                <a:t> of maintenance</a:t>
              </a:r>
            </a:p>
          </p:txBody>
        </p:sp>
        <p:sp>
          <p:nvSpPr>
            <p:cNvPr id="1316" name="Less frequent tasks that require…"/>
            <p:cNvSpPr/>
            <p:nvPr/>
          </p:nvSpPr>
          <p:spPr>
            <a:xfrm>
              <a:off x="5666230" y="406400"/>
              <a:ext cx="1270001"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gn="l">
                <a:defRPr sz="2400" b="1">
                  <a:solidFill>
                    <a:srgbClr val="0425A0"/>
                  </a:solidFill>
                </a:defRPr>
              </a:pPr>
              <a:r>
                <a:t>Less frequent tasks that require</a:t>
              </a:r>
            </a:p>
            <a:p>
              <a:pPr algn="r">
                <a:defRPr sz="2400" b="1">
                  <a:solidFill>
                    <a:srgbClr val="0425A0"/>
                  </a:solidFill>
                </a:defRPr>
              </a:pPr>
              <a:r>
                <a:t>more facilitization/skills</a:t>
              </a:r>
            </a:p>
          </p:txBody>
        </p:sp>
        <p:sp>
          <p:nvSpPr>
            <p:cNvPr id="1317" name="Line"/>
            <p:cNvSpPr/>
            <p:nvPr/>
          </p:nvSpPr>
          <p:spPr>
            <a:xfrm>
              <a:off x="0" y="831977"/>
              <a:ext cx="11173888" cy="132"/>
            </a:xfrm>
            <a:prstGeom prst="line">
              <a:avLst/>
            </a:prstGeom>
            <a:noFill/>
            <a:ln w="101600" cap="flat">
              <a:solidFill>
                <a:srgbClr val="00BC07"/>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pic>
        <p:nvPicPr>
          <p:cNvPr id="1319" name="photo organizational.png" descr="photo organizational.png"/>
          <p:cNvPicPr>
            <a:picLocks noChangeAspect="1"/>
          </p:cNvPicPr>
          <p:nvPr/>
        </p:nvPicPr>
        <p:blipFill>
          <a:blip r:embed="rId2"/>
          <a:stretch>
            <a:fillRect/>
          </a:stretch>
        </p:blipFill>
        <p:spPr>
          <a:xfrm>
            <a:off x="139700" y="2006600"/>
            <a:ext cx="4457700" cy="2628900"/>
          </a:xfrm>
          <a:prstGeom prst="rect">
            <a:avLst/>
          </a:prstGeom>
          <a:ln w="12700">
            <a:miter lim="400000"/>
          </a:ln>
        </p:spPr>
      </p:pic>
      <p:pic>
        <p:nvPicPr>
          <p:cNvPr id="1320" name="LittleSnapper.png" descr="LittleSnapper.png"/>
          <p:cNvPicPr>
            <a:picLocks noChangeAspect="1"/>
          </p:cNvPicPr>
          <p:nvPr/>
        </p:nvPicPr>
        <p:blipFill>
          <a:blip r:embed="rId3"/>
          <a:stretch>
            <a:fillRect/>
          </a:stretch>
        </p:blipFill>
        <p:spPr>
          <a:xfrm>
            <a:off x="4697814" y="2019300"/>
            <a:ext cx="8178801" cy="2616200"/>
          </a:xfrm>
          <a:prstGeom prst="rect">
            <a:avLst/>
          </a:prstGeom>
          <a:ln w="12700">
            <a:miter lim="400000"/>
          </a:ln>
        </p:spPr>
      </p:pic>
      <p:grpSp>
        <p:nvGrpSpPr>
          <p:cNvPr id="1325" name="Group"/>
          <p:cNvGrpSpPr/>
          <p:nvPr/>
        </p:nvGrpSpPr>
        <p:grpSpPr>
          <a:xfrm>
            <a:off x="1122" y="4705350"/>
            <a:ext cx="4737101" cy="1200150"/>
            <a:chOff x="0" y="6350"/>
            <a:chExt cx="4737100" cy="1200150"/>
          </a:xfrm>
        </p:grpSpPr>
        <p:sp>
          <p:nvSpPr>
            <p:cNvPr id="1321" name="Rectangle"/>
            <p:cNvSpPr/>
            <p:nvPr/>
          </p:nvSpPr>
          <p:spPr>
            <a:xfrm>
              <a:off x="151277" y="50800"/>
              <a:ext cx="4432301" cy="1155700"/>
            </a:xfrm>
            <a:prstGeom prst="rect">
              <a:avLst/>
            </a:prstGeom>
            <a:blipFill rotWithShape="1">
              <a:blip r:embed="rId4"/>
              <a:srcRect/>
              <a:tile tx="0" ty="0" sx="100000" sy="100000" flip="none" algn="tl"/>
            </a:blipFill>
            <a:ln w="25400" cap="flat">
              <a:solidFill>
                <a:srgbClr val="000000"/>
              </a:solidFill>
              <a:prstDash val="solid"/>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322" name="Organizational"/>
            <p:cNvSpPr txBox="1"/>
            <p:nvPr/>
          </p:nvSpPr>
          <p:spPr>
            <a:xfrm>
              <a:off x="1172790" y="6350"/>
              <a:ext cx="2391520" cy="457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400" b="1">
                  <a:solidFill>
                    <a:srgbClr val="FFE19B"/>
                  </a:solidFill>
                </a:defRPr>
              </a:lvl1pPr>
            </a:lstStyle>
            <a:p>
              <a:r>
                <a:t>Organizational</a:t>
              </a:r>
            </a:p>
          </p:txBody>
        </p:sp>
        <p:sp>
          <p:nvSpPr>
            <p:cNvPr id="1323" name="No License Required - per ITAR § 124.2"/>
            <p:cNvSpPr txBox="1"/>
            <p:nvPr/>
          </p:nvSpPr>
          <p:spPr>
            <a:xfrm>
              <a:off x="0" y="819150"/>
              <a:ext cx="4737100" cy="355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1700" b="1">
                  <a:solidFill>
                    <a:srgbClr val="FFE19B"/>
                  </a:solidFill>
                </a:defRPr>
              </a:lvl1pPr>
            </a:lstStyle>
            <a:p>
              <a:r>
                <a:t>No License Required - per ITAR § 124.2</a:t>
              </a:r>
            </a:p>
          </p:txBody>
        </p:sp>
        <p:sp>
          <p:nvSpPr>
            <p:cNvPr id="1324" name="“O-Level” or “Level I”"/>
            <p:cNvSpPr txBox="1"/>
            <p:nvPr/>
          </p:nvSpPr>
          <p:spPr>
            <a:xfrm>
              <a:off x="1009563" y="444500"/>
              <a:ext cx="2717974"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800" b="1">
                  <a:solidFill>
                    <a:srgbClr val="FFE19B"/>
                  </a:solidFill>
                </a:defRPr>
              </a:lvl1pPr>
            </a:lstStyle>
            <a:p>
              <a:r>
                <a:t>“O-Level” or “Level I”</a:t>
              </a:r>
            </a:p>
          </p:txBody>
        </p:sp>
      </p:grpSp>
      <p:grpSp>
        <p:nvGrpSpPr>
          <p:cNvPr id="1331" name="Group"/>
          <p:cNvGrpSpPr/>
          <p:nvPr/>
        </p:nvGrpSpPr>
        <p:grpSpPr>
          <a:xfrm>
            <a:off x="4674722" y="4705350"/>
            <a:ext cx="8204201" cy="1200150"/>
            <a:chOff x="0" y="6350"/>
            <a:chExt cx="8204200" cy="1200150"/>
          </a:xfrm>
        </p:grpSpPr>
        <p:sp>
          <p:nvSpPr>
            <p:cNvPr id="1326" name="Rectangle"/>
            <p:cNvSpPr/>
            <p:nvPr/>
          </p:nvSpPr>
          <p:spPr>
            <a:xfrm>
              <a:off x="24277" y="50800"/>
              <a:ext cx="8178801" cy="1155700"/>
            </a:xfrm>
            <a:prstGeom prst="rect">
              <a:avLst/>
            </a:prstGeom>
            <a:blipFill rotWithShape="1">
              <a:blip r:embed="rId4"/>
              <a:srcRect/>
              <a:tile tx="0" ty="0" sx="100000" sy="100000" flip="none" algn="tl"/>
            </a:blipFill>
            <a:ln w="25400" cap="flat">
              <a:solidFill>
                <a:srgbClr val="000000"/>
              </a:solidFill>
              <a:prstDash val="solid"/>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defRPr>
              </a:pPr>
              <a:endParaRPr/>
            </a:p>
          </p:txBody>
        </p:sp>
        <p:sp>
          <p:nvSpPr>
            <p:cNvPr id="1327" name="Intermediate"/>
            <p:cNvSpPr txBox="1"/>
            <p:nvPr/>
          </p:nvSpPr>
          <p:spPr>
            <a:xfrm>
              <a:off x="1157709" y="6350"/>
              <a:ext cx="2167682" cy="457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400" b="1">
                  <a:solidFill>
                    <a:srgbClr val="FFE19B"/>
                  </a:solidFill>
                </a:defRPr>
              </a:lvl1pPr>
            </a:lstStyle>
            <a:p>
              <a:r>
                <a:t>Intermediate</a:t>
              </a:r>
            </a:p>
          </p:txBody>
        </p:sp>
        <p:sp>
          <p:nvSpPr>
            <p:cNvPr id="1328" name="Depot"/>
            <p:cNvSpPr txBox="1"/>
            <p:nvPr/>
          </p:nvSpPr>
          <p:spPr>
            <a:xfrm>
              <a:off x="5954464" y="6350"/>
              <a:ext cx="1083172" cy="457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400" b="1">
                  <a:solidFill>
                    <a:srgbClr val="FFE19B"/>
                  </a:solidFill>
                </a:defRPr>
              </a:lvl1pPr>
            </a:lstStyle>
            <a:p>
              <a:r>
                <a:t>Depot</a:t>
              </a:r>
            </a:p>
          </p:txBody>
        </p:sp>
        <p:sp>
          <p:nvSpPr>
            <p:cNvPr id="1329" name="Agreement (TAA, MLA or WDA) required to export these capabilities"/>
            <p:cNvSpPr txBox="1"/>
            <p:nvPr/>
          </p:nvSpPr>
          <p:spPr>
            <a:xfrm>
              <a:off x="0" y="819150"/>
              <a:ext cx="8204200" cy="355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1700" b="1">
                  <a:solidFill>
                    <a:srgbClr val="FFE19B"/>
                  </a:solidFill>
                </a:defRPr>
              </a:lvl1pPr>
            </a:lstStyle>
            <a:p>
              <a:r>
                <a:t>Agreement (TAA, MLA or WDA) required to export these capabilities</a:t>
              </a:r>
            </a:p>
          </p:txBody>
        </p:sp>
        <p:sp>
          <p:nvSpPr>
            <p:cNvPr id="1330" name="“Level II          -          Level III          -           Level IV”"/>
            <p:cNvSpPr txBox="1"/>
            <p:nvPr/>
          </p:nvSpPr>
          <p:spPr>
            <a:xfrm>
              <a:off x="577477" y="457200"/>
              <a:ext cx="7010401"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1800" b="1">
                  <a:solidFill>
                    <a:srgbClr val="FFE19B"/>
                  </a:solidFill>
                </a:defRPr>
              </a:lvl1pPr>
            </a:lstStyle>
            <a:p>
              <a:r>
                <a:t>“Level II          -          Level III          -           Level IV”</a:t>
              </a:r>
            </a:p>
          </p:txBody>
        </p:sp>
      </p:grpSp>
      <p:sp>
        <p:nvSpPr>
          <p:cNvPr id="1332" name="Rectangle"/>
          <p:cNvSpPr/>
          <p:nvPr/>
        </p:nvSpPr>
        <p:spPr>
          <a:xfrm>
            <a:off x="152400" y="6032500"/>
            <a:ext cx="12750800" cy="647700"/>
          </a:xfrm>
          <a:prstGeom prst="rect">
            <a:avLst/>
          </a:prstGeom>
          <a:blipFill>
            <a:blip r:embed="rId4"/>
          </a:blipFill>
          <a:ln w="25400">
            <a:solidFill>
              <a:srgbClr val="000000"/>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333" name="The “basic O&amp;M exemption” at §§ 124.2(a) and 125.4(b)(5) specifically says:   “This does not include training in intermediate and depot level maintenance.”…"/>
          <p:cNvSpPr txBox="1"/>
          <p:nvPr/>
        </p:nvSpPr>
        <p:spPr>
          <a:xfrm>
            <a:off x="153522" y="6007100"/>
            <a:ext cx="12776201" cy="673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1250" b="1">
                <a:solidFill>
                  <a:srgbClr val="FFE19B"/>
                </a:solidFill>
              </a:defRPr>
            </a:pPr>
            <a:r>
              <a:t>The “basic O&amp;M exemption” at §§ 124.2(a) and 125.4(b)(5) specifically says:   “This does not include training in intermediate and depot level maintenance.”  </a:t>
            </a:r>
          </a:p>
          <a:p>
            <a:pPr>
              <a:defRPr sz="1250" b="1">
                <a:solidFill>
                  <a:srgbClr val="FFE19B"/>
                </a:solidFill>
              </a:defRPr>
            </a:pPr>
            <a:r>
              <a:t>So training for Levels II and above requires an Agreement.  The maintenance manuals for Levels II and above require a DSP-5 or Agreement.  </a:t>
            </a:r>
          </a:p>
          <a:p>
            <a:pPr>
              <a:defRPr sz="1250" b="1">
                <a:solidFill>
                  <a:srgbClr val="FFE19B"/>
                </a:solidFill>
              </a:defRPr>
            </a:pPr>
            <a:r>
              <a:t>But NATO, Australia, Japan &amp; Sweden enjoy a broad exception to the limits of the O&amp;M exemption, at § 124.2(c).</a:t>
            </a:r>
          </a:p>
        </p:txBody>
      </p:sp>
      <p:sp>
        <p:nvSpPr>
          <p:cNvPr id="1334" name="Maintenance levels at a glance"/>
          <p:cNvSpPr txBox="1"/>
          <p:nvPr/>
        </p:nvSpPr>
        <p:spPr>
          <a:xfrm>
            <a:off x="474339" y="1546225"/>
            <a:ext cx="4553863"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spcBef>
                <a:spcPts val="2400"/>
              </a:spcBef>
              <a:defRPr sz="2900"/>
            </a:lvl1pPr>
          </a:lstStyle>
          <a:p>
            <a:r>
              <a:t>Maintenance levels at a glance</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type="lt">
                                    <p:tmAbs val="0"/>
                                  </p:iterate>
                                  <p:childTnLst>
                                    <p:set>
                                      <p:cBhvr>
                                        <p:cTn id="6" fill="hold"/>
                                        <p:tgtEl>
                                          <p:spTgt spid="1333"/>
                                        </p:tgtEl>
                                        <p:attrNameLst>
                                          <p:attrName>style.visibility</p:attrName>
                                        </p:attrNameLst>
                                      </p:cBhvr>
                                      <p:to>
                                        <p:strVal val="visible"/>
                                      </p:to>
                                    </p:set>
                                    <p:anim calcmode="lin" valueType="num">
                                      <p:cBhvr>
                                        <p:cTn id="7" dur="500" fill="hold"/>
                                        <p:tgtEl>
                                          <p:spTgt spid="1333"/>
                                        </p:tgtEl>
                                        <p:attrNameLst>
                                          <p:attrName>ppt_w</p:attrName>
                                        </p:attrNameLst>
                                      </p:cBhvr>
                                      <p:tavLst>
                                        <p:tav tm="0" fmla="#ppt_w*sin(2.5*pi*$)">
                                          <p:val>
                                            <p:fltVal val="0"/>
                                          </p:val>
                                        </p:tav>
                                        <p:tav tm="100000">
                                          <p:val>
                                            <p:fltVal val="1"/>
                                          </p:val>
                                        </p:tav>
                                      </p:tavLst>
                                    </p:anim>
                                    <p:anim calcmode="lin" valueType="num">
                                      <p:cBhvr>
                                        <p:cTn id="8" dur="500" fill="hold"/>
                                        <p:tgtEl>
                                          <p:spTgt spid="13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 grpId="1"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6" name="Guidelines keep growing.jpg" descr="Guidelines keep growing.jpg"/>
          <p:cNvPicPr>
            <a:picLocks noChangeAspect="1"/>
          </p:cNvPicPr>
          <p:nvPr/>
        </p:nvPicPr>
        <p:blipFill>
          <a:blip r:embed="rId2"/>
          <a:stretch>
            <a:fillRect/>
          </a:stretch>
        </p:blipFill>
        <p:spPr>
          <a:xfrm>
            <a:off x="376389" y="1988332"/>
            <a:ext cx="12252022" cy="7450161"/>
          </a:xfrm>
          <a:prstGeom prst="rect">
            <a:avLst/>
          </a:prstGeom>
          <a:ln w="12700">
            <a:miter lim="400000"/>
          </a:ln>
        </p:spPr>
      </p:pic>
      <p:sp>
        <p:nvSpPr>
          <p:cNvPr id="1337" name="(but not the EAR equivalent)"/>
          <p:cNvSpPr txBox="1"/>
          <p:nvPr/>
        </p:nvSpPr>
        <p:spPr>
          <a:xfrm>
            <a:off x="8547100" y="2184400"/>
            <a:ext cx="4254500" cy="508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lnSpcReduction="10000"/>
          </a:bodyPr>
          <a:lstStyle>
            <a:lvl1pPr>
              <a:defRPr sz="2800"/>
            </a:lvl1pPr>
          </a:lstStyle>
          <a:p>
            <a:r>
              <a:t>(but not the EAR equivalent)</a:t>
            </a:r>
          </a:p>
        </p:txBody>
      </p:sp>
      <p:sp>
        <p:nvSpPr>
          <p:cNvPr id="1338" name="Agreements: TAA/MLA/WDA"/>
          <p:cNvSpPr txBox="1"/>
          <p:nvPr/>
        </p:nvSpPr>
        <p:spPr>
          <a:xfrm>
            <a:off x="9756775" y="1638300"/>
            <a:ext cx="3324225"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Agreements: TAA/MLA/WDA</a:t>
            </a:r>
          </a:p>
        </p:txBody>
      </p:sp>
      <p:sp>
        <p:nvSpPr>
          <p:cNvPr id="1339" name="TAA Guidelines Keep Growing"/>
          <p:cNvSpPr txBox="1">
            <a:spLocks noGrp="1"/>
          </p:cNvSpPr>
          <p:nvPr>
            <p:ph type="title"/>
          </p:nvPr>
        </p:nvSpPr>
        <p:spPr>
          <a:prstGeom prst="rect">
            <a:avLst/>
          </a:prstGeom>
        </p:spPr>
        <p:txBody>
          <a:bodyPr>
            <a:normAutofit fontScale="90000"/>
          </a:bodyPr>
          <a:lstStyle>
            <a:lvl1pPr defTabSz="566674">
              <a:defRPr sz="5238"/>
            </a:lvl1pPr>
          </a:lstStyle>
          <a:p>
            <a:r>
              <a:t>TAA Guidelines Keep Growing</a:t>
            </a:r>
          </a:p>
        </p:txBody>
      </p:sp>
      <p:sp>
        <p:nvSpPr>
          <p:cNvPr id="134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89</a:t>
            </a:fld>
            <a:endParaRPr/>
          </a:p>
        </p:txBody>
      </p:sp>
      <p:sp>
        <p:nvSpPr>
          <p:cNvPr id="1341" name="(much simpler than ITAR rules)"/>
          <p:cNvSpPr txBox="1"/>
          <p:nvPr/>
        </p:nvSpPr>
        <p:spPr>
          <a:xfrm>
            <a:off x="8619752" y="8813799"/>
            <a:ext cx="3982196"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indent="0" algn="l">
              <a:lnSpc>
                <a:spcPct val="80000"/>
              </a:lnSpc>
              <a:spcBef>
                <a:spcPts val="2400"/>
              </a:spcBef>
              <a:defRPr sz="2400"/>
            </a:pPr>
            <a:r>
              <a:t>(much simpler than ITAR rules)</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If not captured by a 600-Series ECCN, then move to the rest of the CCL"/>
          <p:cNvSpPr txBox="1">
            <a:spLocks noGrp="1"/>
          </p:cNvSpPr>
          <p:nvPr>
            <p:ph type="title"/>
          </p:nvPr>
        </p:nvSpPr>
        <p:spPr>
          <a:prstGeom prst="rect">
            <a:avLst/>
          </a:prstGeom>
        </p:spPr>
        <p:txBody>
          <a:bodyPr/>
          <a:lstStyle>
            <a:lvl1pPr defTabSz="490727">
              <a:lnSpc>
                <a:spcPct val="90000"/>
              </a:lnSpc>
              <a:defRPr sz="3864"/>
            </a:lvl1pPr>
          </a:lstStyle>
          <a:p>
            <a:r>
              <a:t>If not captured by a 600-Series ECCN, then move to the rest of the CCL</a:t>
            </a:r>
          </a:p>
        </p:txBody>
      </p:sp>
      <p:sp>
        <p:nvSpPr>
          <p:cNvPr id="346" name="Classify:  Order of Review"/>
          <p:cNvSpPr txBox="1"/>
          <p:nvPr/>
        </p:nvSpPr>
        <p:spPr>
          <a:xfrm>
            <a:off x="9569450" y="1638300"/>
            <a:ext cx="34417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Classify:  Order of Review</a:t>
            </a:r>
          </a:p>
        </p:txBody>
      </p:sp>
      <p:sp>
        <p:nvSpPr>
          <p:cNvPr id="347" name="Slide Number"/>
          <p:cNvSpPr txBox="1">
            <a:spLocks noGrp="1"/>
          </p:cNvSpPr>
          <p:nvPr>
            <p:ph type="sldNum" sz="quarter" idx="2"/>
          </p:nvPr>
        </p:nvSpPr>
        <p:spPr>
          <a:xfrm>
            <a:off x="12607290" y="9439683"/>
            <a:ext cx="228601" cy="368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
        <p:nvSpPr>
          <p:cNvPr id="348" name="Outside the 600-series of ECCNs, the higher the last 2 digits in an ECCN, the less sensitive it is.  For example:…"/>
          <p:cNvSpPr txBox="1">
            <a:spLocks noGrp="1"/>
          </p:cNvSpPr>
          <p:nvPr>
            <p:ph type="body" idx="1"/>
          </p:nvPr>
        </p:nvSpPr>
        <p:spPr>
          <a:prstGeom prst="rect">
            <a:avLst/>
          </a:prstGeom>
        </p:spPr>
        <p:txBody>
          <a:bodyPr>
            <a:normAutofit lnSpcReduction="10000"/>
          </a:bodyPr>
          <a:lstStyle/>
          <a:p>
            <a:pPr marL="968121" lvl="1" indent="-653795" defTabSz="578358">
              <a:lnSpc>
                <a:spcPct val="80000"/>
              </a:lnSpc>
              <a:spcBef>
                <a:spcPts val="2300"/>
              </a:spcBef>
              <a:buSzPct val="125000"/>
              <a:defRPr sz="3959"/>
            </a:pPr>
            <a:r>
              <a:t>Outside the 600-series of ECCNs, the higher the last 2 digits in an ECCN, the less sensitive it is.  For example:</a:t>
            </a:r>
          </a:p>
          <a:p>
            <a:pPr marL="1609344" lvl="2" indent="-653795" defTabSz="578358">
              <a:lnSpc>
                <a:spcPct val="80000"/>
              </a:lnSpc>
              <a:spcBef>
                <a:spcPts val="2300"/>
              </a:spcBef>
              <a:buSzPct val="50000"/>
              <a:buChar char="✦"/>
              <a:defRPr sz="3959"/>
            </a:pPr>
            <a:r>
              <a:t>Aero gas turbine engines under 9A001 have the most restrictive reasons for control in that "family", while</a:t>
            </a:r>
          </a:p>
          <a:p>
            <a:pPr marL="0" lvl="2" indent="955547" defTabSz="578358">
              <a:lnSpc>
                <a:spcPct val="80000"/>
              </a:lnSpc>
              <a:spcBef>
                <a:spcPts val="2300"/>
              </a:spcBef>
              <a:buSzTx/>
              <a:buNone/>
              <a:defRPr sz="1979"/>
            </a:pPr>
            <a:r>
              <a:t>(i.e., 9A001, 9A101; 9A111, 9A991)</a:t>
            </a:r>
          </a:p>
          <a:p>
            <a:pPr marL="1609344" lvl="2" indent="-653795" defTabSz="578358">
              <a:lnSpc>
                <a:spcPct val="80000"/>
              </a:lnSpc>
              <a:spcBef>
                <a:spcPts val="2300"/>
              </a:spcBef>
              <a:buSzPct val="50000"/>
              <a:buChar char="✦"/>
              <a:defRPr sz="3959"/>
            </a:pPr>
            <a:r>
              <a:t>Aero gas turbine engines under 9A991 can go almost anywhere in the world, including China, without an export license in most cases.</a:t>
            </a:r>
          </a:p>
          <a:p>
            <a:pPr marL="968121" lvl="1" indent="-653795" defTabSz="578358">
              <a:lnSpc>
                <a:spcPct val="80000"/>
              </a:lnSpc>
              <a:spcBef>
                <a:spcPts val="2300"/>
              </a:spcBef>
              <a:buSzPct val="125000"/>
              <a:defRPr sz="3959"/>
            </a:pPr>
            <a:r>
              <a:t>If no ECCN captures your item, then it is EAR99.</a:t>
            </a:r>
          </a:p>
          <a:p>
            <a:pPr marL="968121" lvl="1" indent="-653795" defTabSz="578358">
              <a:lnSpc>
                <a:spcPct val="80000"/>
              </a:lnSpc>
              <a:spcBef>
                <a:spcPts val="2300"/>
              </a:spcBef>
              <a:buSzPct val="125000"/>
              <a:defRPr sz="3959"/>
            </a:pPr>
            <a:r>
              <a:rPr i="1"/>
              <a:t>Document</a:t>
            </a:r>
            <a:r>
              <a:t> each classification made; include your annotated ITAR/EAR excerpts; </a:t>
            </a:r>
            <a:r>
              <a:rPr i="1"/>
              <a:t>log into your classification matrix.</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 name="Components of Agreements"/>
          <p:cNvSpPr txBox="1">
            <a:spLocks noGrp="1"/>
          </p:cNvSpPr>
          <p:nvPr>
            <p:ph type="title"/>
          </p:nvPr>
        </p:nvSpPr>
        <p:spPr>
          <a:prstGeom prst="rect">
            <a:avLst/>
          </a:prstGeom>
        </p:spPr>
        <p:txBody>
          <a:bodyPr/>
          <a:lstStyle/>
          <a:p>
            <a:r>
              <a:t>Components of Agreements</a:t>
            </a:r>
          </a:p>
        </p:txBody>
      </p:sp>
      <p:sp>
        <p:nvSpPr>
          <p:cNvPr id="1344" name="Agreements: TAA/MLA/WDA"/>
          <p:cNvSpPr txBox="1"/>
          <p:nvPr/>
        </p:nvSpPr>
        <p:spPr>
          <a:xfrm>
            <a:off x="9632950" y="1638300"/>
            <a:ext cx="34290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Agreements: TAA/MLA/WDA</a:t>
            </a:r>
          </a:p>
        </p:txBody>
      </p:sp>
      <p:sp>
        <p:nvSpPr>
          <p:cNvPr id="134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90</a:t>
            </a:fld>
            <a:endParaRPr/>
          </a:p>
        </p:txBody>
      </p:sp>
      <p:sp>
        <p:nvSpPr>
          <p:cNvPr id="1346" name="The agreement itself, the TAA, MLA or WDA…"/>
          <p:cNvSpPr txBox="1">
            <a:spLocks noGrp="1"/>
          </p:cNvSpPr>
          <p:nvPr>
            <p:ph type="body" idx="1"/>
          </p:nvPr>
        </p:nvSpPr>
        <p:spPr>
          <a:prstGeom prst="rect">
            <a:avLst/>
          </a:prstGeom>
        </p:spPr>
        <p:txBody>
          <a:bodyPr>
            <a:normAutofit lnSpcReduction="10000"/>
          </a:bodyPr>
          <a:lstStyle/>
          <a:p>
            <a:pPr marL="871219" indent="-560070" defTabSz="572516">
              <a:spcBef>
                <a:spcPts val="2300"/>
              </a:spcBef>
              <a:defRPr sz="3430"/>
            </a:pPr>
            <a:r>
              <a:t>The agreement itself, the TAA, MLA or WDA</a:t>
            </a:r>
          </a:p>
          <a:p>
            <a:pPr marL="871219" indent="-560070" defTabSz="572516">
              <a:spcBef>
                <a:spcPts val="2300"/>
              </a:spcBef>
              <a:defRPr sz="3430"/>
            </a:pPr>
            <a:r>
              <a:t>The transmittal letter, or TL, a stylized cover letter, where one tells the back-story, provides additional assurances and details not in the agreement.</a:t>
            </a:r>
          </a:p>
          <a:p>
            <a:pPr marL="1456182" lvl="1" indent="-560070" defTabSz="572516">
              <a:spcBef>
                <a:spcPts val="2300"/>
              </a:spcBef>
              <a:buSzPct val="100000"/>
              <a:buChar char="-"/>
              <a:defRPr sz="3430"/>
            </a:pPr>
            <a:r>
              <a:t>The TL includes a value table, with dollar limits on proposed exports of hardware, tech data, software and the performance of defense services</a:t>
            </a:r>
          </a:p>
          <a:p>
            <a:pPr marL="871219" indent="-560070" defTabSz="572516">
              <a:spcBef>
                <a:spcPts val="2300"/>
              </a:spcBef>
              <a:defRPr sz="3430"/>
            </a:pPr>
            <a:r>
              <a:t>Support documentation, including as needed:  product info, SOW, DSP-83, end-use/r statement</a:t>
            </a:r>
          </a:p>
          <a:p>
            <a:pPr marL="1456182" lvl="1" indent="-560070" defTabSz="572516">
              <a:spcBef>
                <a:spcPts val="2300"/>
              </a:spcBef>
              <a:buClr>
                <a:srgbClr val="000000"/>
              </a:buClr>
              <a:buSzPct val="100000"/>
              <a:buChar char="-"/>
              <a:defRPr sz="3430"/>
            </a:pPr>
            <a:r>
              <a:t>Often it’s best to put most of this in the TL, to keep the agreement clean.  The TL is Normally sent only to DDTC, not the other parties to the agreement.</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 name="Types of  Agreements?"/>
          <p:cNvSpPr txBox="1">
            <a:spLocks noGrp="1"/>
          </p:cNvSpPr>
          <p:nvPr>
            <p:ph type="title"/>
          </p:nvPr>
        </p:nvSpPr>
        <p:spPr>
          <a:prstGeom prst="rect">
            <a:avLst/>
          </a:prstGeom>
        </p:spPr>
        <p:txBody>
          <a:bodyPr/>
          <a:lstStyle/>
          <a:p>
            <a:r>
              <a:t>Types of  Agreements?</a:t>
            </a:r>
          </a:p>
        </p:txBody>
      </p:sp>
      <p:sp>
        <p:nvSpPr>
          <p:cNvPr id="1349" name="Agreements: TAA/MLA/WDA"/>
          <p:cNvSpPr txBox="1"/>
          <p:nvPr/>
        </p:nvSpPr>
        <p:spPr>
          <a:xfrm>
            <a:off x="9632950" y="1638300"/>
            <a:ext cx="34290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Agreements: TAA/MLA/WDA</a:t>
            </a:r>
          </a:p>
        </p:txBody>
      </p:sp>
      <p:sp>
        <p:nvSpPr>
          <p:cNvPr id="135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91</a:t>
            </a:fld>
            <a:endParaRPr/>
          </a:p>
        </p:txBody>
      </p:sp>
      <p:sp>
        <p:nvSpPr>
          <p:cNvPr id="1351" name="TAA - Technical Assistance Agreement…"/>
          <p:cNvSpPr txBox="1">
            <a:spLocks noGrp="1"/>
          </p:cNvSpPr>
          <p:nvPr>
            <p:ph type="body" idx="1"/>
          </p:nvPr>
        </p:nvSpPr>
        <p:spPr>
          <a:prstGeom prst="rect">
            <a:avLst/>
          </a:prstGeom>
        </p:spPr>
        <p:txBody>
          <a:bodyPr>
            <a:normAutofit lnSpcReduction="10000"/>
          </a:bodyPr>
          <a:lstStyle/>
          <a:p>
            <a:pPr>
              <a:defRPr sz="3400"/>
            </a:pPr>
            <a:r>
              <a:t>TAA - Technical Assistance Agreement</a:t>
            </a:r>
          </a:p>
          <a:p>
            <a:pPr lvl="1">
              <a:buSzPct val="100000"/>
              <a:buChar char="-"/>
              <a:defRPr sz="3400"/>
            </a:pPr>
            <a:r>
              <a:t>When </a:t>
            </a:r>
            <a:r>
              <a:rPr>
                <a:solidFill>
                  <a:srgbClr val="033CFF"/>
                </a:solidFill>
              </a:rPr>
              <a:t>technical data</a:t>
            </a:r>
            <a:r>
              <a:t> are transferred to, or </a:t>
            </a:r>
            <a:r>
              <a:rPr>
                <a:solidFill>
                  <a:srgbClr val="033CFF"/>
                </a:solidFill>
              </a:rPr>
              <a:t>defense services</a:t>
            </a:r>
            <a:r>
              <a:t> are performed on behalf of, a foreign entity.</a:t>
            </a:r>
          </a:p>
          <a:p>
            <a:pPr>
              <a:defRPr sz="3400"/>
            </a:pPr>
            <a:r>
              <a:t>WDA - Warehouse and Distribution Agreement</a:t>
            </a:r>
          </a:p>
          <a:p>
            <a:pPr lvl="1">
              <a:buSzPct val="100000"/>
              <a:buChar char="-"/>
              <a:defRPr sz="3400"/>
            </a:pPr>
            <a:r>
              <a:t>to establish a </a:t>
            </a:r>
            <a:r>
              <a:rPr u="sng">
                <a:solidFill>
                  <a:srgbClr val="0100FF"/>
                </a:solidFill>
              </a:rPr>
              <a:t>warehouse or distribution point abroad</a:t>
            </a:r>
            <a:r>
              <a:t> for defense articles to be exported from the U.S. for subsequent distribution in an approved sales territory.</a:t>
            </a:r>
          </a:p>
          <a:p>
            <a:pPr>
              <a:defRPr sz="3400"/>
            </a:pPr>
            <a:r>
              <a:t>MLA - Manufacturing License Agreement</a:t>
            </a:r>
          </a:p>
          <a:p>
            <a:pPr marL="1485900" lvl="1">
              <a:buClr>
                <a:srgbClr val="000000"/>
              </a:buClr>
              <a:buSzPct val="100000"/>
              <a:buChar char="-"/>
              <a:defRPr sz="3400"/>
            </a:pPr>
            <a:r>
              <a:t>When granting manufacturing rights to a foreign entity and manufacturing know-how is also conveyed.  Also required to permit overseas </a:t>
            </a:r>
            <a:r>
              <a:rPr u="sng">
                <a:solidFill>
                  <a:srgbClr val="033CFF"/>
                </a:solidFill>
              </a:rPr>
              <a:t>depot-level maintenance</a:t>
            </a:r>
            <a:r>
              <a:t> by foreign entities.</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 name="Submit via “Vehicle DSP-5”"/>
          <p:cNvSpPr txBox="1">
            <a:spLocks noGrp="1"/>
          </p:cNvSpPr>
          <p:nvPr>
            <p:ph type="title"/>
          </p:nvPr>
        </p:nvSpPr>
        <p:spPr>
          <a:prstGeom prst="rect">
            <a:avLst/>
          </a:prstGeom>
        </p:spPr>
        <p:txBody>
          <a:bodyPr/>
          <a:lstStyle/>
          <a:p>
            <a:r>
              <a:t>Submit via “Vehicle DSP-5”</a:t>
            </a:r>
          </a:p>
        </p:txBody>
      </p:sp>
      <p:sp>
        <p:nvSpPr>
          <p:cNvPr id="1354" name="Agreements: TAA/MLA/WDA"/>
          <p:cNvSpPr txBox="1"/>
          <p:nvPr/>
        </p:nvSpPr>
        <p:spPr>
          <a:xfrm>
            <a:off x="9632950" y="1638300"/>
            <a:ext cx="34290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Agreements: TAA/MLA/WDA</a:t>
            </a:r>
          </a:p>
        </p:txBody>
      </p:sp>
      <p:sp>
        <p:nvSpPr>
          <p:cNvPr id="135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92</a:t>
            </a:fld>
            <a:endParaRPr/>
          </a:p>
        </p:txBody>
      </p:sp>
      <p:sp>
        <p:nvSpPr>
          <p:cNvPr id="1356" name="D-Trade has no way to submit a TAA, so they “hijacked” the DSP-5 form…"/>
          <p:cNvSpPr txBox="1">
            <a:spLocks noGrp="1"/>
          </p:cNvSpPr>
          <p:nvPr>
            <p:ph type="body" idx="1"/>
          </p:nvPr>
        </p:nvSpPr>
        <p:spPr>
          <a:prstGeom prst="rect">
            <a:avLst/>
          </a:prstGeom>
        </p:spPr>
        <p:txBody>
          <a:bodyPr>
            <a:normAutofit lnSpcReduction="10000"/>
          </a:bodyPr>
          <a:lstStyle/>
          <a:p>
            <a:pPr>
              <a:defRPr sz="3200"/>
            </a:pPr>
            <a:r>
              <a:t>D-Trade has no way to submit a TAA, so they “hijacked” the DSP-5 form</a:t>
            </a:r>
          </a:p>
          <a:p>
            <a:pPr marL="1485900" lvl="1">
              <a:buSzPct val="100000"/>
              <a:buChar char="-"/>
              <a:defRPr sz="3200"/>
            </a:pPr>
            <a:r>
              <a:t>The “Vehicle DSP-5” is completely remapped, so actual labels on the form are virtually meaningless.</a:t>
            </a:r>
          </a:p>
          <a:p>
            <a:pPr marL="1485900" lvl="1">
              <a:buSzPct val="100000"/>
              <a:buChar char="-"/>
              <a:defRPr sz="3200"/>
            </a:pPr>
            <a:r>
              <a:t>Must use a separately provided key to fill in the DSP-5</a:t>
            </a:r>
          </a:p>
          <a:p>
            <a:pPr>
              <a:defRPr sz="3200"/>
            </a:pPr>
            <a:r>
              <a:t>In this way, one fills in the form, and “stuffs the turkey” with the TAA/MLA/WDA, its TL and all support documentation</a:t>
            </a:r>
          </a:p>
          <a:p>
            <a:pPr>
              <a:defRPr sz="3200"/>
            </a:pPr>
            <a:r>
              <a:t>Track the progress of the agreement using the DSP-5 number</a:t>
            </a:r>
          </a:p>
          <a:p>
            <a:pPr>
              <a:defRPr sz="3200"/>
            </a:pPr>
            <a:r>
              <a:t>The approved agreement comes via the DSP-5</a:t>
            </a:r>
          </a:p>
          <a:p>
            <a:pPr>
              <a:defRPr sz="3200"/>
            </a:pPr>
            <a:r>
              <a:t>The approval letter - and its provisos do, too</a:t>
            </a:r>
          </a:p>
          <a:p>
            <a:pPr>
              <a:defRPr sz="3200"/>
            </a:pPr>
            <a:r>
              <a:t>You must keep track of two case numbers :-)</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 name="DN/TCN Employees"/>
          <p:cNvSpPr txBox="1">
            <a:spLocks noGrp="1"/>
          </p:cNvSpPr>
          <p:nvPr>
            <p:ph type="title"/>
          </p:nvPr>
        </p:nvSpPr>
        <p:spPr>
          <a:prstGeom prst="rect">
            <a:avLst/>
          </a:prstGeom>
        </p:spPr>
        <p:txBody>
          <a:bodyPr/>
          <a:lstStyle/>
          <a:p>
            <a:r>
              <a:t>DN/TCN Employees</a:t>
            </a:r>
          </a:p>
        </p:txBody>
      </p:sp>
      <p:sp>
        <p:nvSpPr>
          <p:cNvPr id="1359" name="DN/TCN Employees"/>
          <p:cNvSpPr txBox="1"/>
          <p:nvPr/>
        </p:nvSpPr>
        <p:spPr>
          <a:xfrm>
            <a:off x="9810750" y="1638300"/>
            <a:ext cx="3162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DN/TCN Employees</a:t>
            </a:r>
          </a:p>
        </p:txBody>
      </p:sp>
      <p:sp>
        <p:nvSpPr>
          <p:cNvPr id="1360" name="(State/DDTC/ITAR jurisdiction only)"/>
          <p:cNvSpPr txBox="1"/>
          <p:nvPr/>
        </p:nvSpPr>
        <p:spPr>
          <a:xfrm>
            <a:off x="927926" y="1058333"/>
            <a:ext cx="5384231"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2800"/>
            </a:lvl1pPr>
          </a:lstStyle>
          <a:p>
            <a:r>
              <a:t>(State/DDTC/ITAR jurisdiction only)</a:t>
            </a:r>
          </a:p>
        </p:txBody>
      </p:sp>
      <p:sp>
        <p:nvSpPr>
          <p:cNvPr id="136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93</a:t>
            </a:fld>
            <a:endParaRPr/>
          </a:p>
        </p:txBody>
      </p:sp>
      <p:sp>
        <p:nvSpPr>
          <p:cNvPr id="1362" name="DN/TCNs must be accounted for -- sometimes personally  named -- in a TAA or MLA application for approval to transfer “controlled information and/or hardware…"/>
          <p:cNvSpPr txBox="1">
            <a:spLocks noGrp="1"/>
          </p:cNvSpPr>
          <p:nvPr>
            <p:ph type="body" idx="1"/>
          </p:nvPr>
        </p:nvSpPr>
        <p:spPr>
          <a:prstGeom prst="rect">
            <a:avLst/>
          </a:prstGeom>
        </p:spPr>
        <p:txBody>
          <a:bodyPr/>
          <a:lstStyle/>
          <a:p>
            <a:pPr marL="707644" indent="-571500">
              <a:spcBef>
                <a:spcPts val="1800"/>
              </a:spcBef>
              <a:defRPr sz="2700"/>
            </a:pPr>
            <a:r>
              <a:t>DN/TCNs must be accounted for -- </a:t>
            </a:r>
            <a:r>
              <a:rPr i="1" u="sng"/>
              <a:t>sometimes personally </a:t>
            </a:r>
            <a:br>
              <a:rPr i="1" u="sng"/>
            </a:br>
            <a:r>
              <a:rPr i="1" u="sng"/>
              <a:t>named</a:t>
            </a:r>
            <a:r>
              <a:t> -- in a TAA or MLA application for approval to transfer “controlled information and/or hardware</a:t>
            </a:r>
            <a:endParaRPr u="sng"/>
          </a:p>
          <a:p>
            <a:pPr marL="707644" indent="-571500">
              <a:spcBef>
                <a:spcPts val="1800"/>
              </a:spcBef>
              <a:defRPr sz="2700"/>
            </a:pPr>
            <a:r>
              <a:t>“</a:t>
            </a:r>
            <a:r>
              <a:rPr u="sng"/>
              <a:t>D</a:t>
            </a:r>
            <a:r>
              <a:t>ual-</a:t>
            </a:r>
            <a:r>
              <a:rPr u="sng"/>
              <a:t>N</a:t>
            </a:r>
            <a:r>
              <a:t>ational” is national of Licensee + another country(ies)</a:t>
            </a:r>
          </a:p>
          <a:p>
            <a:pPr marL="707644" indent="-571500">
              <a:spcBef>
                <a:spcPts val="1800"/>
              </a:spcBef>
              <a:defRPr sz="2700"/>
            </a:pPr>
            <a:r>
              <a:t>“</a:t>
            </a:r>
            <a:r>
              <a:rPr u="sng"/>
              <a:t>T</a:t>
            </a:r>
            <a:r>
              <a:t>hird-</a:t>
            </a:r>
            <a:r>
              <a:rPr u="sng"/>
              <a:t>C</a:t>
            </a:r>
            <a:r>
              <a:t>ountry </a:t>
            </a:r>
            <a:r>
              <a:rPr u="sng"/>
              <a:t>N</a:t>
            </a:r>
            <a:r>
              <a:t>ational” is </a:t>
            </a:r>
            <a:r>
              <a:rPr i="1"/>
              <a:t>not</a:t>
            </a:r>
            <a:r>
              <a:t> a national of Licensee’s country</a:t>
            </a:r>
          </a:p>
          <a:p>
            <a:pPr marL="1485900" lvl="1">
              <a:spcBef>
                <a:spcPts val="1000"/>
              </a:spcBef>
              <a:buChar char="-"/>
              <a:defRPr sz="2700"/>
            </a:pPr>
            <a:r>
              <a:t>For DDTC “nationality” equates to “passport”</a:t>
            </a:r>
          </a:p>
          <a:p>
            <a:pPr marL="1485900" lvl="1">
              <a:spcBef>
                <a:spcPts val="1000"/>
              </a:spcBef>
              <a:buChar char="-"/>
              <a:defRPr sz="2700"/>
            </a:pPr>
            <a:r>
              <a:t>Original place-of-birth also considered, especially if from a § 126.1 country</a:t>
            </a:r>
          </a:p>
          <a:p>
            <a:pPr marL="707644" indent="-571500">
              <a:spcBef>
                <a:spcPts val="1800"/>
              </a:spcBef>
              <a:defRPr sz="2700"/>
            </a:pPr>
            <a:r>
              <a:t>DN/TCN procedures come in three main flavors:  Options 1, 2 &amp; 3</a:t>
            </a:r>
          </a:p>
          <a:p>
            <a:pPr marL="1485900" lvl="1">
              <a:spcBef>
                <a:spcPts val="1000"/>
              </a:spcBef>
              <a:buChar char="-"/>
              <a:defRPr sz="2700"/>
            </a:pPr>
            <a:r>
              <a:t>If a § 126.1 country is involved, then individual employee is </a:t>
            </a:r>
            <a:r>
              <a:rPr u="sng"/>
              <a:t>named</a:t>
            </a:r>
            <a:r>
              <a:t> in the TAA/MLA application and voluminous personal information must be included</a:t>
            </a:r>
          </a:p>
          <a:p>
            <a:pPr marL="707644" indent="-571500">
              <a:spcBef>
                <a:spcPts val="1800"/>
              </a:spcBef>
              <a:defRPr sz="2700"/>
            </a:pPr>
            <a:r>
              <a:t>TCN </a:t>
            </a:r>
            <a:r>
              <a:rPr u="sng"/>
              <a:t>employees of US firms</a:t>
            </a:r>
            <a:r>
              <a:t> use a “DSP-5” license process</a:t>
            </a:r>
          </a:p>
          <a:p>
            <a:pPr marL="707644" indent="-571500">
              <a:spcBef>
                <a:spcPts val="1800"/>
              </a:spcBef>
              <a:defRPr sz="2700"/>
            </a:pPr>
            <a:r>
              <a:t>DDTC has 3 different NDA forms, depending on situation</a:t>
            </a:r>
          </a:p>
          <a:p>
            <a:pPr marL="707644" indent="-571500">
              <a:spcBef>
                <a:spcPts val="1800"/>
              </a:spcBef>
              <a:defRPr sz="2700"/>
            </a:pPr>
            <a:r>
              <a:t>“Contract employees” are usually treated as Normal employees</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4" name="DN/TCN Approvals - Option 2"/>
          <p:cNvSpPr txBox="1">
            <a:spLocks noGrp="1"/>
          </p:cNvSpPr>
          <p:nvPr>
            <p:ph type="title"/>
          </p:nvPr>
        </p:nvSpPr>
        <p:spPr>
          <a:prstGeom prst="rect">
            <a:avLst/>
          </a:prstGeom>
        </p:spPr>
        <p:txBody>
          <a:bodyPr>
            <a:normAutofit fontScale="90000"/>
          </a:bodyPr>
          <a:lstStyle>
            <a:lvl1pPr defTabSz="560831">
              <a:defRPr sz="5184"/>
            </a:lvl1pPr>
          </a:lstStyle>
          <a:p>
            <a:r>
              <a:t>DN/TCN Approvals - Option 2</a:t>
            </a:r>
          </a:p>
        </p:txBody>
      </p:sp>
      <p:sp>
        <p:nvSpPr>
          <p:cNvPr id="136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94</a:t>
            </a:fld>
            <a:endParaRPr/>
          </a:p>
        </p:txBody>
      </p:sp>
      <p:sp>
        <p:nvSpPr>
          <p:cNvPr id="1366" name="DN/TCN Employees"/>
          <p:cNvSpPr txBox="1"/>
          <p:nvPr/>
        </p:nvSpPr>
        <p:spPr>
          <a:xfrm>
            <a:off x="9810750" y="1638300"/>
            <a:ext cx="3162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DN/TCN Employees</a:t>
            </a:r>
          </a:p>
        </p:txBody>
      </p:sp>
      <p:graphicFrame>
        <p:nvGraphicFramePr>
          <p:cNvPr id="1367" name="Table"/>
          <p:cNvGraphicFramePr/>
          <p:nvPr/>
        </p:nvGraphicFramePr>
        <p:xfrm>
          <a:off x="69849" y="2019735"/>
          <a:ext cx="12877800" cy="7644419"/>
        </p:xfrm>
        <a:graphic>
          <a:graphicData uri="http://schemas.openxmlformats.org/drawingml/2006/table">
            <a:tbl>
              <a:tblPr>
                <a:tableStyleId>{4C3C2611-4C71-4FC5-86AE-919BDF0F9419}</a:tableStyleId>
              </a:tblPr>
              <a:tblGrid>
                <a:gridCol w="3777119">
                  <a:extLst>
                    <a:ext uri="{9D8B030D-6E8A-4147-A177-3AD203B41FA5}">
                      <a16:colId xmlns:a16="http://schemas.microsoft.com/office/drawing/2014/main" val="20000"/>
                    </a:ext>
                  </a:extLst>
                </a:gridCol>
                <a:gridCol w="3966289">
                  <a:extLst>
                    <a:ext uri="{9D8B030D-6E8A-4147-A177-3AD203B41FA5}">
                      <a16:colId xmlns:a16="http://schemas.microsoft.com/office/drawing/2014/main" val="20001"/>
                    </a:ext>
                  </a:extLst>
                </a:gridCol>
                <a:gridCol w="2006441">
                  <a:extLst>
                    <a:ext uri="{9D8B030D-6E8A-4147-A177-3AD203B41FA5}">
                      <a16:colId xmlns:a16="http://schemas.microsoft.com/office/drawing/2014/main" val="20002"/>
                    </a:ext>
                  </a:extLst>
                </a:gridCol>
                <a:gridCol w="3127951">
                  <a:extLst>
                    <a:ext uri="{9D8B030D-6E8A-4147-A177-3AD203B41FA5}">
                      <a16:colId xmlns:a16="http://schemas.microsoft.com/office/drawing/2014/main" val="20003"/>
                    </a:ext>
                  </a:extLst>
                </a:gridCol>
              </a:tblGrid>
              <a:tr h="502257">
                <a:tc gridSpan="4">
                  <a:txBody>
                    <a:bodyPr/>
                    <a:lstStyle/>
                    <a:p>
                      <a:pPr defTabSz="457200"/>
                      <a:r>
                        <a:rPr sz="2200" b="1">
                          <a:solidFill>
                            <a:srgbClr val="FFFFFF"/>
                          </a:solidFill>
                          <a:latin typeface="Helvetica"/>
                          <a:ea typeface="Helvetica"/>
                          <a:cs typeface="Helvetica"/>
                          <a:sym typeface="Helvetica"/>
                        </a:rPr>
                        <a:t>DN/TCN approvals by DDTC per TAA “Option 2” procedures **</a:t>
                      </a:r>
                    </a:p>
                  </a:txBody>
                  <a:tcPr marL="0" marR="0" marT="0" marB="0" anchor="ctr"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solidFill>
                      <a:srgbClr val="0D33FF">
                        <a:alpha val="9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7862">
                <a:tc>
                  <a:txBody>
                    <a:bodyPr/>
                    <a:lstStyle/>
                    <a:p>
                      <a:pPr defTabSz="457200">
                        <a:defRPr sz="1600" b="1">
                          <a:solidFill>
                            <a:srgbClr val="083BFF"/>
                          </a:solidFill>
                          <a:latin typeface="Helvetica"/>
                          <a:ea typeface="Helvetica"/>
                          <a:cs typeface="Helvetica"/>
                          <a:sym typeface="Helvetica"/>
                        </a:defRPr>
                      </a:pPr>
                      <a:r>
                        <a:t>Foreign Licensee Employee Type </a:t>
                      </a:r>
                    </a:p>
                    <a:p>
                      <a:pPr defTabSz="457200">
                        <a:defRPr sz="1300" b="1">
                          <a:solidFill>
                            <a:srgbClr val="083BFF"/>
                          </a:solidFill>
                          <a:latin typeface="Helvetica"/>
                          <a:ea typeface="Helvetica"/>
                          <a:cs typeface="Helvetica"/>
                          <a:sym typeface="Helvetica"/>
                        </a:defRPr>
                      </a:pPr>
                      <a:r>
                        <a:t>(also applies to sublicensees)</a:t>
                      </a:r>
                    </a:p>
                  </a:txBody>
                  <a:tcPr marL="44450" marR="44450" marT="44450" marB="44450" horzOverflow="overflow">
                    <a:lnL>
                      <a:solidFill>
                        <a:srgbClr val="0D33FF">
                          <a:alpha val="90000"/>
                        </a:srgbClr>
                      </a:solidFill>
                      <a:miter lim="400000"/>
                    </a:lnL>
                    <a:lnR w="25400">
                      <a:solidFill>
                        <a:srgbClr val="0D33FF">
                          <a:alpha val="90000"/>
                        </a:srgbClr>
                      </a:solidFill>
                      <a:miter lim="400000"/>
                    </a:lnR>
                    <a:lnT>
                      <a:solidFill>
                        <a:srgbClr val="0D33FF">
                          <a:alpha val="90000"/>
                        </a:srgbClr>
                      </a:solidFill>
                      <a:miter lim="400000"/>
                    </a:lnT>
                    <a:lnB w="50800">
                      <a:solidFill>
                        <a:srgbClr val="0D33FF">
                          <a:alpha val="90000"/>
                        </a:srgbClr>
                      </a:solidFill>
                      <a:miter lim="400000"/>
                    </a:lnB>
                  </a:tcPr>
                </a:tc>
                <a:tc>
                  <a:txBody>
                    <a:bodyPr/>
                    <a:lstStyle/>
                    <a:p>
                      <a:pPr defTabSz="457200">
                        <a:spcBef>
                          <a:spcPts val="1800"/>
                        </a:spcBef>
                      </a:pPr>
                      <a:r>
                        <a:rPr sz="1600" b="1">
                          <a:solidFill>
                            <a:srgbClr val="0433FF"/>
                          </a:solidFill>
                          <a:latin typeface="Helvetica"/>
                          <a:ea typeface="Helvetica"/>
                          <a:cs typeface="Helvetica"/>
                          <a:sym typeface="Helvetica"/>
                        </a:rPr>
                        <a:t>DDTC Decision Factors</a:t>
                      </a:r>
                    </a:p>
                  </a:txBody>
                  <a:tcPr marL="44450" marR="44450" marT="44450" marB="44450" horzOverflow="overflow">
                    <a:lnL w="25400">
                      <a:solidFill>
                        <a:srgbClr val="0D33FF">
                          <a:alpha val="90000"/>
                        </a:srgbClr>
                      </a:solidFill>
                      <a:miter lim="400000"/>
                    </a:lnL>
                    <a:lnR>
                      <a:solidFill>
                        <a:srgbClr val="0056D6"/>
                      </a:solidFill>
                      <a:miter lim="400000"/>
                    </a:lnR>
                    <a:lnT>
                      <a:solidFill>
                        <a:srgbClr val="0D33FF">
                          <a:alpha val="90000"/>
                        </a:srgbClr>
                      </a:solidFill>
                      <a:miter lim="400000"/>
                    </a:lnT>
                    <a:lnB w="50800">
                      <a:solidFill>
                        <a:srgbClr val="0D33FF">
                          <a:alpha val="90000"/>
                        </a:srgbClr>
                      </a:solidFill>
                      <a:miter lim="400000"/>
                    </a:lnB>
                  </a:tcPr>
                </a:tc>
                <a:tc>
                  <a:txBody>
                    <a:bodyPr/>
                    <a:lstStyle/>
                    <a:p>
                      <a:pPr defTabSz="457200">
                        <a:spcBef>
                          <a:spcPts val="1800"/>
                        </a:spcBef>
                      </a:pPr>
                      <a:r>
                        <a:rPr sz="1600" b="1">
                          <a:solidFill>
                            <a:srgbClr val="0433FF"/>
                          </a:solidFill>
                          <a:latin typeface="Helvetica"/>
                          <a:ea typeface="Helvetica"/>
                          <a:cs typeface="Helvetica"/>
                          <a:sym typeface="Helvetica"/>
                        </a:rPr>
                        <a:t>Disclosure(s) in TAA application</a:t>
                      </a:r>
                    </a:p>
                  </a:txBody>
                  <a:tcPr marL="44450" marR="44450" marT="44450" marB="44450" horzOverflow="overflow">
                    <a:lnL>
                      <a:solidFill>
                        <a:srgbClr val="0056D6"/>
                      </a:solidFill>
                      <a:miter lim="400000"/>
                    </a:lnL>
                    <a:lnR>
                      <a:solidFill>
                        <a:srgbClr val="0056D6"/>
                      </a:solidFill>
                      <a:miter lim="400000"/>
                    </a:lnR>
                    <a:lnT>
                      <a:solidFill>
                        <a:srgbClr val="0056D6"/>
                      </a:solidFill>
                      <a:miter lim="400000"/>
                    </a:lnT>
                    <a:lnB w="50800">
                      <a:solidFill>
                        <a:srgbClr val="0056D6"/>
                      </a:solidFill>
                      <a:miter lim="400000"/>
                    </a:lnB>
                  </a:tcPr>
                </a:tc>
                <a:tc>
                  <a:txBody>
                    <a:bodyPr/>
                    <a:lstStyle/>
                    <a:p>
                      <a:pPr defTabSz="457200">
                        <a:spcBef>
                          <a:spcPts val="1800"/>
                        </a:spcBef>
                      </a:pPr>
                      <a:r>
                        <a:rPr sz="1600" b="1">
                          <a:solidFill>
                            <a:srgbClr val="0433FF"/>
                          </a:solidFill>
                          <a:latin typeface="Helvetica"/>
                          <a:ea typeface="Helvetica"/>
                          <a:cs typeface="Helvetica"/>
                          <a:sym typeface="Helvetica"/>
                        </a:rPr>
                        <a:t>Comments</a:t>
                      </a:r>
                    </a:p>
                  </a:txBody>
                  <a:tcPr marL="44450" marR="44450" marT="44450" marB="44450" horzOverflow="overflow">
                    <a:lnL>
                      <a:solidFill>
                        <a:srgbClr val="0056D6"/>
                      </a:solidFill>
                      <a:miter lim="400000"/>
                    </a:lnL>
                    <a:lnR>
                      <a:solidFill>
                        <a:srgbClr val="0056D6"/>
                      </a:solidFill>
                      <a:miter lim="400000"/>
                    </a:lnR>
                    <a:lnT>
                      <a:solidFill>
                        <a:srgbClr val="0056D6"/>
                      </a:solidFill>
                      <a:miter lim="400000"/>
                    </a:lnT>
                    <a:lnB w="50800">
                      <a:solidFill>
                        <a:srgbClr val="0056D6"/>
                      </a:solidFill>
                      <a:miter lim="400000"/>
                    </a:lnB>
                  </a:tcPr>
                </a:tc>
                <a:extLst>
                  <a:ext uri="{0D108BD9-81ED-4DB2-BD59-A6C34878D82A}">
                    <a16:rowId xmlns:a16="http://schemas.microsoft.com/office/drawing/2014/main" val="10001"/>
                  </a:ext>
                </a:extLst>
              </a:tr>
              <a:tr h="1168400">
                <a:tc>
                  <a:txBody>
                    <a:bodyPr/>
                    <a:lstStyle/>
                    <a:p>
                      <a:pPr defTabSz="457200">
                        <a:defRPr sz="1600" b="1">
                          <a:latin typeface="Helvetica"/>
                          <a:ea typeface="Helvetica"/>
                          <a:cs typeface="Helvetica"/>
                          <a:sym typeface="Helvetica"/>
                        </a:defRPr>
                      </a:pPr>
                      <a:r>
                        <a:t>DN/TCN whose nationality and/or birth nation is non-§126.1</a:t>
                      </a:r>
                    </a:p>
                    <a:p>
                      <a:pPr defTabSz="457200">
                        <a:spcBef>
                          <a:spcPts val="700"/>
                        </a:spcBef>
                        <a:defRPr sz="1300" b="1">
                          <a:latin typeface="Helvetica"/>
                          <a:ea typeface="Helvetica"/>
                          <a:cs typeface="Helvetica"/>
                          <a:sym typeface="Helvetica"/>
                        </a:defRPr>
                      </a:pPr>
                      <a:r>
                        <a:rPr i="1" u="sng"/>
                        <a:t>per Agreement Guidelines 3.5.2.a</a:t>
                      </a:r>
                    </a:p>
                  </a:txBody>
                  <a:tcPr marL="44450" marR="44450" marT="44450" marB="44450" anchor="ctr" horzOverflow="overflow">
                    <a:lnL>
                      <a:solidFill>
                        <a:srgbClr val="0D33FF">
                          <a:alpha val="90000"/>
                        </a:srgbClr>
                      </a:solidFill>
                      <a:miter lim="400000"/>
                    </a:lnL>
                    <a:lnR w="25400">
                      <a:solidFill>
                        <a:srgbClr val="0D33FF">
                          <a:alpha val="90000"/>
                        </a:srgbClr>
                      </a:solidFill>
                      <a:miter lim="400000"/>
                    </a:lnR>
                    <a:lnT w="50800">
                      <a:solidFill>
                        <a:srgbClr val="0D33FF">
                          <a:alpha val="90000"/>
                        </a:srgbClr>
                      </a:solidFill>
                      <a:miter lim="400000"/>
                    </a:lnT>
                    <a:lnB>
                      <a:solidFill>
                        <a:srgbClr val="0D33FF">
                          <a:alpha val="90000"/>
                        </a:srgbClr>
                      </a:solidFill>
                      <a:miter lim="400000"/>
                    </a:lnB>
                  </a:tcPr>
                </a:tc>
                <a:tc>
                  <a:txBody>
                    <a:bodyPr/>
                    <a:lstStyle/>
                    <a:p>
                      <a:pPr marL="124177" indent="-124177" algn="l" defTabSz="457200">
                        <a:spcBef>
                          <a:spcPts val="1800"/>
                        </a:spcBef>
                        <a:buClr>
                          <a:srgbClr val="083BFF"/>
                        </a:buClr>
                        <a:buSzPct val="125000"/>
                        <a:buChar char="•"/>
                        <a:defRPr sz="1600" b="1">
                          <a:latin typeface="Helvetica"/>
                          <a:ea typeface="Helvetica"/>
                          <a:cs typeface="Helvetica"/>
                          <a:sym typeface="Helvetica"/>
                        </a:defRPr>
                      </a:pPr>
                      <a:r>
                        <a:t>Current/primary nationality</a:t>
                      </a:r>
                    </a:p>
                  </a:txBody>
                  <a:tcPr marL="44450" marR="44450" marT="44450" marB="44450" anchor="ctr" horzOverflow="overflow">
                    <a:lnL w="25400">
                      <a:solidFill>
                        <a:srgbClr val="0D33FF">
                          <a:alpha val="90000"/>
                        </a:srgbClr>
                      </a:solidFill>
                      <a:miter lim="400000"/>
                    </a:lnL>
                    <a:lnR>
                      <a:solidFill>
                        <a:srgbClr val="0D33FF">
                          <a:alpha val="90000"/>
                        </a:srgbClr>
                      </a:solidFill>
                      <a:miter lim="400000"/>
                    </a:lnR>
                    <a:lnT w="50800">
                      <a:solidFill>
                        <a:srgbClr val="0D33FF">
                          <a:alpha val="90000"/>
                        </a:srgbClr>
                      </a:solidFill>
                      <a:miter lim="400000"/>
                    </a:lnT>
                    <a:lnB>
                      <a:solidFill>
                        <a:srgbClr val="000000"/>
                      </a:solidFill>
                      <a:miter lim="400000"/>
                    </a:lnB>
                  </a:tcPr>
                </a:tc>
                <a:tc>
                  <a:txBody>
                    <a:bodyPr/>
                    <a:lstStyle/>
                    <a:p>
                      <a:pPr marL="124177" indent="-124177" algn="l" defTabSz="457200">
                        <a:spcBef>
                          <a:spcPts val="1800"/>
                        </a:spcBef>
                        <a:buClr>
                          <a:srgbClr val="083BFF"/>
                        </a:buClr>
                        <a:buSzPct val="125000"/>
                        <a:buChar char="•"/>
                        <a:defRPr sz="1600" b="1">
                          <a:latin typeface="Helvetica"/>
                          <a:ea typeface="Helvetica"/>
                          <a:cs typeface="Helvetica"/>
                          <a:sym typeface="Helvetica"/>
                        </a:defRPr>
                      </a:pPr>
                      <a:r>
                        <a:t>Current nationality(ies) only</a:t>
                      </a:r>
                    </a:p>
                  </a:txBody>
                  <a:tcPr marL="44450" marR="44450" marT="44450" marB="44450" anchor="ctr" horzOverflow="overflow">
                    <a:lnL>
                      <a:solidFill>
                        <a:srgbClr val="0D33FF">
                          <a:alpha val="90000"/>
                        </a:srgbClr>
                      </a:solidFill>
                      <a:miter lim="400000"/>
                    </a:lnL>
                    <a:lnR>
                      <a:solidFill>
                        <a:srgbClr val="0D33FF">
                          <a:alpha val="90000"/>
                        </a:srgbClr>
                      </a:solidFill>
                      <a:miter lim="400000"/>
                    </a:lnR>
                    <a:lnT w="50800">
                      <a:solidFill>
                        <a:srgbClr val="0056D6"/>
                      </a:solidFill>
                      <a:miter lim="400000"/>
                    </a:lnT>
                    <a:lnB>
                      <a:solidFill>
                        <a:srgbClr val="0D33FF">
                          <a:alpha val="90000"/>
                        </a:srgbClr>
                      </a:solidFill>
                      <a:miter lim="400000"/>
                    </a:lnB>
                  </a:tcPr>
                </a:tc>
                <a:tc>
                  <a:txBody>
                    <a:bodyPr/>
                    <a:lstStyle/>
                    <a:p>
                      <a:pPr marL="124177" indent="-124177" algn="l" defTabSz="457200">
                        <a:buSzPct val="125000"/>
                        <a:buChar char="•"/>
                        <a:defRPr sz="1600">
                          <a:solidFill>
                            <a:srgbClr val="004DB1"/>
                          </a:solidFill>
                          <a:latin typeface="Helvetica"/>
                          <a:ea typeface="Helvetica"/>
                          <a:cs typeface="Helvetica"/>
                          <a:sym typeface="Helvetica"/>
                        </a:defRPr>
                      </a:pPr>
                      <a:r>
                        <a:rPr b="1">
                          <a:solidFill>
                            <a:srgbClr val="000000"/>
                          </a:solidFill>
                        </a:rPr>
                        <a:t>Routine §124.8(5) Option 2 procedure  </a:t>
                      </a:r>
                    </a:p>
                    <a:p>
                      <a:pPr marL="124177" indent="-124177" algn="l" defTabSz="457200">
                        <a:spcBef>
                          <a:spcPts val="1800"/>
                        </a:spcBef>
                        <a:buClr>
                          <a:srgbClr val="083BFF"/>
                        </a:buClr>
                        <a:buSzPct val="125000"/>
                        <a:buChar char="•"/>
                        <a:defRPr sz="1600">
                          <a:solidFill>
                            <a:srgbClr val="004DB1"/>
                          </a:solidFill>
                          <a:latin typeface="Helvetica"/>
                          <a:ea typeface="Helvetica"/>
                          <a:cs typeface="Helvetica"/>
                          <a:sym typeface="Helvetica"/>
                        </a:defRPr>
                      </a:pPr>
                      <a:r>
                        <a:rPr b="1">
                          <a:solidFill>
                            <a:srgbClr val="000000"/>
                          </a:solidFill>
                        </a:rPr>
                        <a:t>Add </a:t>
                      </a:r>
                      <a:r>
                        <a:rPr b="1">
                          <a:solidFill>
                            <a:srgbClr val="0042AA"/>
                          </a:solidFill>
                        </a:rPr>
                        <a:t>(by nationality only) </a:t>
                      </a:r>
                      <a:r>
                        <a:rPr b="1">
                          <a:solidFill>
                            <a:srgbClr val="000000"/>
                          </a:solidFill>
                        </a:rPr>
                        <a:t>to Block 18 of DSP-5</a:t>
                      </a:r>
                    </a:p>
                  </a:txBody>
                  <a:tcPr marL="44450" marR="44450" marT="44450" marB="44450" anchor="ctr" horzOverflow="overflow">
                    <a:lnL>
                      <a:solidFill>
                        <a:srgbClr val="0D33FF">
                          <a:alpha val="90000"/>
                        </a:srgbClr>
                      </a:solidFill>
                      <a:miter lim="400000"/>
                    </a:lnL>
                    <a:lnR>
                      <a:solidFill>
                        <a:srgbClr val="0D33FF">
                          <a:alpha val="90000"/>
                        </a:srgbClr>
                      </a:solidFill>
                      <a:miter lim="400000"/>
                    </a:lnR>
                    <a:lnT w="50800">
                      <a:solidFill>
                        <a:srgbClr val="0056D6"/>
                      </a:solidFill>
                      <a:miter lim="400000"/>
                    </a:lnT>
                    <a:lnB>
                      <a:solidFill>
                        <a:srgbClr val="0D33FF">
                          <a:alpha val="90000"/>
                        </a:srgbClr>
                      </a:solidFill>
                      <a:miter lim="400000"/>
                    </a:lnB>
                  </a:tcPr>
                </a:tc>
                <a:extLst>
                  <a:ext uri="{0D108BD9-81ED-4DB2-BD59-A6C34878D82A}">
                    <a16:rowId xmlns:a16="http://schemas.microsoft.com/office/drawing/2014/main" val="10002"/>
                  </a:ext>
                </a:extLst>
              </a:tr>
              <a:tr h="1168400">
                <a:tc>
                  <a:txBody>
                    <a:bodyPr/>
                    <a:lstStyle/>
                    <a:p>
                      <a:pPr defTabSz="457200">
                        <a:spcBef>
                          <a:spcPts val="800"/>
                        </a:spcBef>
                        <a:defRPr sz="1600" b="1">
                          <a:latin typeface="Helvetica"/>
                          <a:ea typeface="Helvetica"/>
                          <a:cs typeface="Helvetica"/>
                          <a:sym typeface="Helvetica"/>
                        </a:defRPr>
                      </a:pPr>
                      <a:r>
                        <a:t>TCN whose nationality and/or birth nation is §126.1(a) </a:t>
                      </a:r>
                    </a:p>
                    <a:p>
                      <a:pPr defTabSz="457200">
                        <a:spcBef>
                          <a:spcPts val="800"/>
                        </a:spcBef>
                        <a:defRPr sz="1300" b="1">
                          <a:latin typeface="Helvetica"/>
                          <a:ea typeface="Helvetica"/>
                          <a:cs typeface="Helvetica"/>
                          <a:sym typeface="Helvetica"/>
                        </a:defRPr>
                      </a:pPr>
                      <a:r>
                        <a:rPr i="1" u="sng"/>
                        <a:t>per Agreement Guidelines 3.5.2.d(1)</a:t>
                      </a:r>
                    </a:p>
                  </a:txBody>
                  <a:tcPr marL="44450" marR="44450" marT="44450" marB="44450" anchor="ctr" horzOverflow="overflow">
                    <a:lnL>
                      <a:solidFill>
                        <a:srgbClr val="0D33FF">
                          <a:alpha val="90000"/>
                        </a:srgbClr>
                      </a:solidFill>
                      <a:miter lim="400000"/>
                    </a:lnL>
                    <a:lnR w="25400">
                      <a:solidFill>
                        <a:srgbClr val="000000"/>
                      </a:solidFill>
                      <a:miter lim="400000"/>
                    </a:lnR>
                    <a:lnT>
                      <a:solidFill>
                        <a:srgbClr val="0D33FF">
                          <a:alpha val="90000"/>
                        </a:srgbClr>
                      </a:solidFill>
                      <a:miter lim="400000"/>
                    </a:lnT>
                    <a:lnB>
                      <a:solidFill>
                        <a:srgbClr val="0D33FF">
                          <a:alpha val="90000"/>
                        </a:srgbClr>
                      </a:solidFill>
                      <a:miter lim="400000"/>
                    </a:lnB>
                  </a:tcPr>
                </a:tc>
                <a:tc>
                  <a:txBody>
                    <a:bodyPr/>
                    <a:lstStyle/>
                    <a:p>
                      <a:pPr marL="124177" indent="-124177" algn="l" defTabSz="457200">
                        <a:buSzPct val="125000"/>
                        <a:buChar char="•"/>
                        <a:defRPr sz="1600">
                          <a:solidFill>
                            <a:srgbClr val="004DB1"/>
                          </a:solidFill>
                          <a:latin typeface="Helvetica"/>
                          <a:ea typeface="Helvetica"/>
                          <a:cs typeface="Helvetica"/>
                          <a:sym typeface="Helvetica"/>
                        </a:defRPr>
                      </a:pPr>
                      <a:r>
                        <a:rPr b="1">
                          <a:solidFill>
                            <a:srgbClr val="000000"/>
                          </a:solidFill>
                        </a:rPr>
                        <a:t>Primary nationality and birth nation.  </a:t>
                      </a:r>
                    </a:p>
                    <a:p>
                      <a:pPr marL="124177" indent="-124177" algn="l" defTabSz="457200">
                        <a:spcBef>
                          <a:spcPts val="1800"/>
                        </a:spcBef>
                        <a:buSzPct val="125000"/>
                        <a:buChar char="•"/>
                        <a:defRPr sz="1600">
                          <a:solidFill>
                            <a:srgbClr val="004DB1"/>
                          </a:solidFill>
                          <a:latin typeface="Helvetica"/>
                          <a:ea typeface="Helvetica"/>
                          <a:cs typeface="Helvetica"/>
                          <a:sym typeface="Helvetica"/>
                        </a:defRPr>
                      </a:pPr>
                      <a:r>
                        <a:rPr b="1">
                          <a:solidFill>
                            <a:srgbClr val="000000"/>
                          </a:solidFill>
                        </a:rPr>
                        <a:t>Generally disapproved</a:t>
                      </a:r>
                    </a:p>
                  </a:txBody>
                  <a:tcPr marL="44450" marR="44450" marT="44450" marB="44450" anchor="ctr" horzOverflow="overflow">
                    <a:lnL w="25400">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algn="l" defTabSz="457200">
                        <a:defRPr sz="1600">
                          <a:solidFill>
                            <a:srgbClr val="004DB1"/>
                          </a:solidFill>
                          <a:latin typeface="Helvetica"/>
                          <a:ea typeface="Helvetica"/>
                          <a:cs typeface="Helvetica"/>
                          <a:sym typeface="Helvetica"/>
                        </a:defRPr>
                      </a:pPr>
                      <a:r>
                        <a:rPr b="1">
                          <a:solidFill>
                            <a:srgbClr val="000000"/>
                          </a:solidFill>
                        </a:rPr>
                        <a:t>Individual name and supporting docs package</a:t>
                      </a:r>
                    </a:p>
                  </a:txBody>
                  <a:tcPr marL="44450" marR="44450" marT="44450" marB="44450" anchor="ctr" horzOverflow="overflow">
                    <a:lnL>
                      <a:solidFill>
                        <a:srgbClr val="000000"/>
                      </a:solidFill>
                      <a:miter lim="400000"/>
                    </a:lnL>
                    <a:lnR>
                      <a:solidFill>
                        <a:srgbClr val="000000"/>
                      </a:solidFill>
                      <a:miter lim="400000"/>
                    </a:lnR>
                    <a:lnT>
                      <a:solidFill>
                        <a:srgbClr val="0D33FF">
                          <a:alpha val="90000"/>
                        </a:srgbClr>
                      </a:solidFill>
                      <a:miter lim="400000"/>
                    </a:lnT>
                    <a:lnB>
                      <a:solidFill>
                        <a:srgbClr val="000000"/>
                      </a:solidFill>
                      <a:miter lim="400000"/>
                    </a:lnB>
                  </a:tcPr>
                </a:tc>
                <a:tc>
                  <a:txBody>
                    <a:bodyPr/>
                    <a:lstStyle/>
                    <a:p>
                      <a:pPr marL="124177" indent="-124177" algn="l" defTabSz="457200">
                        <a:buSzPct val="125000"/>
                        <a:buChar char="•"/>
                        <a:defRPr sz="1600">
                          <a:solidFill>
                            <a:srgbClr val="004DB1"/>
                          </a:solidFill>
                          <a:latin typeface="Helvetica"/>
                          <a:ea typeface="Helvetica"/>
                          <a:cs typeface="Helvetica"/>
                          <a:sym typeface="Helvetica"/>
                        </a:defRPr>
                      </a:pPr>
                      <a:r>
                        <a:rPr b="1">
                          <a:solidFill>
                            <a:srgbClr val="000000"/>
                          </a:solidFill>
                        </a:rPr>
                        <a:t>Requires special §124.8(5) TCN statement in TAA  </a:t>
                      </a:r>
                    </a:p>
                    <a:p>
                      <a:pPr marL="124177" indent="-124177" algn="l" defTabSz="457200">
                        <a:spcBef>
                          <a:spcPts val="1800"/>
                        </a:spcBef>
                        <a:buSzPct val="125000"/>
                        <a:buChar char="•"/>
                        <a:defRPr sz="1600">
                          <a:solidFill>
                            <a:srgbClr val="004DB1"/>
                          </a:solidFill>
                          <a:latin typeface="Helvetica"/>
                          <a:ea typeface="Helvetica"/>
                          <a:cs typeface="Helvetica"/>
                          <a:sym typeface="Helvetica"/>
                        </a:defRPr>
                      </a:pPr>
                      <a:r>
                        <a:rPr b="1">
                          <a:solidFill>
                            <a:srgbClr val="000000"/>
                          </a:solidFill>
                        </a:rPr>
                        <a:t>Add </a:t>
                      </a:r>
                      <a:r>
                        <a:rPr b="1">
                          <a:solidFill>
                            <a:srgbClr val="083BFF"/>
                          </a:solidFill>
                        </a:rPr>
                        <a:t>(by name)</a:t>
                      </a:r>
                      <a:r>
                        <a:rPr b="1">
                          <a:solidFill>
                            <a:srgbClr val="000000"/>
                          </a:solidFill>
                        </a:rPr>
                        <a:t> to Block 18 of DSP-5</a:t>
                      </a:r>
                    </a:p>
                  </a:txBody>
                  <a:tcPr marL="44450" marR="44450" marT="44450" marB="44450" anchor="ctr" horzOverflow="overflow">
                    <a:lnL>
                      <a:solidFill>
                        <a:srgbClr val="000000"/>
                      </a:solidFill>
                      <a:miter lim="400000"/>
                    </a:lnL>
                    <a:lnR>
                      <a:solidFill>
                        <a:srgbClr val="0D33FF">
                          <a:alpha val="90000"/>
                        </a:srgbClr>
                      </a:solidFill>
                      <a:miter lim="400000"/>
                    </a:lnR>
                    <a:lnT>
                      <a:solidFill>
                        <a:srgbClr val="0D33FF">
                          <a:alpha val="90000"/>
                        </a:srgbClr>
                      </a:solidFill>
                      <a:miter lim="400000"/>
                    </a:lnT>
                    <a:lnB>
                      <a:solidFill>
                        <a:srgbClr val="0000FF"/>
                      </a:solidFill>
                      <a:miter lim="400000"/>
                    </a:lnB>
                  </a:tcPr>
                </a:tc>
                <a:extLst>
                  <a:ext uri="{0D108BD9-81ED-4DB2-BD59-A6C34878D82A}">
                    <a16:rowId xmlns:a16="http://schemas.microsoft.com/office/drawing/2014/main" val="10003"/>
                  </a:ext>
                </a:extLst>
              </a:tr>
              <a:tr h="1168400">
                <a:tc>
                  <a:txBody>
                    <a:bodyPr/>
                    <a:lstStyle/>
                    <a:p>
                      <a:pPr defTabSz="457200">
                        <a:spcBef>
                          <a:spcPts val="800"/>
                        </a:spcBef>
                        <a:defRPr sz="1600" b="1">
                          <a:latin typeface="Helvetica"/>
                          <a:ea typeface="Helvetica"/>
                          <a:cs typeface="Helvetica"/>
                          <a:sym typeface="Helvetica"/>
                        </a:defRPr>
                      </a:pPr>
                      <a:r>
                        <a:t>DN whose nationality and/or birth nation is §126.1(a) </a:t>
                      </a:r>
                    </a:p>
                    <a:p>
                      <a:pPr defTabSz="457200">
                        <a:spcBef>
                          <a:spcPts val="800"/>
                        </a:spcBef>
                        <a:defRPr sz="1300" b="1">
                          <a:latin typeface="Helvetica"/>
                          <a:ea typeface="Helvetica"/>
                          <a:cs typeface="Helvetica"/>
                          <a:sym typeface="Helvetica"/>
                        </a:defRPr>
                      </a:pPr>
                      <a:r>
                        <a:rPr i="1" u="sng"/>
                        <a:t>per Agreement Guidelines 3.5.2.d(2)</a:t>
                      </a:r>
                    </a:p>
                  </a:txBody>
                  <a:tcPr marL="44450" marR="44450" marT="44450" marB="44450" anchor="ctr" horzOverflow="overflow">
                    <a:lnL>
                      <a:solidFill>
                        <a:srgbClr val="0D33FF">
                          <a:alpha val="90000"/>
                        </a:srgbClr>
                      </a:solidFill>
                      <a:miter lim="400000"/>
                    </a:lnL>
                    <a:lnR w="25400">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tc>
                  <a:txBody>
                    <a:bodyPr/>
                    <a:lstStyle/>
                    <a:p>
                      <a:pPr marL="124177" indent="-124177" algn="l" defTabSz="457200">
                        <a:buSzPct val="125000"/>
                        <a:buChar char="•"/>
                        <a:defRPr sz="1600">
                          <a:solidFill>
                            <a:srgbClr val="004DB1"/>
                          </a:solidFill>
                          <a:latin typeface="Helvetica"/>
                          <a:ea typeface="Helvetica"/>
                          <a:cs typeface="Helvetica"/>
                          <a:sym typeface="Helvetica"/>
                        </a:defRPr>
                      </a:pPr>
                      <a:r>
                        <a:rPr b="1">
                          <a:solidFill>
                            <a:srgbClr val="000000"/>
                          </a:solidFill>
                        </a:rPr>
                        <a:t>Primary nationality and birth nation.  </a:t>
                      </a:r>
                    </a:p>
                    <a:p>
                      <a:pPr marL="124177" indent="-124177" algn="l" defTabSz="457200">
                        <a:spcBef>
                          <a:spcPts val="1800"/>
                        </a:spcBef>
                        <a:buSzPct val="125000"/>
                        <a:buChar char="•"/>
                        <a:defRPr sz="1600">
                          <a:solidFill>
                            <a:srgbClr val="004DB1"/>
                          </a:solidFill>
                          <a:latin typeface="Helvetica"/>
                          <a:ea typeface="Helvetica"/>
                          <a:cs typeface="Helvetica"/>
                          <a:sym typeface="Helvetica"/>
                        </a:defRPr>
                      </a:pPr>
                      <a:r>
                        <a:rPr b="1">
                          <a:solidFill>
                            <a:srgbClr val="000000"/>
                          </a:solidFill>
                        </a:rPr>
                        <a:t>May be approved if primary nationality is a non-126.1 country</a:t>
                      </a:r>
                    </a:p>
                  </a:txBody>
                  <a:tcPr marL="44450" marR="44450" marT="44450" marB="44450" anchor="ctr" horzOverflow="overflow">
                    <a:lnL w="25400">
                      <a:solidFill>
                        <a:srgbClr val="0D33FF">
                          <a:alpha val="90000"/>
                        </a:srgbClr>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algn="l" defTabSz="457200">
                        <a:defRPr sz="1600">
                          <a:solidFill>
                            <a:srgbClr val="004DB1"/>
                          </a:solidFill>
                          <a:latin typeface="Helvetica"/>
                          <a:ea typeface="Helvetica"/>
                          <a:cs typeface="Helvetica"/>
                          <a:sym typeface="Helvetica"/>
                        </a:defRPr>
                      </a:pPr>
                      <a:r>
                        <a:rPr b="1">
                          <a:solidFill>
                            <a:srgbClr val="000000"/>
                          </a:solidFill>
                        </a:rPr>
                        <a:t>Individual name and supporting docs package</a:t>
                      </a:r>
                    </a:p>
                  </a:txBody>
                  <a:tcPr marL="44450" marR="44450" marT="44450" marB="4445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marL="124177" indent="-124177" algn="l" defTabSz="457200">
                        <a:buSzPct val="125000"/>
                        <a:buChar char="•"/>
                        <a:defRPr sz="1600">
                          <a:solidFill>
                            <a:srgbClr val="004DB1"/>
                          </a:solidFill>
                          <a:latin typeface="Helvetica"/>
                          <a:ea typeface="Helvetica"/>
                          <a:cs typeface="Helvetica"/>
                          <a:sym typeface="Helvetica"/>
                        </a:defRPr>
                      </a:pPr>
                      <a:r>
                        <a:rPr b="1">
                          <a:solidFill>
                            <a:srgbClr val="000000"/>
                          </a:solidFill>
                        </a:rPr>
                        <a:t>Requires special §124.8(5) DN statement in TAA  </a:t>
                      </a:r>
                    </a:p>
                    <a:p>
                      <a:pPr marL="124177" indent="-124177" algn="l" defTabSz="457200">
                        <a:spcBef>
                          <a:spcPts val="1800"/>
                        </a:spcBef>
                        <a:buSzPct val="125000"/>
                        <a:buChar char="•"/>
                        <a:defRPr sz="1600">
                          <a:solidFill>
                            <a:srgbClr val="004DB1"/>
                          </a:solidFill>
                          <a:latin typeface="Helvetica"/>
                          <a:ea typeface="Helvetica"/>
                          <a:cs typeface="Helvetica"/>
                          <a:sym typeface="Helvetica"/>
                        </a:defRPr>
                      </a:pPr>
                      <a:r>
                        <a:rPr b="1">
                          <a:solidFill>
                            <a:srgbClr val="000000"/>
                          </a:solidFill>
                        </a:rPr>
                        <a:t>Add </a:t>
                      </a:r>
                      <a:r>
                        <a:rPr b="1">
                          <a:solidFill>
                            <a:srgbClr val="083BFF"/>
                          </a:solidFill>
                        </a:rPr>
                        <a:t>(by name)</a:t>
                      </a:r>
                      <a:r>
                        <a:rPr b="1">
                          <a:solidFill>
                            <a:srgbClr val="000000"/>
                          </a:solidFill>
                        </a:rPr>
                        <a:t> to Block 18 of DSP-5</a:t>
                      </a:r>
                    </a:p>
                  </a:txBody>
                  <a:tcPr marL="44450" marR="44450" marT="44450" marB="44450" anchor="ctr" horzOverflow="overflow">
                    <a:lnL>
                      <a:solidFill>
                        <a:srgbClr val="000000"/>
                      </a:solidFill>
                      <a:miter lim="400000"/>
                    </a:lnL>
                    <a:lnR>
                      <a:solidFill>
                        <a:srgbClr val="0000FF"/>
                      </a:solidFill>
                      <a:miter lim="400000"/>
                    </a:lnR>
                    <a:lnT>
                      <a:solidFill>
                        <a:srgbClr val="0000FF"/>
                      </a:solidFill>
                      <a:miter lim="400000"/>
                    </a:lnT>
                    <a:lnB>
                      <a:solidFill>
                        <a:srgbClr val="0000FF"/>
                      </a:solidFill>
                      <a:miter lim="400000"/>
                    </a:lnB>
                  </a:tcPr>
                </a:tc>
                <a:extLst>
                  <a:ext uri="{0D108BD9-81ED-4DB2-BD59-A6C34878D82A}">
                    <a16:rowId xmlns:a16="http://schemas.microsoft.com/office/drawing/2014/main" val="10004"/>
                  </a:ext>
                </a:extLst>
              </a:tr>
              <a:tr h="1168400">
                <a:tc>
                  <a:txBody>
                    <a:bodyPr/>
                    <a:lstStyle/>
                    <a:p>
                      <a:pPr defTabSz="457200">
                        <a:spcBef>
                          <a:spcPts val="800"/>
                        </a:spcBef>
                        <a:defRPr sz="1600" b="1">
                          <a:latin typeface="Helvetica"/>
                          <a:ea typeface="Helvetica"/>
                          <a:cs typeface="Helvetica"/>
                          <a:sym typeface="Helvetica"/>
                        </a:defRPr>
                      </a:pPr>
                      <a:r>
                        <a:t>TCN whose nationality and/or birth nation is </a:t>
                      </a:r>
                      <a:r>
                        <a:rPr i="1" u="sng"/>
                        <a:t>non</a:t>
                      </a:r>
                      <a:r>
                        <a:t>-§126.1(a) </a:t>
                      </a:r>
                    </a:p>
                    <a:p>
                      <a:pPr defTabSz="457200">
                        <a:spcBef>
                          <a:spcPts val="800"/>
                        </a:spcBef>
                        <a:defRPr sz="1300" b="1">
                          <a:latin typeface="Helvetica"/>
                          <a:ea typeface="Helvetica"/>
                          <a:cs typeface="Helvetica"/>
                          <a:sym typeface="Helvetica"/>
                        </a:defRPr>
                      </a:pPr>
                      <a:r>
                        <a:rPr i="1" u="sng"/>
                        <a:t>per Agreement Guidelines 3.5.2.d(3)</a:t>
                      </a:r>
                    </a:p>
                  </a:txBody>
                  <a:tcPr marL="44450" marR="44450" marT="44450" marB="44450" anchor="ctr" horzOverflow="overflow">
                    <a:lnL>
                      <a:solidFill>
                        <a:srgbClr val="0D33FF">
                          <a:alpha val="90000"/>
                        </a:srgbClr>
                      </a:solidFill>
                      <a:miter lim="400000"/>
                    </a:lnL>
                    <a:lnR w="25400">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tc>
                  <a:txBody>
                    <a:bodyPr/>
                    <a:lstStyle/>
                    <a:p>
                      <a:pPr marL="124177" indent="-124177" algn="l" defTabSz="457200">
                        <a:spcBef>
                          <a:spcPts val="1800"/>
                        </a:spcBef>
                        <a:buClr>
                          <a:srgbClr val="083BFF"/>
                        </a:buClr>
                        <a:buSzPct val="125000"/>
                        <a:buChar char="•"/>
                        <a:defRPr sz="1600" b="1">
                          <a:latin typeface="Helvetica"/>
                          <a:ea typeface="Helvetica"/>
                          <a:cs typeface="Helvetica"/>
                          <a:sym typeface="Helvetica"/>
                        </a:defRPr>
                      </a:pPr>
                      <a:r>
                        <a:t>Current nationality</a:t>
                      </a:r>
                    </a:p>
                  </a:txBody>
                  <a:tcPr marL="44450" marR="44450" marT="44450" marB="44450" anchor="ctr" horzOverflow="overflow">
                    <a:lnL w="25400">
                      <a:solidFill>
                        <a:srgbClr val="0D33FF">
                          <a:alpha val="90000"/>
                        </a:srgbClr>
                      </a:solidFill>
                      <a:miter lim="400000"/>
                    </a:lnL>
                    <a:lnR>
                      <a:solidFill>
                        <a:srgbClr val="0D33FF">
                          <a:alpha val="90000"/>
                        </a:srgbClr>
                      </a:solidFill>
                      <a:miter lim="400000"/>
                    </a:lnR>
                    <a:lnT>
                      <a:solidFill>
                        <a:srgbClr val="000000"/>
                      </a:solidFill>
                      <a:miter lim="400000"/>
                    </a:lnT>
                    <a:lnB>
                      <a:solidFill>
                        <a:srgbClr val="000000"/>
                      </a:solidFill>
                      <a:miter lim="400000"/>
                    </a:lnB>
                  </a:tcPr>
                </a:tc>
                <a:tc>
                  <a:txBody>
                    <a:bodyPr/>
                    <a:lstStyle/>
                    <a:p>
                      <a:pPr algn="l" defTabSz="457200">
                        <a:defRPr sz="1600">
                          <a:solidFill>
                            <a:srgbClr val="004DB1"/>
                          </a:solidFill>
                          <a:latin typeface="Helvetica"/>
                          <a:ea typeface="Helvetica"/>
                          <a:cs typeface="Helvetica"/>
                          <a:sym typeface="Helvetica"/>
                        </a:defRPr>
                      </a:pPr>
                      <a:r>
                        <a:rPr b="1">
                          <a:solidFill>
                            <a:srgbClr val="000000"/>
                          </a:solidFill>
                        </a:rPr>
                        <a:t>Current nationality only</a:t>
                      </a:r>
                    </a:p>
                  </a:txBody>
                  <a:tcPr marL="44450" marR="44450" marT="44450" marB="44450" anchor="ctr" horzOverflow="overflow">
                    <a:lnL>
                      <a:solidFill>
                        <a:srgbClr val="0D33FF">
                          <a:alpha val="90000"/>
                        </a:srgbClr>
                      </a:solidFill>
                      <a:miter lim="400000"/>
                    </a:lnL>
                    <a:lnR>
                      <a:solidFill>
                        <a:srgbClr val="0D33FF">
                          <a:alpha val="90000"/>
                        </a:srgbClr>
                      </a:solidFill>
                      <a:miter lim="400000"/>
                    </a:lnR>
                    <a:lnT>
                      <a:solidFill>
                        <a:srgbClr val="000000"/>
                      </a:solidFill>
                      <a:miter lim="400000"/>
                    </a:lnT>
                    <a:lnB>
                      <a:solidFill>
                        <a:srgbClr val="000000"/>
                      </a:solidFill>
                      <a:miter lim="400000"/>
                    </a:lnB>
                  </a:tcPr>
                </a:tc>
                <a:tc>
                  <a:txBody>
                    <a:bodyPr/>
                    <a:lstStyle/>
                    <a:p>
                      <a:pPr marL="124177" indent="-124177" algn="l" defTabSz="457200">
                        <a:buSzPct val="125000"/>
                        <a:buChar char="•"/>
                        <a:defRPr sz="1600">
                          <a:solidFill>
                            <a:srgbClr val="004DB1"/>
                          </a:solidFill>
                          <a:latin typeface="Helvetica"/>
                          <a:ea typeface="Helvetica"/>
                          <a:cs typeface="Helvetica"/>
                          <a:sym typeface="Helvetica"/>
                        </a:defRPr>
                      </a:pPr>
                      <a:r>
                        <a:rPr b="1">
                          <a:solidFill>
                            <a:srgbClr val="000000"/>
                          </a:solidFill>
                        </a:rPr>
                        <a:t>Requires special §124.8(5) TCN statement in TAA  </a:t>
                      </a:r>
                    </a:p>
                    <a:p>
                      <a:pPr marL="124177" indent="-124177" algn="l" defTabSz="457200">
                        <a:spcBef>
                          <a:spcPts val="1800"/>
                        </a:spcBef>
                        <a:buSzPct val="125000"/>
                        <a:buChar char="•"/>
                        <a:defRPr sz="1600">
                          <a:solidFill>
                            <a:srgbClr val="004DB1"/>
                          </a:solidFill>
                          <a:latin typeface="Helvetica"/>
                          <a:ea typeface="Helvetica"/>
                          <a:cs typeface="Helvetica"/>
                          <a:sym typeface="Helvetica"/>
                        </a:defRPr>
                      </a:pPr>
                      <a:r>
                        <a:rPr b="1">
                          <a:solidFill>
                            <a:srgbClr val="000000"/>
                          </a:solidFill>
                        </a:rPr>
                        <a:t>Add </a:t>
                      </a:r>
                      <a:r>
                        <a:rPr b="1">
                          <a:solidFill>
                            <a:srgbClr val="083BFF"/>
                          </a:solidFill>
                        </a:rPr>
                        <a:t>(by nationality only)</a:t>
                      </a:r>
                      <a:r>
                        <a:rPr b="1">
                          <a:solidFill>
                            <a:srgbClr val="000000"/>
                          </a:solidFill>
                        </a:rPr>
                        <a:t> to Block 18 of DSP-5</a:t>
                      </a:r>
                    </a:p>
                  </a:txBody>
                  <a:tcPr marL="44450" marR="44450" marT="44450" marB="44450" anchor="ctr" horzOverflow="overflow">
                    <a:lnL>
                      <a:solidFill>
                        <a:srgbClr val="0D33FF">
                          <a:alpha val="90000"/>
                        </a:srgbClr>
                      </a:solidFill>
                      <a:miter lim="400000"/>
                    </a:lnL>
                    <a:lnR>
                      <a:solidFill>
                        <a:srgbClr val="0D33FF">
                          <a:alpha val="90000"/>
                        </a:srgbClr>
                      </a:solidFill>
                      <a:miter lim="400000"/>
                    </a:lnR>
                    <a:lnT>
                      <a:solidFill>
                        <a:srgbClr val="0000FF"/>
                      </a:solidFill>
                      <a:miter lim="400000"/>
                    </a:lnT>
                    <a:lnB>
                      <a:solidFill>
                        <a:srgbClr val="0000FF"/>
                      </a:solidFill>
                      <a:miter lim="400000"/>
                    </a:lnB>
                  </a:tcPr>
                </a:tc>
                <a:extLst>
                  <a:ext uri="{0D108BD9-81ED-4DB2-BD59-A6C34878D82A}">
                    <a16:rowId xmlns:a16="http://schemas.microsoft.com/office/drawing/2014/main" val="10005"/>
                  </a:ext>
                </a:extLst>
              </a:tr>
              <a:tr h="1168400">
                <a:tc>
                  <a:txBody>
                    <a:bodyPr/>
                    <a:lstStyle/>
                    <a:p>
                      <a:pPr defTabSz="457200">
                        <a:spcBef>
                          <a:spcPts val="800"/>
                        </a:spcBef>
                        <a:defRPr sz="1600" b="1">
                          <a:latin typeface="Helvetica"/>
                          <a:ea typeface="Helvetica"/>
                          <a:cs typeface="Helvetica"/>
                          <a:sym typeface="Helvetica"/>
                        </a:defRPr>
                      </a:pPr>
                      <a:r>
                        <a:t>DN whose nationality and/or birth nation is </a:t>
                      </a:r>
                      <a:r>
                        <a:rPr i="1" u="sng"/>
                        <a:t>non</a:t>
                      </a:r>
                      <a:r>
                        <a:t>-§126.1(a) </a:t>
                      </a:r>
                    </a:p>
                    <a:p>
                      <a:pPr defTabSz="457200">
                        <a:spcBef>
                          <a:spcPts val="800"/>
                        </a:spcBef>
                        <a:defRPr sz="1300" b="1">
                          <a:latin typeface="Helvetica"/>
                          <a:ea typeface="Helvetica"/>
                          <a:cs typeface="Helvetica"/>
                          <a:sym typeface="Helvetica"/>
                        </a:defRPr>
                      </a:pPr>
                      <a:r>
                        <a:rPr i="1" u="sng"/>
                        <a:t>per Agreement Guidelines 3.5.2.d(4)</a:t>
                      </a:r>
                    </a:p>
                  </a:txBody>
                  <a:tcPr marL="44450" marR="44450" marT="44450" marB="44450" anchor="ctr" horzOverflow="overflow">
                    <a:lnL>
                      <a:solidFill>
                        <a:srgbClr val="0D33FF">
                          <a:alpha val="90000"/>
                        </a:srgbClr>
                      </a:solidFill>
                      <a:miter lim="400000"/>
                    </a:lnL>
                    <a:lnR w="25400">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tc>
                  <a:txBody>
                    <a:bodyPr/>
                    <a:lstStyle/>
                    <a:p>
                      <a:pPr marL="124177" indent="-124177" algn="l" defTabSz="457200">
                        <a:buSzPct val="125000"/>
                        <a:buChar char="•"/>
                        <a:defRPr sz="1600">
                          <a:solidFill>
                            <a:srgbClr val="004DB1"/>
                          </a:solidFill>
                          <a:latin typeface="Helvetica"/>
                          <a:ea typeface="Helvetica"/>
                          <a:cs typeface="Helvetica"/>
                          <a:sym typeface="Helvetica"/>
                        </a:defRPr>
                      </a:pPr>
                      <a:r>
                        <a:rPr b="1">
                          <a:solidFill>
                            <a:srgbClr val="000000"/>
                          </a:solidFill>
                        </a:rPr>
                        <a:t>Primary nationality and birth nation.  </a:t>
                      </a:r>
                    </a:p>
                    <a:p>
                      <a:pPr marL="124177" indent="-124177" algn="l" defTabSz="457200">
                        <a:spcBef>
                          <a:spcPts val="1800"/>
                        </a:spcBef>
                        <a:buSzPct val="125000"/>
                        <a:buChar char="•"/>
                        <a:defRPr sz="1600">
                          <a:solidFill>
                            <a:srgbClr val="004DB1"/>
                          </a:solidFill>
                          <a:latin typeface="Helvetica"/>
                          <a:ea typeface="Helvetica"/>
                          <a:cs typeface="Helvetica"/>
                          <a:sym typeface="Helvetica"/>
                        </a:defRPr>
                      </a:pPr>
                      <a:r>
                        <a:rPr b="1">
                          <a:solidFill>
                            <a:srgbClr val="000000"/>
                          </a:solidFill>
                        </a:rPr>
                        <a:t>May be approved if primary nationality is a non-126.1 country</a:t>
                      </a:r>
                    </a:p>
                  </a:txBody>
                  <a:tcPr marL="44450" marR="44450" marT="44450" marB="44450" anchor="ctr" horzOverflow="overflow">
                    <a:lnL w="25400">
                      <a:solidFill>
                        <a:srgbClr val="0D33FF">
                          <a:alpha val="90000"/>
                        </a:srgbClr>
                      </a:solidFill>
                      <a:miter lim="400000"/>
                    </a:lnL>
                    <a:lnR>
                      <a:solidFill>
                        <a:srgbClr val="0D33FF">
                          <a:alpha val="90000"/>
                        </a:srgbClr>
                      </a:solidFill>
                      <a:miter lim="400000"/>
                    </a:lnR>
                    <a:lnT>
                      <a:solidFill>
                        <a:srgbClr val="000000"/>
                      </a:solidFill>
                      <a:miter lim="400000"/>
                    </a:lnT>
                    <a:lnB>
                      <a:solidFill>
                        <a:srgbClr val="0D33FF">
                          <a:alpha val="90000"/>
                        </a:srgbClr>
                      </a:solidFill>
                      <a:miter lim="400000"/>
                    </a:lnB>
                  </a:tcPr>
                </a:tc>
                <a:tc>
                  <a:txBody>
                    <a:bodyPr/>
                    <a:lstStyle/>
                    <a:p>
                      <a:pPr algn="l" defTabSz="457200">
                        <a:defRPr sz="1600">
                          <a:solidFill>
                            <a:srgbClr val="004DB1"/>
                          </a:solidFill>
                          <a:latin typeface="Helvetica"/>
                          <a:ea typeface="Helvetica"/>
                          <a:cs typeface="Helvetica"/>
                          <a:sym typeface="Helvetica"/>
                        </a:defRPr>
                      </a:pPr>
                      <a:r>
                        <a:rPr b="1">
                          <a:solidFill>
                            <a:srgbClr val="000000"/>
                          </a:solidFill>
                        </a:rPr>
                        <a:t>Individual name and supporting docs package</a:t>
                      </a:r>
                    </a:p>
                  </a:txBody>
                  <a:tcPr marL="44450" marR="44450" marT="44450" marB="44450" anchor="ctr" horzOverflow="overflow">
                    <a:lnL>
                      <a:solidFill>
                        <a:srgbClr val="0D33FF">
                          <a:alpha val="90000"/>
                        </a:srgbClr>
                      </a:solidFill>
                      <a:miter lim="400000"/>
                    </a:lnL>
                    <a:lnR>
                      <a:solidFill>
                        <a:srgbClr val="0D33FF">
                          <a:alpha val="90000"/>
                        </a:srgbClr>
                      </a:solidFill>
                      <a:miter lim="400000"/>
                    </a:lnR>
                    <a:lnT>
                      <a:solidFill>
                        <a:srgbClr val="000000"/>
                      </a:solidFill>
                      <a:miter lim="400000"/>
                    </a:lnT>
                    <a:lnB>
                      <a:solidFill>
                        <a:srgbClr val="0D33FF">
                          <a:alpha val="90000"/>
                        </a:srgbClr>
                      </a:solidFill>
                      <a:miter lim="400000"/>
                    </a:lnB>
                  </a:tcPr>
                </a:tc>
                <a:tc>
                  <a:txBody>
                    <a:bodyPr/>
                    <a:lstStyle/>
                    <a:p>
                      <a:pPr marL="124177" indent="-124177" algn="l" defTabSz="457200">
                        <a:buSzPct val="125000"/>
                        <a:buChar char="•"/>
                        <a:defRPr sz="1600">
                          <a:solidFill>
                            <a:srgbClr val="004DB1"/>
                          </a:solidFill>
                          <a:latin typeface="Helvetica"/>
                          <a:ea typeface="Helvetica"/>
                          <a:cs typeface="Helvetica"/>
                          <a:sym typeface="Helvetica"/>
                        </a:defRPr>
                      </a:pPr>
                      <a:r>
                        <a:rPr b="1">
                          <a:solidFill>
                            <a:srgbClr val="000000"/>
                          </a:solidFill>
                        </a:rPr>
                        <a:t>Requires special §124.8(5) DN statement in TAA  </a:t>
                      </a:r>
                    </a:p>
                    <a:p>
                      <a:pPr marL="124177" indent="-124177" algn="l" defTabSz="457200">
                        <a:spcBef>
                          <a:spcPts val="1800"/>
                        </a:spcBef>
                        <a:buSzPct val="125000"/>
                        <a:buChar char="•"/>
                        <a:defRPr sz="1600">
                          <a:solidFill>
                            <a:srgbClr val="004DB1"/>
                          </a:solidFill>
                          <a:latin typeface="Helvetica"/>
                          <a:ea typeface="Helvetica"/>
                          <a:cs typeface="Helvetica"/>
                          <a:sym typeface="Helvetica"/>
                        </a:defRPr>
                      </a:pPr>
                      <a:r>
                        <a:rPr b="1">
                          <a:solidFill>
                            <a:srgbClr val="000000"/>
                          </a:solidFill>
                        </a:rPr>
                        <a:t>Add </a:t>
                      </a:r>
                      <a:r>
                        <a:rPr b="1">
                          <a:solidFill>
                            <a:srgbClr val="083BFF"/>
                          </a:solidFill>
                        </a:rPr>
                        <a:t>(by name)</a:t>
                      </a:r>
                      <a:r>
                        <a:rPr b="1">
                          <a:solidFill>
                            <a:srgbClr val="000000"/>
                          </a:solidFill>
                        </a:rPr>
                        <a:t> to Block 18 of DSP-5</a:t>
                      </a:r>
                    </a:p>
                  </a:txBody>
                  <a:tcPr marL="44450" marR="44450" marT="44450" marB="44450" anchor="ctr" horzOverflow="overflow">
                    <a:lnL>
                      <a:solidFill>
                        <a:srgbClr val="0D33FF">
                          <a:alpha val="90000"/>
                        </a:srgbClr>
                      </a:solidFill>
                      <a:miter lim="400000"/>
                    </a:lnL>
                    <a:lnR>
                      <a:solidFill>
                        <a:srgbClr val="0D33FF">
                          <a:alpha val="90000"/>
                        </a:srgbClr>
                      </a:solidFill>
                      <a:miter lim="400000"/>
                    </a:lnR>
                    <a:lnT>
                      <a:solidFill>
                        <a:srgbClr val="0000FF"/>
                      </a:solidFill>
                      <a:miter lim="400000"/>
                    </a:lnT>
                    <a:lnB>
                      <a:solidFill>
                        <a:srgbClr val="0D33FF">
                          <a:alpha val="90000"/>
                        </a:srgbClr>
                      </a:solidFill>
                      <a:miter lim="400000"/>
                    </a:lnB>
                  </a:tcPr>
                </a:tc>
                <a:extLst>
                  <a:ext uri="{0D108BD9-81ED-4DB2-BD59-A6C34878D82A}">
                    <a16:rowId xmlns:a16="http://schemas.microsoft.com/office/drawing/2014/main" val="10006"/>
                  </a:ext>
                </a:extLst>
              </a:tr>
            </a:tbl>
          </a:graphicData>
        </a:graphic>
      </p:graphicFrame>
      <p:sp>
        <p:nvSpPr>
          <p:cNvPr id="1368" name="(State/DDTC/ITAR jurisdiction only)"/>
          <p:cNvSpPr txBox="1"/>
          <p:nvPr/>
        </p:nvSpPr>
        <p:spPr>
          <a:xfrm>
            <a:off x="927926" y="1058333"/>
            <a:ext cx="5384231"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2800"/>
            </a:lvl1pPr>
          </a:lstStyle>
          <a:p>
            <a:r>
              <a:t>(State/DDTC/ITAR jurisdiction only)</a:t>
            </a:r>
          </a:p>
        </p:txBody>
      </p:sp>
      <p:sp>
        <p:nvSpPr>
          <p:cNvPr id="1369" name="** “TAA” should be considered shorthand for all forms of ITAR “Agreements” including MLA, etc."/>
          <p:cNvSpPr txBox="1"/>
          <p:nvPr/>
        </p:nvSpPr>
        <p:spPr>
          <a:xfrm>
            <a:off x="65248" y="1698047"/>
            <a:ext cx="8965854" cy="368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lnSpc>
                <a:spcPct val="80000"/>
              </a:lnSpc>
              <a:defRPr sz="1800" i="1"/>
            </a:pPr>
            <a:r>
              <a:rPr b="1"/>
              <a:t>** </a:t>
            </a:r>
            <a:r>
              <a:t>“TAA” should be considered shorthand for all forms of ITAR “Agreements” including MLA, etc.</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 name="DN/TCN Employees"/>
          <p:cNvSpPr txBox="1"/>
          <p:nvPr/>
        </p:nvSpPr>
        <p:spPr>
          <a:xfrm>
            <a:off x="9810750" y="1638300"/>
            <a:ext cx="3162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DN/TCN Employees</a:t>
            </a:r>
          </a:p>
        </p:txBody>
      </p:sp>
      <p:graphicFrame>
        <p:nvGraphicFramePr>
          <p:cNvPr id="1372" name="Table"/>
          <p:cNvGraphicFramePr/>
          <p:nvPr/>
        </p:nvGraphicFramePr>
        <p:xfrm>
          <a:off x="69849" y="2005062"/>
          <a:ext cx="12877798" cy="7882270"/>
        </p:xfrm>
        <a:graphic>
          <a:graphicData uri="http://schemas.openxmlformats.org/drawingml/2006/table">
            <a:tbl>
              <a:tblPr>
                <a:tableStyleId>{4C3C2611-4C71-4FC5-86AE-919BDF0F9419}</a:tableStyleId>
              </a:tblPr>
              <a:tblGrid>
                <a:gridCol w="1141884">
                  <a:extLst>
                    <a:ext uri="{9D8B030D-6E8A-4147-A177-3AD203B41FA5}">
                      <a16:colId xmlns:a16="http://schemas.microsoft.com/office/drawing/2014/main" val="20000"/>
                    </a:ext>
                  </a:extLst>
                </a:gridCol>
                <a:gridCol w="2159556">
                  <a:extLst>
                    <a:ext uri="{9D8B030D-6E8A-4147-A177-3AD203B41FA5}">
                      <a16:colId xmlns:a16="http://schemas.microsoft.com/office/drawing/2014/main" val="20001"/>
                    </a:ext>
                  </a:extLst>
                </a:gridCol>
                <a:gridCol w="7908876">
                  <a:extLst>
                    <a:ext uri="{9D8B030D-6E8A-4147-A177-3AD203B41FA5}">
                      <a16:colId xmlns:a16="http://schemas.microsoft.com/office/drawing/2014/main" val="20002"/>
                    </a:ext>
                  </a:extLst>
                </a:gridCol>
                <a:gridCol w="1667482">
                  <a:extLst>
                    <a:ext uri="{9D8B030D-6E8A-4147-A177-3AD203B41FA5}">
                      <a16:colId xmlns:a16="http://schemas.microsoft.com/office/drawing/2014/main" val="20003"/>
                    </a:ext>
                  </a:extLst>
                </a:gridCol>
              </a:tblGrid>
              <a:tr h="461026">
                <a:tc gridSpan="4">
                  <a:txBody>
                    <a:bodyPr/>
                    <a:lstStyle/>
                    <a:p>
                      <a:pPr defTabSz="457200"/>
                      <a:r>
                        <a:rPr sz="2000" b="1">
                          <a:solidFill>
                            <a:srgbClr val="FFFFFF"/>
                          </a:solidFill>
                          <a:latin typeface="Helvetica"/>
                          <a:ea typeface="Helvetica"/>
                          <a:cs typeface="Helvetica"/>
                          <a:sym typeface="Helvetica"/>
                        </a:rPr>
                        <a:t>DN/TCN Employees and the special-format Nondisclosure Agreement</a:t>
                      </a:r>
                    </a:p>
                  </a:txBody>
                  <a:tcPr marL="0" marR="0" marT="0" marB="0" anchor="ctr"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solidFill>
                      <a:srgbClr val="0D33FF">
                        <a:alpha val="9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7662">
                <a:tc>
                  <a:txBody>
                    <a:bodyPr/>
                    <a:lstStyle/>
                    <a:p>
                      <a:pPr algn="l" defTabSz="457200"/>
                      <a:r>
                        <a:rPr sz="1500">
                          <a:latin typeface="Helvetica"/>
                          <a:ea typeface="Helvetica"/>
                          <a:cs typeface="Helvetica"/>
                          <a:sym typeface="Helvetica"/>
                        </a:rPr>
                        <a:t> </a:t>
                      </a:r>
                    </a:p>
                  </a:txBody>
                  <a:tcPr marL="44450" marR="44450" marT="44450" marB="44450" horzOverflow="overflow">
                    <a:lnL>
                      <a:solidFill>
                        <a:srgbClr val="0D33FF">
                          <a:alpha val="90000"/>
                        </a:srgbClr>
                      </a:solidFill>
                      <a:miter lim="400000"/>
                    </a:lnL>
                    <a:lnR w="25400">
                      <a:solidFill>
                        <a:srgbClr val="0D33FF">
                          <a:alpha val="90000"/>
                        </a:srgbClr>
                      </a:solidFill>
                      <a:miter lim="400000"/>
                    </a:lnR>
                    <a:lnT>
                      <a:solidFill>
                        <a:srgbClr val="0D33FF">
                          <a:alpha val="90000"/>
                        </a:srgbClr>
                      </a:solidFill>
                      <a:miter lim="400000"/>
                    </a:lnT>
                    <a:lnB w="50800">
                      <a:solidFill>
                        <a:srgbClr val="0D33FF">
                          <a:alpha val="90000"/>
                        </a:srgbClr>
                      </a:solidFill>
                      <a:miter lim="400000"/>
                    </a:lnB>
                  </a:tcPr>
                </a:tc>
                <a:tc>
                  <a:txBody>
                    <a:bodyPr/>
                    <a:lstStyle/>
                    <a:p>
                      <a:pPr defTabSz="457200">
                        <a:spcBef>
                          <a:spcPts val="1800"/>
                        </a:spcBef>
                      </a:pPr>
                      <a:r>
                        <a:rPr sz="1500" b="1">
                          <a:solidFill>
                            <a:srgbClr val="0433FF"/>
                          </a:solidFill>
                          <a:latin typeface="Helvetica"/>
                          <a:ea typeface="Helvetica"/>
                          <a:cs typeface="Helvetica"/>
                          <a:sym typeface="Helvetica"/>
                        </a:rPr>
                        <a:t>Employee signs NDA?</a:t>
                      </a:r>
                    </a:p>
                  </a:txBody>
                  <a:tcPr marL="44450" marR="44450" marT="44450" marB="44450" horzOverflow="overflow">
                    <a:lnL w="25400">
                      <a:solidFill>
                        <a:srgbClr val="0D33FF">
                          <a:alpha val="90000"/>
                        </a:srgbClr>
                      </a:solidFill>
                      <a:miter lim="400000"/>
                    </a:lnL>
                    <a:lnR>
                      <a:solidFill>
                        <a:srgbClr val="0056D6"/>
                      </a:solidFill>
                      <a:miter lim="400000"/>
                    </a:lnR>
                    <a:lnT>
                      <a:solidFill>
                        <a:srgbClr val="0D33FF">
                          <a:alpha val="90000"/>
                        </a:srgbClr>
                      </a:solidFill>
                      <a:miter lim="400000"/>
                    </a:lnT>
                    <a:lnB w="50800">
                      <a:solidFill>
                        <a:srgbClr val="0D33FF">
                          <a:alpha val="90000"/>
                        </a:srgbClr>
                      </a:solidFill>
                      <a:miter lim="400000"/>
                    </a:lnB>
                  </a:tcPr>
                </a:tc>
                <a:tc>
                  <a:txBody>
                    <a:bodyPr/>
                    <a:lstStyle/>
                    <a:p>
                      <a:pPr defTabSz="457200">
                        <a:spcBef>
                          <a:spcPts val="1800"/>
                        </a:spcBef>
                        <a:defRPr sz="1500" b="1">
                          <a:solidFill>
                            <a:srgbClr val="0433FF"/>
                          </a:solidFill>
                          <a:latin typeface="Helvetica"/>
                          <a:ea typeface="Helvetica"/>
                          <a:cs typeface="Helvetica"/>
                          <a:sym typeface="Helvetica"/>
                        </a:defRPr>
                      </a:pPr>
                      <a:r>
                        <a:t>Disposition of NDA  (Retain for </a:t>
                      </a:r>
                      <a:r>
                        <a:rPr u="sng"/>
                        <a:t>&gt;</a:t>
                      </a:r>
                      <a:r>
                        <a:t> 5 years after expiration of the TAA)</a:t>
                      </a:r>
                    </a:p>
                  </a:txBody>
                  <a:tcPr marL="44450" marR="44450" marT="44450" marB="44450" horzOverflow="overflow">
                    <a:lnL>
                      <a:solidFill>
                        <a:srgbClr val="0056D6"/>
                      </a:solidFill>
                      <a:miter lim="400000"/>
                    </a:lnL>
                    <a:lnR>
                      <a:solidFill>
                        <a:srgbClr val="0056D6"/>
                      </a:solidFill>
                      <a:miter lim="400000"/>
                    </a:lnR>
                    <a:lnT>
                      <a:solidFill>
                        <a:srgbClr val="0056D6"/>
                      </a:solidFill>
                      <a:miter lim="400000"/>
                    </a:lnT>
                    <a:lnB w="50800">
                      <a:solidFill>
                        <a:srgbClr val="0056D6"/>
                      </a:solidFill>
                      <a:miter lim="400000"/>
                    </a:lnB>
                  </a:tcPr>
                </a:tc>
                <a:tc>
                  <a:txBody>
                    <a:bodyPr/>
                    <a:lstStyle/>
                    <a:p>
                      <a:pPr defTabSz="457200">
                        <a:spcBef>
                          <a:spcPts val="1800"/>
                        </a:spcBef>
                      </a:pPr>
                      <a:r>
                        <a:rPr sz="1500" b="1">
                          <a:solidFill>
                            <a:srgbClr val="0433FF"/>
                          </a:solidFill>
                          <a:latin typeface="Helvetica"/>
                          <a:ea typeface="Helvetica"/>
                          <a:cs typeface="Helvetica"/>
                          <a:sym typeface="Helvetica"/>
                        </a:rPr>
                        <a:t>Approval how?</a:t>
                      </a:r>
                    </a:p>
                  </a:txBody>
                  <a:tcPr marL="44450" marR="44450" marT="44450" marB="44450" horzOverflow="overflow">
                    <a:lnL>
                      <a:solidFill>
                        <a:srgbClr val="0056D6"/>
                      </a:solidFill>
                      <a:miter lim="400000"/>
                    </a:lnL>
                    <a:lnR>
                      <a:solidFill>
                        <a:srgbClr val="0056D6"/>
                      </a:solidFill>
                      <a:miter lim="400000"/>
                    </a:lnR>
                    <a:lnT>
                      <a:solidFill>
                        <a:srgbClr val="0056D6"/>
                      </a:solidFill>
                      <a:miter lim="400000"/>
                    </a:lnT>
                    <a:lnB w="50800">
                      <a:solidFill>
                        <a:srgbClr val="0056D6"/>
                      </a:solidFill>
                      <a:miter lim="400000"/>
                    </a:lnB>
                  </a:tcPr>
                </a:tc>
                <a:extLst>
                  <a:ext uri="{0D108BD9-81ED-4DB2-BD59-A6C34878D82A}">
                    <a16:rowId xmlns:a16="http://schemas.microsoft.com/office/drawing/2014/main" val="10001"/>
                  </a:ext>
                </a:extLst>
              </a:tr>
              <a:tr h="754062">
                <a:tc>
                  <a:txBody>
                    <a:bodyPr/>
                    <a:lstStyle/>
                    <a:p>
                      <a:pPr defTabSz="457200">
                        <a:spcBef>
                          <a:spcPts val="800"/>
                        </a:spcBef>
                        <a:defRPr b="1">
                          <a:solidFill>
                            <a:srgbClr val="0433FF"/>
                          </a:solidFill>
                          <a:latin typeface="Helvetica"/>
                          <a:ea typeface="Helvetica"/>
                          <a:cs typeface="Helvetica"/>
                          <a:sym typeface="Helvetica"/>
                        </a:defRPr>
                      </a:pPr>
                      <a:r>
                        <a:rPr sz="1700"/>
                        <a:t>Option 1 </a:t>
                      </a:r>
                      <a:br>
                        <a:rPr sz="1400"/>
                      </a:br>
                      <a:r>
                        <a:rPr sz="1200" i="1" u="sng"/>
                        <a:t>no</a:t>
                      </a:r>
                      <a:r>
                        <a:rPr sz="1200"/>
                        <a:t> classified</a:t>
                      </a:r>
                    </a:p>
                  </a:txBody>
                  <a:tcPr marL="44450" marR="44450" marT="44450" marB="44450" anchor="ctr" horzOverflow="overflow">
                    <a:lnL>
                      <a:solidFill>
                        <a:srgbClr val="0D33FF">
                          <a:alpha val="90000"/>
                        </a:srgbClr>
                      </a:solidFill>
                      <a:miter lim="400000"/>
                    </a:lnL>
                    <a:lnR w="25400">
                      <a:solidFill>
                        <a:srgbClr val="0D33FF">
                          <a:alpha val="90000"/>
                        </a:srgbClr>
                      </a:solidFill>
                      <a:miter lim="400000"/>
                    </a:lnR>
                    <a:lnT w="50800">
                      <a:solidFill>
                        <a:srgbClr val="0D33FF">
                          <a:alpha val="90000"/>
                        </a:srgbClr>
                      </a:solidFill>
                      <a:miter lim="400000"/>
                    </a:lnT>
                    <a:lnB>
                      <a:solidFill>
                        <a:srgbClr val="0D33FF">
                          <a:alpha val="90000"/>
                        </a:srgbClr>
                      </a:solidFill>
                      <a:miter lim="400000"/>
                    </a:lnB>
                  </a:tcPr>
                </a:tc>
                <a:tc>
                  <a:txBody>
                    <a:bodyPr/>
                    <a:lstStyle/>
                    <a:p>
                      <a:pPr defTabSz="457200">
                        <a:spcBef>
                          <a:spcPts val="1800"/>
                        </a:spcBef>
                      </a:pPr>
                      <a:r>
                        <a:rPr b="1">
                          <a:latin typeface="Helvetica"/>
                          <a:ea typeface="Helvetica"/>
                          <a:cs typeface="Helvetica"/>
                          <a:sym typeface="Helvetica"/>
                        </a:rPr>
                        <a:t>Yes</a:t>
                      </a:r>
                    </a:p>
                  </a:txBody>
                  <a:tcPr marL="44450" marR="44450" marT="44450" marB="44450" anchor="ctr" horzOverflow="overflow">
                    <a:lnL w="25400">
                      <a:solidFill>
                        <a:srgbClr val="0D33FF">
                          <a:alpha val="90000"/>
                        </a:srgbClr>
                      </a:solidFill>
                      <a:miter lim="400000"/>
                    </a:lnL>
                    <a:lnR>
                      <a:solidFill>
                        <a:srgbClr val="0D33FF">
                          <a:alpha val="90000"/>
                        </a:srgbClr>
                      </a:solidFill>
                      <a:miter lim="400000"/>
                    </a:lnR>
                    <a:lnT w="50800">
                      <a:solidFill>
                        <a:srgbClr val="0D33FF">
                          <a:alpha val="90000"/>
                        </a:srgbClr>
                      </a:solidFill>
                      <a:miter lim="400000"/>
                    </a:lnT>
                    <a:lnB>
                      <a:solidFill>
                        <a:srgbClr val="000000"/>
                      </a:solidFill>
                      <a:miter lim="400000"/>
                    </a:lnB>
                  </a:tcPr>
                </a:tc>
                <a:tc>
                  <a:txBody>
                    <a:bodyPr/>
                    <a:lstStyle/>
                    <a:p>
                      <a:pPr defTabSz="457200">
                        <a:spcBef>
                          <a:spcPts val="1800"/>
                        </a:spcBef>
                        <a:defRPr>
                          <a:latin typeface="Helvetica"/>
                          <a:ea typeface="Helvetica"/>
                          <a:cs typeface="Helvetica"/>
                          <a:sym typeface="Helvetica"/>
                        </a:defRPr>
                      </a:pPr>
                      <a:r>
                        <a:rPr b="1"/>
                        <a:t>Licensee retains the NDA (and “surveillance” info)</a:t>
                      </a:r>
                      <a:br>
                        <a:rPr b="1"/>
                      </a:br>
                      <a:r>
                        <a:rPr sz="1200" b="1"/>
                        <a:t>N.B.1:  Employees with a national security clearance need not sign an NDA</a:t>
                      </a:r>
                      <a:br>
                        <a:rPr sz="1200" b="1"/>
                      </a:br>
                      <a:r>
                        <a:rPr sz="1200" b="1"/>
                        <a:t>N.B.2:  For others,Licensee must conduct same employee “surveillance” as for Option 3</a:t>
                      </a:r>
                    </a:p>
                  </a:txBody>
                  <a:tcPr marL="44450" marR="44450" marT="44450" marB="44450" anchor="ctr" horzOverflow="overflow">
                    <a:lnL>
                      <a:solidFill>
                        <a:srgbClr val="0D33FF">
                          <a:alpha val="90000"/>
                        </a:srgbClr>
                      </a:solidFill>
                      <a:miter lim="400000"/>
                    </a:lnL>
                    <a:lnR>
                      <a:solidFill>
                        <a:srgbClr val="0D33FF">
                          <a:alpha val="90000"/>
                        </a:srgbClr>
                      </a:solidFill>
                      <a:miter lim="400000"/>
                    </a:lnR>
                    <a:lnT w="50800">
                      <a:solidFill>
                        <a:srgbClr val="0056D6"/>
                      </a:solidFill>
                      <a:miter lim="400000"/>
                    </a:lnT>
                    <a:lnB>
                      <a:solidFill>
                        <a:srgbClr val="0D33FF">
                          <a:alpha val="90000"/>
                        </a:srgbClr>
                      </a:solidFill>
                      <a:miter lim="400000"/>
                    </a:lnB>
                  </a:tcPr>
                </a:tc>
                <a:tc>
                  <a:txBody>
                    <a:bodyPr/>
                    <a:lstStyle/>
                    <a:p>
                      <a:pPr defTabSz="457200">
                        <a:spcBef>
                          <a:spcPts val="1800"/>
                        </a:spcBef>
                      </a:pPr>
                      <a:r>
                        <a:rPr sz="1600" b="1">
                          <a:latin typeface="Helvetica"/>
                          <a:ea typeface="Helvetica"/>
                          <a:cs typeface="Helvetica"/>
                          <a:sym typeface="Helvetica"/>
                        </a:rPr>
                        <a:t>via the Agreement</a:t>
                      </a:r>
                    </a:p>
                  </a:txBody>
                  <a:tcPr marL="44450" marR="44450" marT="44450" marB="44450" anchor="ctr" horzOverflow="overflow">
                    <a:lnL>
                      <a:solidFill>
                        <a:srgbClr val="0D33FF">
                          <a:alpha val="90000"/>
                        </a:srgbClr>
                      </a:solidFill>
                      <a:miter lim="400000"/>
                    </a:lnL>
                    <a:lnR>
                      <a:solidFill>
                        <a:srgbClr val="0D33FF">
                          <a:alpha val="90000"/>
                        </a:srgbClr>
                      </a:solidFill>
                      <a:miter lim="400000"/>
                    </a:lnR>
                    <a:lnT w="50800">
                      <a:solidFill>
                        <a:srgbClr val="0056D6"/>
                      </a:solidFill>
                      <a:miter lim="400000"/>
                    </a:lnT>
                    <a:lnB>
                      <a:solidFill>
                        <a:srgbClr val="0D33FF">
                          <a:alpha val="90000"/>
                        </a:srgbClr>
                      </a:solidFill>
                      <a:miter lim="400000"/>
                    </a:lnB>
                  </a:tcPr>
                </a:tc>
                <a:extLst>
                  <a:ext uri="{0D108BD9-81ED-4DB2-BD59-A6C34878D82A}">
                    <a16:rowId xmlns:a16="http://schemas.microsoft.com/office/drawing/2014/main" val="10002"/>
                  </a:ext>
                </a:extLst>
              </a:tr>
              <a:tr h="581025">
                <a:tc>
                  <a:txBody>
                    <a:bodyPr/>
                    <a:lstStyle/>
                    <a:p>
                      <a:pPr defTabSz="457200">
                        <a:spcBef>
                          <a:spcPts val="800"/>
                        </a:spcBef>
                        <a:defRPr b="1">
                          <a:solidFill>
                            <a:srgbClr val="0433FF"/>
                          </a:solidFill>
                          <a:latin typeface="Helvetica"/>
                          <a:ea typeface="Helvetica"/>
                          <a:cs typeface="Helvetica"/>
                          <a:sym typeface="Helvetica"/>
                        </a:defRPr>
                      </a:pPr>
                      <a:r>
                        <a:rPr sz="1600"/>
                        <a:t>Option 2</a:t>
                      </a:r>
                      <a:r>
                        <a:t> </a:t>
                      </a:r>
                      <a:br/>
                      <a:r>
                        <a:rPr sz="1200"/>
                        <a:t>per 124.8(5)</a:t>
                      </a:r>
                    </a:p>
                  </a:txBody>
                  <a:tcPr marL="44450" marR="44450" marT="44450" marB="44450" anchor="ctr" horzOverflow="overflow">
                    <a:lnL>
                      <a:solidFill>
                        <a:srgbClr val="0D33FF">
                          <a:alpha val="90000"/>
                        </a:srgbClr>
                      </a:solidFill>
                      <a:miter lim="400000"/>
                    </a:lnL>
                    <a:lnR w="25400">
                      <a:solidFill>
                        <a:srgbClr val="000000"/>
                      </a:solidFill>
                      <a:miter lim="400000"/>
                    </a:lnR>
                    <a:lnT>
                      <a:solidFill>
                        <a:srgbClr val="0D33FF">
                          <a:alpha val="90000"/>
                        </a:srgbClr>
                      </a:solidFill>
                      <a:miter lim="400000"/>
                    </a:lnT>
                    <a:lnB>
                      <a:solidFill>
                        <a:srgbClr val="0D33FF">
                          <a:alpha val="90000"/>
                        </a:srgbClr>
                      </a:solidFill>
                      <a:miter lim="400000"/>
                    </a:lnB>
                  </a:tcPr>
                </a:tc>
                <a:tc>
                  <a:txBody>
                    <a:bodyPr/>
                    <a:lstStyle/>
                    <a:p>
                      <a:pPr defTabSz="457200">
                        <a:spcBef>
                          <a:spcPts val="1800"/>
                        </a:spcBef>
                        <a:defRPr>
                          <a:solidFill>
                            <a:srgbClr val="004DB1"/>
                          </a:solidFill>
                          <a:latin typeface="Helvetica"/>
                          <a:ea typeface="Helvetica"/>
                          <a:cs typeface="Helvetica"/>
                          <a:sym typeface="Helvetica"/>
                        </a:defRPr>
                      </a:pPr>
                      <a:r>
                        <a:rPr b="1">
                          <a:solidFill>
                            <a:srgbClr val="000000"/>
                          </a:solidFill>
                        </a:rPr>
                        <a:t>Yes</a:t>
                      </a:r>
                    </a:p>
                  </a:txBody>
                  <a:tcPr marL="44450" marR="44450" marT="44450" marB="44450" anchor="ctr" horzOverflow="overflow">
                    <a:lnL w="25400">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defTabSz="457200">
                        <a:spcBef>
                          <a:spcPts val="1800"/>
                        </a:spcBef>
                        <a:defRPr b="1">
                          <a:latin typeface="Helvetica"/>
                          <a:ea typeface="Helvetica"/>
                          <a:cs typeface="Helvetica"/>
                          <a:sym typeface="Helvetica"/>
                        </a:defRPr>
                      </a:pPr>
                      <a:r>
                        <a:t>Licensee sends the NDA to U.S. Agreement-holder</a:t>
                      </a:r>
                      <a:r>
                        <a:rPr sz="1400"/>
                        <a:t> </a:t>
                      </a:r>
                      <a:br>
                        <a:rPr sz="1400"/>
                      </a:br>
                      <a:r>
                        <a:rPr sz="1200"/>
                        <a:t>N.B.:  Classified info is okay, with certain special verbiage in the Agreement</a:t>
                      </a:r>
                    </a:p>
                  </a:txBody>
                  <a:tcPr marL="44450" marR="44450" marT="44450" marB="44450" anchor="ctr" horzOverflow="overflow">
                    <a:lnL>
                      <a:solidFill>
                        <a:srgbClr val="000000"/>
                      </a:solidFill>
                      <a:miter lim="400000"/>
                    </a:lnL>
                    <a:lnR>
                      <a:solidFill>
                        <a:srgbClr val="000000"/>
                      </a:solidFill>
                      <a:miter lim="400000"/>
                    </a:lnR>
                    <a:lnT>
                      <a:solidFill>
                        <a:srgbClr val="0D33FF">
                          <a:alpha val="90000"/>
                        </a:srgbClr>
                      </a:solidFill>
                      <a:miter lim="400000"/>
                    </a:lnT>
                    <a:lnB>
                      <a:solidFill>
                        <a:srgbClr val="000000"/>
                      </a:solidFill>
                      <a:miter lim="400000"/>
                    </a:lnB>
                  </a:tcPr>
                </a:tc>
                <a:tc>
                  <a:txBody>
                    <a:bodyPr/>
                    <a:lstStyle/>
                    <a:p>
                      <a:pPr defTabSz="457200"/>
                      <a:r>
                        <a:rPr sz="1600" b="1">
                          <a:latin typeface="Helvetica"/>
                          <a:ea typeface="Helvetica"/>
                          <a:cs typeface="Helvetica"/>
                          <a:sym typeface="Helvetica"/>
                        </a:rPr>
                        <a:t>via the Agreement</a:t>
                      </a:r>
                    </a:p>
                  </a:txBody>
                  <a:tcPr marL="44450" marR="44450" marT="44450" marB="44450" anchor="ctr" horzOverflow="overflow">
                    <a:lnL>
                      <a:solidFill>
                        <a:srgbClr val="000000"/>
                      </a:solidFill>
                      <a:miter lim="400000"/>
                    </a:lnL>
                    <a:lnR>
                      <a:solidFill>
                        <a:srgbClr val="0D33FF">
                          <a:alpha val="90000"/>
                        </a:srgbClr>
                      </a:solidFill>
                      <a:miter lim="400000"/>
                    </a:lnR>
                    <a:lnT>
                      <a:solidFill>
                        <a:srgbClr val="0D33FF">
                          <a:alpha val="90000"/>
                        </a:srgbClr>
                      </a:solidFill>
                      <a:miter lim="400000"/>
                    </a:lnT>
                    <a:lnB>
                      <a:solidFill>
                        <a:srgbClr val="0000FF"/>
                      </a:solidFill>
                      <a:miter lim="400000"/>
                    </a:lnB>
                  </a:tcPr>
                </a:tc>
                <a:extLst>
                  <a:ext uri="{0D108BD9-81ED-4DB2-BD59-A6C34878D82A}">
                    <a16:rowId xmlns:a16="http://schemas.microsoft.com/office/drawing/2014/main" val="10003"/>
                  </a:ext>
                </a:extLst>
              </a:tr>
              <a:tr h="733425">
                <a:tc>
                  <a:txBody>
                    <a:bodyPr/>
                    <a:lstStyle/>
                    <a:p>
                      <a:pPr defTabSz="457200">
                        <a:defRPr b="1">
                          <a:solidFill>
                            <a:srgbClr val="0433FF"/>
                          </a:solidFill>
                          <a:latin typeface="Helvetica"/>
                          <a:ea typeface="Helvetica"/>
                          <a:cs typeface="Helvetica"/>
                          <a:sym typeface="Helvetica"/>
                        </a:defRPr>
                      </a:pPr>
                      <a:r>
                        <a:rPr sz="1600"/>
                        <a:t>Option 2</a:t>
                      </a:r>
                      <a:r>
                        <a:t> </a:t>
                      </a:r>
                      <a:br/>
                      <a:r>
                        <a:rPr sz="1400"/>
                        <a:t>per 124.16</a:t>
                      </a:r>
                    </a:p>
                  </a:txBody>
                  <a:tcPr marL="44450" marR="44450" marT="44450" marB="44450" anchor="ctr" horzOverflow="overflow">
                    <a:lnL>
                      <a:solidFill>
                        <a:srgbClr val="0D33FF">
                          <a:alpha val="90000"/>
                        </a:srgbClr>
                      </a:solidFill>
                      <a:miter lim="400000"/>
                    </a:lnL>
                    <a:lnR w="25400">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tc>
                  <a:txBody>
                    <a:bodyPr/>
                    <a:lstStyle/>
                    <a:p>
                      <a:pPr defTabSz="457200">
                        <a:spcBef>
                          <a:spcPts val="1800"/>
                        </a:spcBef>
                      </a:pPr>
                      <a:r>
                        <a:rPr b="1">
                          <a:latin typeface="Helvetica"/>
                          <a:ea typeface="Helvetica"/>
                          <a:cs typeface="Helvetica"/>
                          <a:sym typeface="Helvetica"/>
                        </a:rPr>
                        <a:t>No (if unclassified)</a:t>
                      </a:r>
                    </a:p>
                  </a:txBody>
                  <a:tcPr marL="44450" marR="44450" marT="44450" marB="44450" anchor="ctr" horzOverflow="overflow">
                    <a:lnL w="25400">
                      <a:solidFill>
                        <a:srgbClr val="0D33FF">
                          <a:alpha val="90000"/>
                        </a:srgbClr>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defTabSz="457200">
                        <a:spcBef>
                          <a:spcPts val="1800"/>
                        </a:spcBef>
                        <a:defRPr b="1">
                          <a:latin typeface="Helvetica"/>
                          <a:ea typeface="Helvetica"/>
                          <a:cs typeface="Helvetica"/>
                          <a:sym typeface="Helvetica"/>
                        </a:defRPr>
                      </a:pPr>
                      <a:r>
                        <a:t>N/A </a:t>
                      </a:r>
                      <a:r>
                        <a:rPr sz="1400">
                          <a:solidFill>
                            <a:srgbClr val="0433FF"/>
                          </a:solidFill>
                        </a:rPr>
                        <a:t>[Applies only to NATO/EU+4 employees]</a:t>
                      </a:r>
                      <a:br>
                        <a:rPr sz="1400">
                          <a:solidFill>
                            <a:srgbClr val="0433FF"/>
                          </a:solidFill>
                        </a:rPr>
                      </a:br>
                      <a:r>
                        <a:rPr sz="1200"/>
                        <a:t>N.B.1:  124.16 only applies if the Licensee is domiciled in NATO/EU+4 country</a:t>
                      </a:r>
                      <a:br>
                        <a:rPr sz="1200"/>
                      </a:br>
                      <a:r>
                        <a:rPr sz="1200"/>
                        <a:t>N.B.2:  If data/hardware is classified, procedure reverts to 124.8(5) with an NDA</a:t>
                      </a:r>
                    </a:p>
                  </a:txBody>
                  <a:tcPr marL="44450" marR="44450" marT="44450" marB="4445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defTabSz="457200">
                        <a:spcBef>
                          <a:spcPts val="1800"/>
                        </a:spcBef>
                      </a:pPr>
                      <a:r>
                        <a:rPr sz="1600" b="1">
                          <a:latin typeface="Helvetica"/>
                          <a:ea typeface="Helvetica"/>
                          <a:cs typeface="Helvetica"/>
                          <a:sym typeface="Helvetica"/>
                        </a:rPr>
                        <a:t>via the Agreement</a:t>
                      </a:r>
                    </a:p>
                  </a:txBody>
                  <a:tcPr marL="44450" marR="44450" marT="44450" marB="44450" anchor="ctr" horzOverflow="overflow">
                    <a:lnL>
                      <a:solidFill>
                        <a:srgbClr val="000000"/>
                      </a:solidFill>
                      <a:miter lim="400000"/>
                    </a:lnL>
                    <a:lnR>
                      <a:solidFill>
                        <a:srgbClr val="0000FF"/>
                      </a:solidFill>
                      <a:miter lim="400000"/>
                    </a:lnR>
                    <a:lnT>
                      <a:solidFill>
                        <a:srgbClr val="0000FF"/>
                      </a:solidFill>
                      <a:miter lim="400000"/>
                    </a:lnT>
                    <a:lnB>
                      <a:solidFill>
                        <a:srgbClr val="0000FF"/>
                      </a:solidFill>
                      <a:miter lim="400000"/>
                    </a:lnB>
                  </a:tcPr>
                </a:tc>
                <a:extLst>
                  <a:ext uri="{0D108BD9-81ED-4DB2-BD59-A6C34878D82A}">
                    <a16:rowId xmlns:a16="http://schemas.microsoft.com/office/drawing/2014/main" val="10004"/>
                  </a:ext>
                </a:extLst>
              </a:tr>
              <a:tr h="949325">
                <a:tc>
                  <a:txBody>
                    <a:bodyPr/>
                    <a:lstStyle/>
                    <a:p>
                      <a:pPr defTabSz="457200">
                        <a:defRPr b="1">
                          <a:solidFill>
                            <a:srgbClr val="0433FF"/>
                          </a:solidFill>
                          <a:latin typeface="Helvetica"/>
                          <a:ea typeface="Helvetica"/>
                          <a:cs typeface="Helvetica"/>
                          <a:sym typeface="Helvetica"/>
                        </a:defRPr>
                      </a:pPr>
                      <a:r>
                        <a:rPr sz="1600"/>
                        <a:t>Option 3</a:t>
                      </a:r>
                      <a:br/>
                      <a:r>
                        <a:rPr sz="1200"/>
                        <a:t>DDTC says to use only as a “last resort”</a:t>
                      </a:r>
                    </a:p>
                  </a:txBody>
                  <a:tcPr marL="44450" marR="44450" marT="44450" marB="44450" anchor="ctr" horzOverflow="overflow">
                    <a:lnL>
                      <a:solidFill>
                        <a:srgbClr val="0D33FF">
                          <a:alpha val="90000"/>
                        </a:srgbClr>
                      </a:solidFill>
                      <a:miter lim="400000"/>
                    </a:lnL>
                    <a:lnR w="25400">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tc>
                  <a:txBody>
                    <a:bodyPr/>
                    <a:lstStyle/>
                    <a:p>
                      <a:pPr defTabSz="457200">
                        <a:spcBef>
                          <a:spcPts val="1800"/>
                        </a:spcBef>
                      </a:pPr>
                      <a:r>
                        <a:rPr b="1">
                          <a:latin typeface="Helvetica"/>
                          <a:ea typeface="Helvetica"/>
                          <a:cs typeface="Helvetica"/>
                          <a:sym typeface="Helvetica"/>
                        </a:rPr>
                        <a:t>Yes</a:t>
                      </a:r>
                    </a:p>
                  </a:txBody>
                  <a:tcPr marL="44450" marR="44450" marT="44450" marB="44450" anchor="ctr" horzOverflow="overflow">
                    <a:lnL w="25400">
                      <a:solidFill>
                        <a:srgbClr val="0D33FF">
                          <a:alpha val="90000"/>
                        </a:srgbClr>
                      </a:solidFill>
                      <a:miter lim="400000"/>
                    </a:lnL>
                    <a:lnR>
                      <a:solidFill>
                        <a:srgbClr val="0D33FF">
                          <a:alpha val="90000"/>
                        </a:srgbClr>
                      </a:solidFill>
                      <a:miter lim="400000"/>
                    </a:lnR>
                    <a:lnT>
                      <a:solidFill>
                        <a:srgbClr val="000000"/>
                      </a:solidFill>
                      <a:miter lim="400000"/>
                    </a:lnT>
                    <a:lnB>
                      <a:solidFill>
                        <a:srgbClr val="000000"/>
                      </a:solidFill>
                      <a:miter lim="400000"/>
                    </a:lnB>
                  </a:tcPr>
                </a:tc>
                <a:tc>
                  <a:txBody>
                    <a:bodyPr/>
                    <a:lstStyle/>
                    <a:p>
                      <a:pPr defTabSz="457200">
                        <a:spcBef>
                          <a:spcPts val="1800"/>
                        </a:spcBef>
                        <a:defRPr b="1">
                          <a:latin typeface="Helvetica"/>
                          <a:ea typeface="Helvetica"/>
                          <a:cs typeface="Helvetica"/>
                          <a:sym typeface="Helvetica"/>
                        </a:defRPr>
                      </a:pPr>
                      <a:r>
                        <a:t>Licensee sends the NDA to DDTC</a:t>
                      </a:r>
                      <a:br/>
                      <a:r>
                        <a:rPr sz="1400"/>
                        <a:t>I</a:t>
                      </a:r>
                      <a:r>
                        <a:rPr sz="1200"/>
                        <a:t>n a </a:t>
                      </a:r>
                      <a:r>
                        <a:rPr sz="1200" u="sng"/>
                        <a:t>G</a:t>
                      </a:r>
                      <a:r>
                        <a:rPr sz="1200"/>
                        <a:t>eneral </a:t>
                      </a:r>
                      <a:r>
                        <a:rPr sz="1200" u="sng"/>
                        <a:t>C</a:t>
                      </a:r>
                      <a:r>
                        <a:rPr sz="1200"/>
                        <a:t>orrespondence to DDTC, Licensee includes individual’s full name, nationality, date/place of birth, passport, resume, detailed job description, justification for why this employee is needed + report of “substantive contact” with §126.1 countries</a:t>
                      </a:r>
                    </a:p>
                  </a:txBody>
                  <a:tcPr marL="44450" marR="44450" marT="44450" marB="44450" anchor="ctr" horzOverflow="overflow">
                    <a:lnL>
                      <a:solidFill>
                        <a:srgbClr val="0D33FF">
                          <a:alpha val="90000"/>
                        </a:srgbClr>
                      </a:solidFill>
                      <a:miter lim="400000"/>
                    </a:lnL>
                    <a:lnR>
                      <a:solidFill>
                        <a:srgbClr val="0D33FF">
                          <a:alpha val="90000"/>
                        </a:srgbClr>
                      </a:solidFill>
                      <a:miter lim="400000"/>
                    </a:lnR>
                    <a:lnT>
                      <a:solidFill>
                        <a:srgbClr val="000000"/>
                      </a:solidFill>
                      <a:miter lim="400000"/>
                    </a:lnT>
                    <a:lnB>
                      <a:solidFill>
                        <a:srgbClr val="0D33FF">
                          <a:alpha val="90000"/>
                        </a:srgbClr>
                      </a:solidFill>
                      <a:miter lim="400000"/>
                    </a:lnB>
                  </a:tcPr>
                </a:tc>
                <a:tc>
                  <a:txBody>
                    <a:bodyPr/>
                    <a:lstStyle/>
                    <a:p>
                      <a:pPr defTabSz="457200">
                        <a:spcBef>
                          <a:spcPts val="1800"/>
                        </a:spcBef>
                      </a:pPr>
                      <a:r>
                        <a:rPr sz="1600" b="1">
                          <a:latin typeface="Helvetica"/>
                          <a:ea typeface="Helvetica"/>
                          <a:cs typeface="Helvetica"/>
                          <a:sym typeface="Helvetica"/>
                        </a:rPr>
                        <a:t>via a GC from Licensee to DDTC</a:t>
                      </a:r>
                    </a:p>
                  </a:txBody>
                  <a:tcPr marL="44450" marR="44450" marT="44450" marB="44450" anchor="ctr" horzOverflow="overflow">
                    <a:lnL>
                      <a:solidFill>
                        <a:srgbClr val="0D33FF">
                          <a:alpha val="90000"/>
                        </a:srgbClr>
                      </a:solidFill>
                      <a:miter lim="400000"/>
                    </a:lnL>
                    <a:lnR>
                      <a:solidFill>
                        <a:srgbClr val="0D33FF">
                          <a:alpha val="90000"/>
                        </a:srgbClr>
                      </a:solidFill>
                      <a:miter lim="400000"/>
                    </a:lnR>
                    <a:lnT>
                      <a:solidFill>
                        <a:srgbClr val="0000FF"/>
                      </a:solidFill>
                      <a:miter lim="400000"/>
                    </a:lnT>
                    <a:lnB>
                      <a:solidFill>
                        <a:srgbClr val="0D33FF">
                          <a:alpha val="90000"/>
                        </a:srgbClr>
                      </a:solidFill>
                      <a:miter lim="400000"/>
                    </a:lnB>
                  </a:tcPr>
                </a:tc>
                <a:extLst>
                  <a:ext uri="{0D108BD9-81ED-4DB2-BD59-A6C34878D82A}">
                    <a16:rowId xmlns:a16="http://schemas.microsoft.com/office/drawing/2014/main" val="10005"/>
                  </a:ext>
                </a:extLst>
              </a:tr>
              <a:tr h="733425">
                <a:tc>
                  <a:txBody>
                    <a:bodyPr/>
                    <a:lstStyle/>
                    <a:p>
                      <a:pPr defTabSz="457200">
                        <a:defRPr b="1">
                          <a:solidFill>
                            <a:srgbClr val="0433FF"/>
                          </a:solidFill>
                          <a:latin typeface="Helvetica"/>
                          <a:ea typeface="Helvetica"/>
                          <a:cs typeface="Helvetica"/>
                          <a:sym typeface="Helvetica"/>
                        </a:defRPr>
                      </a:pPr>
                      <a:r>
                        <a:rPr sz="1600"/>
                        <a:t>126.1 DN</a:t>
                      </a:r>
                      <a:br/>
                      <a:r>
                        <a:rPr sz="1200"/>
                        <a:t>uses Option 2</a:t>
                      </a:r>
                    </a:p>
                  </a:txBody>
                  <a:tcPr marL="44450" marR="44450" marT="44450" marB="44450" anchor="ctr" horzOverflow="overflow">
                    <a:lnL>
                      <a:solidFill>
                        <a:srgbClr val="0D33FF">
                          <a:alpha val="90000"/>
                        </a:srgbClr>
                      </a:solidFill>
                      <a:miter lim="400000"/>
                    </a:lnL>
                    <a:lnR w="25400">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tc>
                  <a:txBody>
                    <a:bodyPr/>
                    <a:lstStyle/>
                    <a:p>
                      <a:pPr defTabSz="457200">
                        <a:spcBef>
                          <a:spcPts val="1800"/>
                        </a:spcBef>
                      </a:pPr>
                      <a:r>
                        <a:rPr b="1">
                          <a:latin typeface="Helvetica"/>
                          <a:ea typeface="Helvetica"/>
                          <a:cs typeface="Helvetica"/>
                          <a:sym typeface="Helvetica"/>
                        </a:rPr>
                        <a:t>Yes</a:t>
                      </a:r>
                    </a:p>
                  </a:txBody>
                  <a:tcPr marL="44450" marR="44450" marT="44450" marB="44450" anchor="ctr" horzOverflow="overflow">
                    <a:lnL w="25400">
                      <a:solidFill>
                        <a:srgbClr val="0D33FF">
                          <a:alpha val="90000"/>
                        </a:srgbClr>
                      </a:solidFill>
                      <a:miter lim="400000"/>
                    </a:lnL>
                    <a:lnR>
                      <a:solidFill>
                        <a:srgbClr val="0D33FF">
                          <a:alpha val="90000"/>
                        </a:srgbClr>
                      </a:solidFill>
                      <a:miter lim="400000"/>
                    </a:lnR>
                    <a:lnT>
                      <a:solidFill>
                        <a:srgbClr val="000000"/>
                      </a:solidFill>
                      <a:miter lim="400000"/>
                    </a:lnT>
                    <a:lnB>
                      <a:solidFill>
                        <a:srgbClr val="000000"/>
                      </a:solidFill>
                      <a:miter lim="400000"/>
                    </a:lnB>
                  </a:tcPr>
                </a:tc>
                <a:tc>
                  <a:txBody>
                    <a:bodyPr/>
                    <a:lstStyle/>
                    <a:p>
                      <a:pPr defTabSz="457200">
                        <a:defRPr b="1">
                          <a:latin typeface="Helvetica"/>
                          <a:ea typeface="Helvetica"/>
                          <a:cs typeface="Helvetica"/>
                          <a:sym typeface="Helvetica"/>
                        </a:defRPr>
                      </a:pPr>
                      <a:r>
                        <a:t>DN with § 126.1 origin are possible if “primary nationality” is non-126.1</a:t>
                      </a:r>
                    </a:p>
                    <a:p>
                      <a:pPr defTabSz="457200">
                        <a:spcBef>
                          <a:spcPts val="1800"/>
                        </a:spcBef>
                        <a:defRPr sz="1200" b="1">
                          <a:latin typeface="Helvetica"/>
                          <a:ea typeface="Helvetica"/>
                          <a:cs typeface="Helvetica"/>
                          <a:sym typeface="Helvetica"/>
                        </a:defRPr>
                      </a:pPr>
                      <a:r>
                        <a:t>Individual DN/TCN must be identified by name &amp; country(ies) </a:t>
                      </a:r>
                      <a:r>
                        <a:rPr i="1" u="sng"/>
                        <a:t>in the Agreement</a:t>
                      </a:r>
                      <a:r>
                        <a:t>, and include the same background investigation documentation info as for Option 3</a:t>
                      </a:r>
                    </a:p>
                  </a:txBody>
                  <a:tcPr marL="44450" marR="44450" marT="44450" marB="44450" anchor="ctr"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tc>
                  <a:txBody>
                    <a:bodyPr/>
                    <a:lstStyle/>
                    <a:p>
                      <a:pPr defTabSz="457200">
                        <a:spcBef>
                          <a:spcPts val="1800"/>
                        </a:spcBef>
                      </a:pPr>
                      <a:r>
                        <a:rPr sz="1600" b="1">
                          <a:latin typeface="Helvetica"/>
                          <a:ea typeface="Helvetica"/>
                          <a:cs typeface="Helvetica"/>
                          <a:sym typeface="Helvetica"/>
                        </a:rPr>
                        <a:t>via the Agreement</a:t>
                      </a:r>
                    </a:p>
                  </a:txBody>
                  <a:tcPr marL="44450" marR="44450" marT="44450" marB="44450" anchor="ctr"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extLst>
                  <a:ext uri="{0D108BD9-81ED-4DB2-BD59-A6C34878D82A}">
                    <a16:rowId xmlns:a16="http://schemas.microsoft.com/office/drawing/2014/main" val="10006"/>
                  </a:ext>
                </a:extLst>
              </a:tr>
              <a:tr h="733425">
                <a:tc>
                  <a:txBody>
                    <a:bodyPr/>
                    <a:lstStyle/>
                    <a:p>
                      <a:pPr defTabSz="457200">
                        <a:defRPr b="1">
                          <a:solidFill>
                            <a:srgbClr val="0433FF"/>
                          </a:solidFill>
                          <a:latin typeface="Helvetica"/>
                          <a:ea typeface="Helvetica"/>
                          <a:cs typeface="Helvetica"/>
                          <a:sym typeface="Helvetica"/>
                        </a:defRPr>
                      </a:pPr>
                      <a:r>
                        <a:rPr sz="1600"/>
                        <a:t>126.1 TCN</a:t>
                      </a:r>
                      <a:br/>
                      <a:r>
                        <a:rPr sz="1200"/>
                        <a:t>uses Option 2</a:t>
                      </a:r>
                    </a:p>
                  </a:txBody>
                  <a:tcPr marL="44450" marR="44450" marT="44450" marB="44450" anchor="ctr" horzOverflow="overflow">
                    <a:lnL>
                      <a:solidFill>
                        <a:srgbClr val="0D33FF">
                          <a:alpha val="90000"/>
                        </a:srgbClr>
                      </a:solidFill>
                      <a:miter lim="400000"/>
                    </a:lnL>
                    <a:lnR w="25400">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tc>
                  <a:txBody>
                    <a:bodyPr/>
                    <a:lstStyle/>
                    <a:p>
                      <a:pPr defTabSz="457200">
                        <a:spcBef>
                          <a:spcPts val="1800"/>
                        </a:spcBef>
                      </a:pPr>
                      <a:r>
                        <a:rPr b="1">
                          <a:latin typeface="Helvetica"/>
                          <a:ea typeface="Helvetica"/>
                          <a:cs typeface="Helvetica"/>
                          <a:sym typeface="Helvetica"/>
                        </a:rPr>
                        <a:t>Yes</a:t>
                      </a:r>
                    </a:p>
                  </a:txBody>
                  <a:tcPr marL="44450" marR="44450" marT="44450" marB="44450" anchor="ctr" horzOverflow="overflow">
                    <a:lnL w="25400">
                      <a:solidFill>
                        <a:srgbClr val="0D33FF">
                          <a:alpha val="90000"/>
                        </a:srgbClr>
                      </a:solidFill>
                      <a:miter lim="400000"/>
                    </a:lnL>
                    <a:lnR>
                      <a:solidFill>
                        <a:srgbClr val="0D33FF">
                          <a:alpha val="90000"/>
                        </a:srgbClr>
                      </a:solidFill>
                      <a:miter lim="400000"/>
                    </a:lnR>
                    <a:lnT>
                      <a:solidFill>
                        <a:srgbClr val="000000"/>
                      </a:solidFill>
                      <a:miter lim="400000"/>
                    </a:lnT>
                    <a:lnB>
                      <a:solidFill>
                        <a:srgbClr val="000000"/>
                      </a:solidFill>
                      <a:miter lim="400000"/>
                    </a:lnB>
                  </a:tcPr>
                </a:tc>
                <a:tc>
                  <a:txBody>
                    <a:bodyPr/>
                    <a:lstStyle/>
                    <a:p>
                      <a:pPr defTabSz="457200">
                        <a:defRPr b="1">
                          <a:latin typeface="Helvetica"/>
                          <a:ea typeface="Helvetica"/>
                          <a:cs typeface="Helvetica"/>
                          <a:sym typeface="Helvetica"/>
                        </a:defRPr>
                      </a:pPr>
                      <a:r>
                        <a:t>Presumption of denial for TCN from § 126.1 countries</a:t>
                      </a:r>
                    </a:p>
                    <a:p>
                      <a:pPr defTabSz="457200">
                        <a:spcBef>
                          <a:spcPts val="1800"/>
                        </a:spcBef>
                        <a:defRPr sz="1200" b="1">
                          <a:latin typeface="Helvetica"/>
                          <a:ea typeface="Helvetica"/>
                          <a:cs typeface="Helvetica"/>
                          <a:sym typeface="Helvetica"/>
                        </a:defRPr>
                      </a:pPr>
                      <a:r>
                        <a:t>Individual DN/TCN must be identified by name &amp; country(ies) </a:t>
                      </a:r>
                      <a:r>
                        <a:rPr i="1" u="sng"/>
                        <a:t>in the Agreement</a:t>
                      </a:r>
                      <a:r>
                        <a:t>, and include the same background investigation documentation info as for Option 3</a:t>
                      </a:r>
                    </a:p>
                  </a:txBody>
                  <a:tcPr marL="44450" marR="44450" marT="44450" marB="44450" anchor="ctr"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tc>
                  <a:txBody>
                    <a:bodyPr/>
                    <a:lstStyle/>
                    <a:p>
                      <a:pPr defTabSz="457200">
                        <a:spcBef>
                          <a:spcPts val="1800"/>
                        </a:spcBef>
                      </a:pPr>
                      <a:r>
                        <a:rPr sz="1600" b="1">
                          <a:latin typeface="Helvetica"/>
                          <a:ea typeface="Helvetica"/>
                          <a:cs typeface="Helvetica"/>
                          <a:sym typeface="Helvetica"/>
                        </a:rPr>
                        <a:t>via the Agreement</a:t>
                      </a:r>
                    </a:p>
                  </a:txBody>
                  <a:tcPr marL="44450" marR="44450" marT="44450" marB="44450" anchor="ctr"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extLst>
                  <a:ext uri="{0D108BD9-81ED-4DB2-BD59-A6C34878D82A}">
                    <a16:rowId xmlns:a16="http://schemas.microsoft.com/office/drawing/2014/main" val="10007"/>
                  </a:ext>
                </a:extLst>
              </a:tr>
              <a:tr h="733425">
                <a:tc>
                  <a:txBody>
                    <a:bodyPr/>
                    <a:lstStyle/>
                    <a:p>
                      <a:pPr defTabSz="457200"/>
                      <a:r>
                        <a:rPr sz="1600" b="1">
                          <a:solidFill>
                            <a:srgbClr val="0433FF"/>
                          </a:solidFill>
                          <a:latin typeface="Helvetica"/>
                          <a:ea typeface="Helvetica"/>
                          <a:cs typeface="Helvetica"/>
                          <a:sym typeface="Helvetica"/>
                        </a:rPr>
                        <a:t>Sub- Licensees</a:t>
                      </a:r>
                    </a:p>
                  </a:txBody>
                  <a:tcPr marL="44450" marR="44450" marT="44450" marB="44450" anchor="ctr" horzOverflow="overflow">
                    <a:lnL>
                      <a:solidFill>
                        <a:srgbClr val="0D33FF">
                          <a:alpha val="90000"/>
                        </a:srgbClr>
                      </a:solidFill>
                      <a:miter lim="400000"/>
                    </a:lnL>
                    <a:lnR w="25400">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tc>
                  <a:txBody>
                    <a:bodyPr/>
                    <a:lstStyle/>
                    <a:p>
                      <a:pPr defTabSz="457200">
                        <a:spcBef>
                          <a:spcPts val="1800"/>
                        </a:spcBef>
                      </a:pPr>
                      <a:r>
                        <a:rPr b="1">
                          <a:latin typeface="Helvetica"/>
                          <a:ea typeface="Helvetica"/>
                          <a:cs typeface="Helvetica"/>
                          <a:sym typeface="Helvetica"/>
                        </a:rPr>
                        <a:t>No</a:t>
                      </a:r>
                    </a:p>
                  </a:txBody>
                  <a:tcPr marL="44450" marR="44450" marT="44450" marB="44450" anchor="ctr" horzOverflow="overflow">
                    <a:lnL w="25400">
                      <a:solidFill>
                        <a:srgbClr val="0D33FF">
                          <a:alpha val="90000"/>
                        </a:srgbClr>
                      </a:solidFill>
                      <a:miter lim="400000"/>
                    </a:lnL>
                    <a:lnR>
                      <a:solidFill>
                        <a:srgbClr val="0D33FF">
                          <a:alpha val="90000"/>
                        </a:srgbClr>
                      </a:solidFill>
                      <a:miter lim="400000"/>
                    </a:lnR>
                    <a:lnT>
                      <a:solidFill>
                        <a:srgbClr val="000000"/>
                      </a:solidFill>
                      <a:miter lim="400000"/>
                    </a:lnT>
                    <a:lnB>
                      <a:solidFill>
                        <a:srgbClr val="000000"/>
                      </a:solidFill>
                      <a:miter lim="400000"/>
                    </a:lnB>
                  </a:tcPr>
                </a:tc>
                <a:tc>
                  <a:txBody>
                    <a:bodyPr/>
                    <a:lstStyle/>
                    <a:p>
                      <a:pPr defTabSz="457200">
                        <a:defRPr b="1">
                          <a:latin typeface="Helvetica"/>
                          <a:ea typeface="Helvetica"/>
                          <a:cs typeface="Helvetica"/>
                          <a:sym typeface="Helvetica"/>
                        </a:defRPr>
                      </a:pPr>
                      <a:r>
                        <a:t> Sublicensee sends the NDA via Licensee to TAA-holder</a:t>
                      </a:r>
                    </a:p>
                    <a:p>
                      <a:pPr defTabSz="457200">
                        <a:spcBef>
                          <a:spcPts val="1800"/>
                        </a:spcBef>
                        <a:defRPr sz="1200" b="1">
                          <a:latin typeface="Helvetica"/>
                          <a:ea typeface="Helvetica"/>
                          <a:cs typeface="Helvetica"/>
                          <a:sym typeface="Helvetica"/>
                        </a:defRPr>
                      </a:pPr>
                      <a:r>
                        <a:t>Sublicensees (not their individual DN/TCN employees) must sign a special NDA that includes all the tech data nontransfer restrictions that are also in the TAA/MLA - before any “covered” disclosures</a:t>
                      </a:r>
                    </a:p>
                  </a:txBody>
                  <a:tcPr marL="44450" marR="44450" marT="44450" marB="44450" anchor="ctr"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tc>
                  <a:txBody>
                    <a:bodyPr/>
                    <a:lstStyle/>
                    <a:p>
                      <a:pPr defTabSz="457200">
                        <a:spcBef>
                          <a:spcPts val="1800"/>
                        </a:spcBef>
                      </a:pPr>
                      <a:r>
                        <a:rPr sz="1600" b="1">
                          <a:latin typeface="Helvetica"/>
                          <a:ea typeface="Helvetica"/>
                          <a:cs typeface="Helvetica"/>
                          <a:sym typeface="Helvetica"/>
                        </a:rPr>
                        <a:t>via the Agreement</a:t>
                      </a:r>
                    </a:p>
                  </a:txBody>
                  <a:tcPr marL="44450" marR="44450" marT="44450" marB="44450" anchor="ctr"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extLst>
                  <a:ext uri="{0D108BD9-81ED-4DB2-BD59-A6C34878D82A}">
                    <a16:rowId xmlns:a16="http://schemas.microsoft.com/office/drawing/2014/main" val="10008"/>
                  </a:ext>
                </a:extLst>
              </a:tr>
              <a:tr h="377825">
                <a:tc>
                  <a:txBody>
                    <a:bodyPr/>
                    <a:lstStyle/>
                    <a:p>
                      <a:pPr defTabSz="457200"/>
                      <a:r>
                        <a:rPr sz="1600" b="1">
                          <a:solidFill>
                            <a:srgbClr val="0433FF"/>
                          </a:solidFill>
                          <a:latin typeface="Helvetica"/>
                          <a:ea typeface="Helvetica"/>
                          <a:cs typeface="Helvetica"/>
                          <a:sym typeface="Helvetica"/>
                        </a:rPr>
                        <a:t>Misc.</a:t>
                      </a:r>
                    </a:p>
                  </a:txBody>
                  <a:tcPr marL="44450" marR="44450" marT="44450" marB="44450" anchor="ctr" horzOverflow="overflow">
                    <a:lnL>
                      <a:solidFill>
                        <a:srgbClr val="0D33FF">
                          <a:alpha val="90000"/>
                        </a:srgbClr>
                      </a:solidFill>
                      <a:miter lim="400000"/>
                    </a:lnL>
                    <a:lnR w="25400">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tc>
                  <a:txBody>
                    <a:bodyPr/>
                    <a:lstStyle/>
                    <a:p>
                      <a:pPr defTabSz="457200">
                        <a:spcBef>
                          <a:spcPts val="1800"/>
                        </a:spcBef>
                        <a:defRPr b="1">
                          <a:latin typeface="Helvetica"/>
                          <a:ea typeface="Helvetica"/>
                          <a:cs typeface="Helvetica"/>
                          <a:sym typeface="Helvetica"/>
                        </a:defRPr>
                      </a:pPr>
                      <a:endParaRPr/>
                    </a:p>
                  </a:txBody>
                  <a:tcPr marL="44450" marR="44450" marT="44450" marB="44450" anchor="ctr" horzOverflow="overflow">
                    <a:lnL w="25400">
                      <a:solidFill>
                        <a:srgbClr val="0D33FF">
                          <a:alpha val="90000"/>
                        </a:srgbClr>
                      </a:solidFill>
                      <a:miter lim="400000"/>
                    </a:lnL>
                    <a:lnR>
                      <a:solidFill>
                        <a:srgbClr val="0D33FF">
                          <a:alpha val="90000"/>
                        </a:srgbClr>
                      </a:solidFill>
                      <a:miter lim="400000"/>
                    </a:lnR>
                    <a:lnT>
                      <a:solidFill>
                        <a:srgbClr val="000000"/>
                      </a:solidFill>
                      <a:miter lim="400000"/>
                    </a:lnT>
                    <a:lnB>
                      <a:solidFill>
                        <a:srgbClr val="000000"/>
                      </a:solidFill>
                      <a:miter lim="400000"/>
                    </a:lnB>
                  </a:tcPr>
                </a:tc>
                <a:tc>
                  <a:txBody>
                    <a:bodyPr/>
                    <a:lstStyle/>
                    <a:p>
                      <a:pPr algn="l" defTabSz="457200"/>
                      <a:r>
                        <a:rPr b="1">
                          <a:latin typeface="Helvetica"/>
                          <a:ea typeface="Helvetica"/>
                          <a:cs typeface="Helvetica"/>
                          <a:sym typeface="Helvetica"/>
                        </a:rPr>
                        <a:t> There are special DN/TCN exemptions for Canada, Australia &amp; Holland</a:t>
                      </a:r>
                    </a:p>
                  </a:txBody>
                  <a:tcPr marL="44450" marR="44450" marT="44450" marB="44450" anchor="ctr"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tc>
                  <a:txBody>
                    <a:bodyPr/>
                    <a:lstStyle/>
                    <a:p>
                      <a:pPr defTabSz="457200">
                        <a:spcBef>
                          <a:spcPts val="1800"/>
                        </a:spcBef>
                        <a:defRPr b="1">
                          <a:latin typeface="Helvetica"/>
                          <a:ea typeface="Helvetica"/>
                          <a:cs typeface="Helvetica"/>
                          <a:sym typeface="Helvetica"/>
                        </a:defRPr>
                      </a:pPr>
                      <a:endParaRPr/>
                    </a:p>
                  </a:txBody>
                  <a:tcPr marL="44450" marR="44450" marT="44450" marB="44450" anchor="ctr"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extLst>
                  <a:ext uri="{0D108BD9-81ED-4DB2-BD59-A6C34878D82A}">
                    <a16:rowId xmlns:a16="http://schemas.microsoft.com/office/drawing/2014/main" val="10009"/>
                  </a:ext>
                </a:extLst>
              </a:tr>
              <a:tr h="593725">
                <a:tc>
                  <a:txBody>
                    <a:bodyPr/>
                    <a:lstStyle/>
                    <a:p>
                      <a:pPr defTabSz="457200"/>
                      <a:r>
                        <a:rPr sz="1600" b="1">
                          <a:solidFill>
                            <a:srgbClr val="0433FF"/>
                          </a:solidFill>
                          <a:latin typeface="Helvetica"/>
                          <a:ea typeface="Helvetica"/>
                          <a:cs typeface="Helvetica"/>
                          <a:sym typeface="Helvetica"/>
                        </a:rPr>
                        <a:t>Employed by US firm</a:t>
                      </a:r>
                    </a:p>
                  </a:txBody>
                  <a:tcPr marL="44450" marR="44450" marT="44450" marB="44450" anchor="ctr" horzOverflow="overflow">
                    <a:lnL>
                      <a:solidFill>
                        <a:srgbClr val="0D33FF">
                          <a:alpha val="90000"/>
                        </a:srgbClr>
                      </a:solidFill>
                      <a:miter lim="400000"/>
                    </a:lnL>
                    <a:lnR w="25400">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tc>
                  <a:txBody>
                    <a:bodyPr/>
                    <a:lstStyle/>
                    <a:p>
                      <a:pPr defTabSz="457200">
                        <a:spcBef>
                          <a:spcPts val="1800"/>
                        </a:spcBef>
                      </a:pPr>
                      <a:r>
                        <a:rPr b="1">
                          <a:latin typeface="Helvetica"/>
                          <a:ea typeface="Helvetica"/>
                          <a:cs typeface="Helvetica"/>
                          <a:sym typeface="Helvetica"/>
                        </a:rPr>
                        <a:t>Yes</a:t>
                      </a:r>
                    </a:p>
                  </a:txBody>
                  <a:tcPr marL="44450" marR="44450" marT="44450" marB="44450" anchor="ctr" horzOverflow="overflow">
                    <a:lnL w="25400">
                      <a:solidFill>
                        <a:srgbClr val="0D33FF">
                          <a:alpha val="90000"/>
                        </a:srgbClr>
                      </a:solidFill>
                      <a:miter lim="400000"/>
                    </a:lnL>
                    <a:lnR>
                      <a:solidFill>
                        <a:srgbClr val="0D33FF">
                          <a:alpha val="90000"/>
                        </a:srgbClr>
                      </a:solidFill>
                      <a:miter lim="400000"/>
                    </a:lnR>
                    <a:lnT>
                      <a:solidFill>
                        <a:srgbClr val="000000"/>
                      </a:solidFill>
                      <a:miter lim="400000"/>
                    </a:lnT>
                    <a:lnB>
                      <a:solidFill>
                        <a:srgbClr val="0D33FF">
                          <a:alpha val="90000"/>
                        </a:srgbClr>
                      </a:solidFill>
                      <a:miter lim="400000"/>
                    </a:lnB>
                  </a:tcPr>
                </a:tc>
                <a:tc>
                  <a:txBody>
                    <a:bodyPr/>
                    <a:lstStyle/>
                    <a:p>
                      <a:pPr defTabSz="457200">
                        <a:defRPr b="1">
                          <a:latin typeface="Helvetica"/>
                          <a:ea typeface="Helvetica"/>
                          <a:cs typeface="Helvetica"/>
                          <a:sym typeface="Helvetica"/>
                        </a:defRPr>
                      </a:pPr>
                      <a:r>
                        <a:t>Employer retains the NDA</a:t>
                      </a:r>
                      <a:endParaRPr sz="1400"/>
                    </a:p>
                    <a:p>
                      <a:pPr defTabSz="457200">
                        <a:spcBef>
                          <a:spcPts val="1800"/>
                        </a:spcBef>
                        <a:defRPr sz="1400" b="1">
                          <a:latin typeface="Helvetica"/>
                          <a:ea typeface="Helvetica"/>
                          <a:cs typeface="Helvetica"/>
                          <a:sym typeface="Helvetica"/>
                        </a:defRPr>
                      </a:pPr>
                      <a:r>
                        <a:t>•  Not for “US Person” employees  •  Another unique NDA format  •  No TCN from 126.1</a:t>
                      </a:r>
                    </a:p>
                  </a:txBody>
                  <a:tcPr marL="44450" marR="44450" marT="44450" marB="44450" anchor="ctr"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tc>
                  <a:txBody>
                    <a:bodyPr/>
                    <a:lstStyle/>
                    <a:p>
                      <a:pPr defTabSz="457200">
                        <a:spcBef>
                          <a:spcPts val="1800"/>
                        </a:spcBef>
                      </a:pPr>
                      <a:r>
                        <a:rPr sz="1600" b="1">
                          <a:latin typeface="Helvetica"/>
                          <a:ea typeface="Helvetica"/>
                          <a:cs typeface="Helvetica"/>
                          <a:sym typeface="Helvetica"/>
                        </a:rPr>
                        <a:t>via Employee DSP-5</a:t>
                      </a:r>
                    </a:p>
                  </a:txBody>
                  <a:tcPr marL="44450" marR="44450" marT="44450" marB="44450" anchor="ctr"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extLst>
                  <a:ext uri="{0D108BD9-81ED-4DB2-BD59-A6C34878D82A}">
                    <a16:rowId xmlns:a16="http://schemas.microsoft.com/office/drawing/2014/main" val="10010"/>
                  </a:ext>
                </a:extLst>
              </a:tr>
            </a:tbl>
          </a:graphicData>
        </a:graphic>
      </p:graphicFrame>
      <p:sp>
        <p:nvSpPr>
          <p:cNvPr id="1373" name="Guidelines 3.2(b)(4)"/>
          <p:cNvSpPr txBox="1"/>
          <p:nvPr/>
        </p:nvSpPr>
        <p:spPr>
          <a:xfrm>
            <a:off x="10144459" y="7235415"/>
            <a:ext cx="1135448"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vl1pPr>
          </a:lstStyle>
          <a:p>
            <a:r>
              <a:t>Guidelines 3.2(b)(4)</a:t>
            </a:r>
          </a:p>
        </p:txBody>
      </p:sp>
      <p:sp>
        <p:nvSpPr>
          <p:cNvPr id="1374" name="The DN/TCN Rules re NDA"/>
          <p:cNvSpPr txBox="1">
            <a:spLocks noGrp="1"/>
          </p:cNvSpPr>
          <p:nvPr>
            <p:ph type="title"/>
          </p:nvPr>
        </p:nvSpPr>
        <p:spPr>
          <a:prstGeom prst="rect">
            <a:avLst/>
          </a:prstGeom>
        </p:spPr>
        <p:txBody>
          <a:bodyPr/>
          <a:lstStyle/>
          <a:p>
            <a:r>
              <a:t>The DN/TCN Rules re NDA</a:t>
            </a:r>
          </a:p>
        </p:txBody>
      </p:sp>
      <p:sp>
        <p:nvSpPr>
          <p:cNvPr id="137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95</a:t>
            </a:fld>
            <a:endParaRPr/>
          </a:p>
        </p:txBody>
      </p:sp>
      <p:sp>
        <p:nvSpPr>
          <p:cNvPr id="1376" name="Guidelines 3.5.1.d"/>
          <p:cNvSpPr txBox="1"/>
          <p:nvPr/>
        </p:nvSpPr>
        <p:spPr>
          <a:xfrm>
            <a:off x="10264440" y="3162300"/>
            <a:ext cx="1028167" cy="241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vl1pPr>
          </a:lstStyle>
          <a:p>
            <a:r>
              <a:t>Guidelines 3.5.1.d</a:t>
            </a:r>
          </a:p>
        </p:txBody>
      </p:sp>
      <p:sp>
        <p:nvSpPr>
          <p:cNvPr id="1377" name="Guidelines 3.5.2.a(4)"/>
          <p:cNvSpPr txBox="1"/>
          <p:nvPr/>
        </p:nvSpPr>
        <p:spPr>
          <a:xfrm>
            <a:off x="10130569" y="3886200"/>
            <a:ext cx="1163229" cy="241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vl1pPr>
          </a:lstStyle>
          <a:p>
            <a:r>
              <a:t>Guidelines 3.5.2.a(4)</a:t>
            </a:r>
          </a:p>
        </p:txBody>
      </p:sp>
      <p:sp>
        <p:nvSpPr>
          <p:cNvPr id="1378" name="Guidelines 3.5.2.b"/>
          <p:cNvSpPr txBox="1"/>
          <p:nvPr/>
        </p:nvSpPr>
        <p:spPr>
          <a:xfrm>
            <a:off x="10265060" y="4554537"/>
            <a:ext cx="1026927"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vl1pPr>
          </a:lstStyle>
          <a:p>
            <a:r>
              <a:t>Guidelines 3.5.2.b</a:t>
            </a:r>
          </a:p>
        </p:txBody>
      </p:sp>
      <p:sp>
        <p:nvSpPr>
          <p:cNvPr id="1379" name="Guidelines 3.5.2.d(1)"/>
          <p:cNvSpPr txBox="1"/>
          <p:nvPr/>
        </p:nvSpPr>
        <p:spPr>
          <a:xfrm>
            <a:off x="10111978" y="7029450"/>
            <a:ext cx="1173771" cy="241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vl1pPr>
          </a:lstStyle>
          <a:p>
            <a:r>
              <a:t>Guidelines 3.5.2.d(1)</a:t>
            </a:r>
          </a:p>
        </p:txBody>
      </p:sp>
      <p:sp>
        <p:nvSpPr>
          <p:cNvPr id="1380" name="Guidelines 3.5.2.d(2)"/>
          <p:cNvSpPr txBox="1"/>
          <p:nvPr/>
        </p:nvSpPr>
        <p:spPr>
          <a:xfrm>
            <a:off x="10125298" y="6333331"/>
            <a:ext cx="1173771"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vl1pPr>
          </a:lstStyle>
          <a:p>
            <a:r>
              <a:t>Guidelines 3.5.2.d(2)</a:t>
            </a:r>
          </a:p>
        </p:txBody>
      </p:sp>
      <p:sp>
        <p:nvSpPr>
          <p:cNvPr id="1381" name="Guidelines 3.5.3 is vague"/>
          <p:cNvSpPr txBox="1"/>
          <p:nvPr/>
        </p:nvSpPr>
        <p:spPr>
          <a:xfrm>
            <a:off x="9931975" y="5068068"/>
            <a:ext cx="1371216"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vl1pPr>
          </a:lstStyle>
          <a:p>
            <a:r>
              <a:t>Guidelines 3.5.3 is vague</a:t>
            </a:r>
          </a:p>
        </p:txBody>
      </p:sp>
      <p:sp>
        <p:nvSpPr>
          <p:cNvPr id="1382" name="Employee Licensing Guidelines"/>
          <p:cNvSpPr txBox="1"/>
          <p:nvPr/>
        </p:nvSpPr>
        <p:spPr>
          <a:xfrm>
            <a:off x="9590955" y="8469630"/>
            <a:ext cx="1684190"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vl1pPr>
          </a:lstStyle>
          <a:p>
            <a:r>
              <a:t>Employee Licensing Guidelines</a:t>
            </a:r>
          </a:p>
        </p:txBody>
      </p:sp>
      <p:sp>
        <p:nvSpPr>
          <p:cNvPr id="1383" name="(State/DDTC/ITAR jurisdiction only)"/>
          <p:cNvSpPr txBox="1"/>
          <p:nvPr/>
        </p:nvSpPr>
        <p:spPr>
          <a:xfrm>
            <a:off x="927926" y="1058333"/>
            <a:ext cx="5384231"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2800"/>
            </a:lvl1pPr>
          </a:lstStyle>
          <a:p>
            <a:r>
              <a:t>(State/DDTC/ITAR jurisdiction only)</a:t>
            </a:r>
          </a:p>
        </p:txBody>
      </p:sp>
      <p:sp>
        <p:nvSpPr>
          <p:cNvPr id="1384" name="** “U.S.exporters are required to determine the nationality(ies) of all individuals that might have access to defense articles or…"/>
          <p:cNvSpPr txBox="1"/>
          <p:nvPr/>
        </p:nvSpPr>
        <p:spPr>
          <a:xfrm>
            <a:off x="165926" y="1645864"/>
            <a:ext cx="9311092"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1000" b="1" i="1"/>
            </a:pPr>
            <a:r>
              <a:t>** “U.S.exporters are required to determine the nationality(ies) of all individuals that might have access to defense articles or </a:t>
            </a:r>
          </a:p>
          <a:p>
            <a:pPr algn="l">
              <a:defRPr sz="1000" b="1" i="1"/>
            </a:pPr>
            <a:r>
              <a:t>defense services and to disclose that information in their requests for export authorizations.”  -- DDTC Agreement Guidelines 4/22/2013</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6" name="Licensing Contract Employees"/>
          <p:cNvSpPr txBox="1">
            <a:spLocks noGrp="1"/>
          </p:cNvSpPr>
          <p:nvPr>
            <p:ph type="title"/>
          </p:nvPr>
        </p:nvSpPr>
        <p:spPr>
          <a:prstGeom prst="rect">
            <a:avLst/>
          </a:prstGeom>
        </p:spPr>
        <p:txBody>
          <a:bodyPr/>
          <a:lstStyle/>
          <a:p>
            <a:r>
              <a:t>Licensing Contract Employees</a:t>
            </a:r>
          </a:p>
        </p:txBody>
      </p:sp>
      <p:sp>
        <p:nvSpPr>
          <p:cNvPr id="138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96</a:t>
            </a:fld>
            <a:endParaRPr/>
          </a:p>
        </p:txBody>
      </p:sp>
      <p:sp>
        <p:nvSpPr>
          <p:cNvPr id="1388" name="Contract Employees"/>
          <p:cNvSpPr txBox="1"/>
          <p:nvPr/>
        </p:nvSpPr>
        <p:spPr>
          <a:xfrm>
            <a:off x="9810750" y="1638300"/>
            <a:ext cx="31623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Contract Employees</a:t>
            </a:r>
          </a:p>
        </p:txBody>
      </p:sp>
      <p:graphicFrame>
        <p:nvGraphicFramePr>
          <p:cNvPr id="1389" name="Table"/>
          <p:cNvGraphicFramePr/>
          <p:nvPr/>
        </p:nvGraphicFramePr>
        <p:xfrm>
          <a:off x="980678" y="5628640"/>
          <a:ext cx="11061700" cy="3374259"/>
        </p:xfrm>
        <a:graphic>
          <a:graphicData uri="http://schemas.openxmlformats.org/drawingml/2006/table">
            <a:tbl>
              <a:tblPr>
                <a:tableStyleId>{4C3C2611-4C71-4FC5-86AE-919BDF0F9419}</a:tableStyleId>
              </a:tblPr>
              <a:tblGrid>
                <a:gridCol w="3568700">
                  <a:extLst>
                    <a:ext uri="{9D8B030D-6E8A-4147-A177-3AD203B41FA5}">
                      <a16:colId xmlns:a16="http://schemas.microsoft.com/office/drawing/2014/main" val="20000"/>
                    </a:ext>
                  </a:extLst>
                </a:gridCol>
                <a:gridCol w="50546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466725">
                <a:tc gridSpan="3">
                  <a:txBody>
                    <a:bodyPr/>
                    <a:lstStyle/>
                    <a:p>
                      <a:pPr defTabSz="457200">
                        <a:spcBef>
                          <a:spcPts val="1800"/>
                        </a:spcBef>
                      </a:pPr>
                      <a:r>
                        <a:rPr sz="2400" b="1">
                          <a:solidFill>
                            <a:srgbClr val="FFFFFF"/>
                          </a:solidFill>
                          <a:latin typeface="Helvetica"/>
                          <a:ea typeface="Helvetica"/>
                          <a:cs typeface="Helvetica"/>
                          <a:sym typeface="Helvetica"/>
                        </a:rPr>
                        <a:t>Licensing Scenarios for Contract Employees under TAA/MLA</a:t>
                      </a:r>
                    </a:p>
                  </a:txBody>
                  <a:tcPr marL="44450" marR="44450" marT="44450" marB="44450"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solidFill>
                      <a:srgbClr val="0D33FF">
                        <a:alpha val="90000"/>
                      </a:srgb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9037">
                <a:tc>
                  <a:txBody>
                    <a:bodyPr/>
                    <a:lstStyle/>
                    <a:p>
                      <a:pPr algn="l" defTabSz="457200"/>
                      <a:r>
                        <a:rPr>
                          <a:latin typeface="Helvetica"/>
                          <a:ea typeface="Helvetica"/>
                          <a:cs typeface="Helvetica"/>
                          <a:sym typeface="Helvetica"/>
                        </a:rPr>
                        <a:t> </a:t>
                      </a:r>
                    </a:p>
                  </a:txBody>
                  <a:tcPr marL="44450" marR="44450" marT="44450" marB="44450"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tc>
                  <a:txBody>
                    <a:bodyPr/>
                    <a:lstStyle/>
                    <a:p>
                      <a:pPr defTabSz="457200">
                        <a:spcBef>
                          <a:spcPts val="1800"/>
                        </a:spcBef>
                      </a:pPr>
                      <a:r>
                        <a:rPr b="1">
                          <a:solidFill>
                            <a:srgbClr val="0433FF"/>
                          </a:solidFill>
                          <a:latin typeface="Helvetica"/>
                          <a:ea typeface="Helvetica"/>
                          <a:cs typeface="Helvetica"/>
                          <a:sym typeface="Helvetica"/>
                        </a:rPr>
                        <a:t>Employee DSP-5 Required?</a:t>
                      </a:r>
                    </a:p>
                  </a:txBody>
                  <a:tcPr marL="44450" marR="44450" marT="44450" marB="44450"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tc>
                  <a:txBody>
                    <a:bodyPr/>
                    <a:lstStyle/>
                    <a:p>
                      <a:pPr defTabSz="457200">
                        <a:spcBef>
                          <a:spcPts val="1800"/>
                        </a:spcBef>
                      </a:pPr>
                      <a:r>
                        <a:rPr b="1">
                          <a:solidFill>
                            <a:srgbClr val="0433FF"/>
                          </a:solidFill>
                          <a:latin typeface="Helvetica"/>
                          <a:ea typeface="Helvetica"/>
                          <a:cs typeface="Helvetica"/>
                          <a:sym typeface="Helvetica"/>
                        </a:rPr>
                        <a:t>Amend TAA/MLA?</a:t>
                      </a:r>
                    </a:p>
                  </a:txBody>
                  <a:tcPr marL="44450" marR="44450" marT="44450" marB="44450"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extLst>
                  <a:ext uri="{0D108BD9-81ED-4DB2-BD59-A6C34878D82A}">
                    <a16:rowId xmlns:a16="http://schemas.microsoft.com/office/drawing/2014/main" val="10001"/>
                  </a:ext>
                </a:extLst>
              </a:tr>
              <a:tr h="744661">
                <a:tc>
                  <a:txBody>
                    <a:bodyPr/>
                    <a:lstStyle/>
                    <a:p>
                      <a:pPr algn="l" defTabSz="457200">
                        <a:spcBef>
                          <a:spcPts val="800"/>
                        </a:spcBef>
                      </a:pPr>
                      <a:r>
                        <a:rPr b="1">
                          <a:solidFill>
                            <a:srgbClr val="0433FF"/>
                          </a:solidFill>
                          <a:latin typeface="Helvetica"/>
                          <a:ea typeface="Helvetica"/>
                          <a:cs typeface="Helvetica"/>
                          <a:sym typeface="Helvetica"/>
                        </a:rPr>
                        <a:t>Via a Foreign Staffing Firm</a:t>
                      </a:r>
                    </a:p>
                  </a:txBody>
                  <a:tcPr marL="44450" marR="44450" marT="44450" marB="44450"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tc>
                  <a:txBody>
                    <a:bodyPr/>
                    <a:lstStyle/>
                    <a:p>
                      <a:pPr defTabSz="457200">
                        <a:spcBef>
                          <a:spcPts val="1800"/>
                        </a:spcBef>
                      </a:pPr>
                      <a:r>
                        <a:rPr b="1">
                          <a:latin typeface="Helvetica"/>
                          <a:ea typeface="Helvetica"/>
                          <a:cs typeface="Helvetica"/>
                          <a:sym typeface="Helvetica"/>
                        </a:rPr>
                        <a:t>No</a:t>
                      </a:r>
                    </a:p>
                  </a:txBody>
                  <a:tcPr marL="44450" marR="44450" marT="44450" marB="44450"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00000"/>
                      </a:solidFill>
                      <a:miter lim="400000"/>
                    </a:lnB>
                  </a:tcPr>
                </a:tc>
                <a:tc>
                  <a:txBody>
                    <a:bodyPr/>
                    <a:lstStyle/>
                    <a:p>
                      <a:pPr defTabSz="457200">
                        <a:spcBef>
                          <a:spcPts val="1800"/>
                        </a:spcBef>
                        <a:defRPr>
                          <a:latin typeface="Helvetica"/>
                          <a:ea typeface="Helvetica"/>
                          <a:cs typeface="Helvetica"/>
                          <a:sym typeface="Helvetica"/>
                        </a:defRPr>
                      </a:pPr>
                      <a:r>
                        <a:rPr b="1"/>
                        <a:t>Yes</a:t>
                      </a:r>
                      <a:br>
                        <a:rPr b="1"/>
                      </a:br>
                      <a:r>
                        <a:rPr sz="1400" b="1"/>
                        <a:t>(All parties must sign)</a:t>
                      </a:r>
                    </a:p>
                  </a:txBody>
                  <a:tcPr marL="44450" marR="44450" marT="44450" marB="44450"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extLst>
                  <a:ext uri="{0D108BD9-81ED-4DB2-BD59-A6C34878D82A}">
                    <a16:rowId xmlns:a16="http://schemas.microsoft.com/office/drawing/2014/main" val="10002"/>
                  </a:ext>
                </a:extLst>
              </a:tr>
              <a:tr h="744661">
                <a:tc>
                  <a:txBody>
                    <a:bodyPr/>
                    <a:lstStyle/>
                    <a:p>
                      <a:pPr algn="l" defTabSz="457200">
                        <a:spcBef>
                          <a:spcPts val="800"/>
                        </a:spcBef>
                      </a:pPr>
                      <a:r>
                        <a:rPr b="1">
                          <a:solidFill>
                            <a:srgbClr val="0433FF"/>
                          </a:solidFill>
                          <a:latin typeface="Helvetica"/>
                          <a:ea typeface="Helvetica"/>
                          <a:cs typeface="Helvetica"/>
                          <a:sym typeface="Helvetica"/>
                        </a:rPr>
                        <a:t>Via a US-Person Staffing Firm</a:t>
                      </a:r>
                    </a:p>
                  </a:txBody>
                  <a:tcPr marL="44450" marR="44450" marT="44450" marB="44450" horzOverflow="overflow">
                    <a:lnL>
                      <a:solidFill>
                        <a:srgbClr val="0D33FF">
                          <a:alpha val="90000"/>
                        </a:srgbClr>
                      </a:solidFill>
                      <a:miter lim="400000"/>
                    </a:lnL>
                    <a:lnR>
                      <a:solidFill>
                        <a:srgbClr val="000000"/>
                      </a:solidFill>
                      <a:miter lim="400000"/>
                    </a:lnR>
                    <a:lnT>
                      <a:solidFill>
                        <a:srgbClr val="0D33FF">
                          <a:alpha val="90000"/>
                        </a:srgbClr>
                      </a:solidFill>
                      <a:miter lim="400000"/>
                    </a:lnT>
                    <a:lnB>
                      <a:solidFill>
                        <a:srgbClr val="0D33FF">
                          <a:alpha val="90000"/>
                        </a:srgbClr>
                      </a:solidFill>
                      <a:miter lim="400000"/>
                    </a:lnB>
                  </a:tcPr>
                </a:tc>
                <a:tc>
                  <a:txBody>
                    <a:bodyPr/>
                    <a:lstStyle/>
                    <a:p>
                      <a:pPr defTabSz="457200">
                        <a:spcBef>
                          <a:spcPts val="1800"/>
                        </a:spcBef>
                        <a:defRPr>
                          <a:solidFill>
                            <a:srgbClr val="004DB1"/>
                          </a:solidFill>
                          <a:latin typeface="Helvetica"/>
                          <a:ea typeface="Helvetica"/>
                          <a:cs typeface="Helvetica"/>
                          <a:sym typeface="Helvetica"/>
                        </a:defRPr>
                      </a:pPr>
                      <a:r>
                        <a:rPr b="1">
                          <a:solidFill>
                            <a:srgbClr val="000000"/>
                          </a:solidFill>
                        </a:rPr>
                        <a:t>Yes</a:t>
                      </a:r>
                      <a:br>
                        <a:rPr>
                          <a:solidFill>
                            <a:srgbClr val="000000"/>
                          </a:solidFill>
                        </a:rPr>
                      </a:br>
                      <a:r>
                        <a:rPr sz="1400" b="1">
                          <a:solidFill>
                            <a:srgbClr val="000000"/>
                          </a:solidFill>
                        </a:rPr>
                        <a:t>(Either you, or the US Staffing Firm if DDTC-registered)</a:t>
                      </a:r>
                    </a:p>
                  </a:txBody>
                  <a:tcPr marL="44450" marR="44450" marT="44450" marB="4445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defTabSz="457200">
                        <a:spcBef>
                          <a:spcPts val="1800"/>
                        </a:spcBef>
                      </a:pPr>
                      <a:r>
                        <a:rPr b="1">
                          <a:latin typeface="Helvetica"/>
                          <a:ea typeface="Helvetica"/>
                          <a:cs typeface="Helvetica"/>
                          <a:sym typeface="Helvetica"/>
                        </a:rPr>
                        <a:t>No</a:t>
                      </a:r>
                    </a:p>
                  </a:txBody>
                  <a:tcPr marL="44450" marR="44450" marT="44450" marB="44450" horzOverflow="overflow">
                    <a:lnL>
                      <a:solidFill>
                        <a:srgbClr val="000000"/>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extLst>
                  <a:ext uri="{0D108BD9-81ED-4DB2-BD59-A6C34878D82A}">
                    <a16:rowId xmlns:a16="http://schemas.microsoft.com/office/drawing/2014/main" val="10003"/>
                  </a:ext>
                </a:extLst>
              </a:tr>
              <a:tr h="809175">
                <a:tc>
                  <a:txBody>
                    <a:bodyPr/>
                    <a:lstStyle/>
                    <a:p>
                      <a:pPr algn="l" defTabSz="457200"/>
                      <a:r>
                        <a:rPr b="1">
                          <a:solidFill>
                            <a:srgbClr val="0433FF"/>
                          </a:solidFill>
                          <a:latin typeface="Helvetica"/>
                          <a:ea typeface="Helvetica"/>
                          <a:cs typeface="Helvetica"/>
                          <a:sym typeface="Helvetica"/>
                        </a:rPr>
                        <a:t>You Directly Hire a Foreign Contract Employee</a:t>
                      </a:r>
                    </a:p>
                  </a:txBody>
                  <a:tcPr marL="44450" marR="44450" marT="44450" marB="44450"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tc>
                  <a:txBody>
                    <a:bodyPr/>
                    <a:lstStyle/>
                    <a:p>
                      <a:pPr defTabSz="457200">
                        <a:spcBef>
                          <a:spcPts val="1800"/>
                        </a:spcBef>
                      </a:pPr>
                      <a:r>
                        <a:rPr b="1">
                          <a:latin typeface="Helvetica"/>
                          <a:ea typeface="Helvetica"/>
                          <a:cs typeface="Helvetica"/>
                          <a:sym typeface="Helvetica"/>
                        </a:rPr>
                        <a:t>Yes</a:t>
                      </a:r>
                    </a:p>
                  </a:txBody>
                  <a:tcPr marL="44450" marR="44450" marT="44450" marB="44450" horzOverflow="overflow">
                    <a:lnL>
                      <a:solidFill>
                        <a:srgbClr val="0D33FF">
                          <a:alpha val="90000"/>
                        </a:srgbClr>
                      </a:solidFill>
                      <a:miter lim="400000"/>
                    </a:lnL>
                    <a:lnR>
                      <a:solidFill>
                        <a:srgbClr val="0D33FF">
                          <a:alpha val="90000"/>
                        </a:srgbClr>
                      </a:solidFill>
                      <a:miter lim="400000"/>
                    </a:lnR>
                    <a:lnT>
                      <a:solidFill>
                        <a:srgbClr val="000000"/>
                      </a:solidFill>
                      <a:miter lim="400000"/>
                    </a:lnT>
                    <a:lnB>
                      <a:solidFill>
                        <a:srgbClr val="0D33FF">
                          <a:alpha val="90000"/>
                        </a:srgbClr>
                      </a:solidFill>
                      <a:miter lim="400000"/>
                    </a:lnB>
                  </a:tcPr>
                </a:tc>
                <a:tc>
                  <a:txBody>
                    <a:bodyPr/>
                    <a:lstStyle/>
                    <a:p>
                      <a:pPr defTabSz="457200">
                        <a:spcBef>
                          <a:spcPts val="1800"/>
                        </a:spcBef>
                      </a:pPr>
                      <a:r>
                        <a:rPr b="1">
                          <a:latin typeface="Helvetica"/>
                          <a:ea typeface="Helvetica"/>
                          <a:cs typeface="Helvetica"/>
                          <a:sym typeface="Helvetica"/>
                        </a:rPr>
                        <a:t>No</a:t>
                      </a:r>
                    </a:p>
                  </a:txBody>
                  <a:tcPr marL="44450" marR="44450" marT="44450" marB="44450" horzOverflow="overflow">
                    <a:lnL>
                      <a:solidFill>
                        <a:srgbClr val="0D33FF">
                          <a:alpha val="90000"/>
                        </a:srgbClr>
                      </a:solidFill>
                      <a:miter lim="400000"/>
                    </a:lnL>
                    <a:lnR>
                      <a:solidFill>
                        <a:srgbClr val="0D33FF">
                          <a:alpha val="90000"/>
                        </a:srgbClr>
                      </a:solidFill>
                      <a:miter lim="400000"/>
                    </a:lnR>
                    <a:lnT>
                      <a:solidFill>
                        <a:srgbClr val="0D33FF">
                          <a:alpha val="90000"/>
                        </a:srgbClr>
                      </a:solidFill>
                      <a:miter lim="400000"/>
                    </a:lnT>
                    <a:lnB>
                      <a:solidFill>
                        <a:srgbClr val="0D33FF">
                          <a:alpha val="90000"/>
                        </a:srgbClr>
                      </a:solidFill>
                      <a:miter lim="400000"/>
                    </a:lnB>
                  </a:tcPr>
                </a:tc>
                <a:extLst>
                  <a:ext uri="{0D108BD9-81ED-4DB2-BD59-A6C34878D82A}">
                    <a16:rowId xmlns:a16="http://schemas.microsoft.com/office/drawing/2014/main" val="10004"/>
                  </a:ext>
                </a:extLst>
              </a:tr>
            </a:tbl>
          </a:graphicData>
        </a:graphic>
      </p:graphicFrame>
      <p:sp>
        <p:nvSpPr>
          <p:cNvPr id="1390" name="(State/DDTC/ITAR jurisdiction only)"/>
          <p:cNvSpPr txBox="1"/>
          <p:nvPr/>
        </p:nvSpPr>
        <p:spPr>
          <a:xfrm>
            <a:off x="927926" y="1109133"/>
            <a:ext cx="5384231"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2800"/>
            </a:lvl1pPr>
          </a:lstStyle>
          <a:p>
            <a:r>
              <a:t>(State/DDTC/ITAR jurisdiction only)</a:t>
            </a:r>
          </a:p>
        </p:txBody>
      </p:sp>
      <p:sp>
        <p:nvSpPr>
          <p:cNvPr id="1391" name="From the perspective of US license applicants…"/>
          <p:cNvSpPr txBox="1"/>
          <p:nvPr/>
        </p:nvSpPr>
        <p:spPr>
          <a:xfrm>
            <a:off x="508223" y="1980857"/>
            <a:ext cx="11988354" cy="3263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spcBef>
                <a:spcPts val="1800"/>
              </a:spcBef>
              <a:defRPr sz="3100" b="1"/>
            </a:pPr>
            <a:r>
              <a:t>From the perspective of </a:t>
            </a:r>
            <a:r>
              <a:rPr u="sng"/>
              <a:t>US license applicants</a:t>
            </a:r>
          </a:p>
          <a:p>
            <a:pPr marL="571499" indent="-571499" algn="l">
              <a:spcBef>
                <a:spcPts val="1800"/>
              </a:spcBef>
              <a:buSzPct val="171000"/>
              <a:buChar char="•"/>
              <a:defRPr sz="3100"/>
            </a:pPr>
            <a:r>
              <a:t>Under a TAA, etc., see Agreement Guidelines § 3.9</a:t>
            </a:r>
          </a:p>
          <a:p>
            <a:pPr marL="571499" indent="-571499" algn="l">
              <a:spcBef>
                <a:spcPts val="1800"/>
              </a:spcBef>
              <a:buSzPct val="171000"/>
              <a:buChar char="•"/>
              <a:defRPr sz="3100"/>
            </a:pPr>
            <a:r>
              <a:t>If not under an Agreement, just center column applies</a:t>
            </a:r>
          </a:p>
          <a:p>
            <a:pPr marL="571499" indent="-571499" algn="l">
              <a:spcBef>
                <a:spcPts val="1800"/>
              </a:spcBef>
              <a:buSzPct val="171000"/>
              <a:buChar char="•"/>
              <a:defRPr sz="3100"/>
            </a:pPr>
            <a:r>
              <a:t>These rules were just recently clarified</a:t>
            </a:r>
          </a:p>
          <a:p>
            <a:pPr lvl="2" indent="0" algn="l">
              <a:spcBef>
                <a:spcPts val="1800"/>
              </a:spcBef>
              <a:defRPr sz="3100" b="1"/>
            </a:pPr>
            <a:r>
              <a:t>In short:  “contract employees” are treated as “employees”</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 name="Hardware via “Form Licenses”"/>
          <p:cNvSpPr txBox="1">
            <a:spLocks noGrp="1"/>
          </p:cNvSpPr>
          <p:nvPr>
            <p:ph type="title"/>
          </p:nvPr>
        </p:nvSpPr>
        <p:spPr>
          <a:prstGeom prst="rect">
            <a:avLst/>
          </a:prstGeom>
        </p:spPr>
        <p:txBody>
          <a:bodyPr>
            <a:normAutofit fontScale="90000"/>
          </a:bodyPr>
          <a:lstStyle>
            <a:lvl1pPr defTabSz="578358">
              <a:defRPr sz="5346"/>
            </a:lvl1pPr>
          </a:lstStyle>
          <a:p>
            <a:r>
              <a:t>Hardware via “Form Licenses”</a:t>
            </a:r>
          </a:p>
        </p:txBody>
      </p:sp>
      <p:sp>
        <p:nvSpPr>
          <p:cNvPr id="1394" name="Agreements: TAA/MLA/WDA"/>
          <p:cNvSpPr txBox="1"/>
          <p:nvPr/>
        </p:nvSpPr>
        <p:spPr>
          <a:xfrm>
            <a:off x="9632950" y="1638300"/>
            <a:ext cx="3429000"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Agreements: TAA/MLA/WDA</a:t>
            </a:r>
          </a:p>
        </p:txBody>
      </p:sp>
      <p:sp>
        <p:nvSpPr>
          <p:cNvPr id="139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97</a:t>
            </a:fld>
            <a:endParaRPr/>
          </a:p>
        </p:txBody>
      </p:sp>
      <p:sp>
        <p:nvSpPr>
          <p:cNvPr id="1396" name="The TAA etc. approves the export of data only; cite § 125.4(b)(2) exemption on package when you send data; keep records.…"/>
          <p:cNvSpPr txBox="1">
            <a:spLocks noGrp="1"/>
          </p:cNvSpPr>
          <p:nvPr>
            <p:ph type="body" idx="1"/>
          </p:nvPr>
        </p:nvSpPr>
        <p:spPr>
          <a:prstGeom prst="rect">
            <a:avLst/>
          </a:prstGeom>
        </p:spPr>
        <p:txBody>
          <a:bodyPr>
            <a:normAutofit lnSpcReduction="10000"/>
          </a:bodyPr>
          <a:lstStyle/>
          <a:p>
            <a:pPr>
              <a:defRPr sz="3400"/>
            </a:pPr>
            <a:r>
              <a:t>The TAA</a:t>
            </a:r>
            <a:r>
              <a:rPr sz="1800"/>
              <a:t> etc.</a:t>
            </a:r>
            <a:r>
              <a:t> approves the </a:t>
            </a:r>
            <a:r>
              <a:rPr u="sng"/>
              <a:t>export of data only</a:t>
            </a:r>
            <a:r>
              <a:t>; cite § 125.4(b)(2) exemption on package when you send data; keep records.</a:t>
            </a:r>
          </a:p>
          <a:p>
            <a:pPr>
              <a:defRPr sz="3400"/>
            </a:pPr>
            <a:r>
              <a:t>Hardware exported under this approval still needs DSP-5 etc.</a:t>
            </a:r>
          </a:p>
          <a:p>
            <a:pPr>
              <a:defRPr sz="3400"/>
            </a:pPr>
            <a:r>
              <a:t>The form-license follows a different format that is either:</a:t>
            </a:r>
          </a:p>
          <a:p>
            <a:pPr marL="1485900" lvl="1">
              <a:buSzPct val="100000"/>
              <a:buChar char="-"/>
              <a:defRPr sz="3400"/>
            </a:pPr>
            <a:r>
              <a:t>“In Furtherance Of” the agreement, or</a:t>
            </a:r>
          </a:p>
          <a:p>
            <a:pPr marL="1485900" lvl="1">
              <a:buSzPct val="100000"/>
              <a:buChar char="-"/>
              <a:defRPr sz="3400"/>
            </a:pPr>
            <a:r>
              <a:t>“In Support Of” the agreement</a:t>
            </a:r>
          </a:p>
          <a:p>
            <a:pPr>
              <a:defRPr sz="3400"/>
            </a:pPr>
            <a:r>
              <a:t>It is still possible to export defense articles like those covered by the agreement, as a “stand-alone” DSP-5 etc.</a:t>
            </a:r>
          </a:p>
          <a:p>
            <a:pPr marL="1485900" lvl="1">
              <a:buSzPct val="100000"/>
              <a:buChar char="-"/>
              <a:defRPr sz="3400"/>
            </a:pPr>
            <a:r>
              <a:t>Rules are a bit tricky.  If done wrong, could create violation</a:t>
            </a:r>
          </a:p>
          <a:p>
            <a:pPr marL="1485900" lvl="1">
              <a:buSzPct val="100000"/>
              <a:buChar char="-"/>
              <a:defRPr sz="3400"/>
            </a:pPr>
            <a:r>
              <a:t>The point is not to seem to be “getting around” value limits</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8" name="ITAR-Controlled Data Exports - Pop Quiz…"/>
          <p:cNvSpPr txBox="1">
            <a:spLocks noGrp="1"/>
          </p:cNvSpPr>
          <p:nvPr>
            <p:ph type="title"/>
          </p:nvPr>
        </p:nvSpPr>
        <p:spPr>
          <a:prstGeom prst="rect">
            <a:avLst/>
          </a:prstGeom>
        </p:spPr>
        <p:txBody>
          <a:bodyPr/>
          <a:lstStyle/>
          <a:p>
            <a:r>
              <a:t>ITAR-Controlled Data Exports - </a:t>
            </a:r>
            <a:r>
              <a:rPr>
                <a:solidFill>
                  <a:srgbClr val="FF0A22"/>
                </a:solidFill>
              </a:rPr>
              <a:t>Pop Quiz</a:t>
            </a:r>
          </a:p>
          <a:p>
            <a:pPr>
              <a:spcBef>
                <a:spcPts val="2400"/>
              </a:spcBef>
              <a:defRPr sz="3500"/>
            </a:pPr>
            <a:r>
              <a:rPr u="sng"/>
              <a:t>All</a:t>
            </a:r>
            <a:r>
              <a:t> exports to foreign-persons must have a </a:t>
            </a:r>
            <a:r>
              <a:rPr u="sng"/>
              <a:t>written authorization</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0" name="ITAR Controlled-Data Exports"/>
          <p:cNvSpPr txBox="1">
            <a:spLocks noGrp="1"/>
          </p:cNvSpPr>
          <p:nvPr>
            <p:ph type="title"/>
          </p:nvPr>
        </p:nvSpPr>
        <p:spPr>
          <a:prstGeom prst="rect">
            <a:avLst/>
          </a:prstGeom>
        </p:spPr>
        <p:txBody>
          <a:bodyPr>
            <a:normAutofit fontScale="90000"/>
          </a:bodyPr>
          <a:lstStyle>
            <a:lvl1pPr defTabSz="572516">
              <a:defRPr sz="5292"/>
            </a:lvl1pPr>
          </a:lstStyle>
          <a:p>
            <a:r>
              <a:t>ITAR Controlled-Data Exports</a:t>
            </a:r>
          </a:p>
        </p:txBody>
      </p:sp>
      <p:sp>
        <p:nvSpPr>
          <p:cNvPr id="140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99</a:t>
            </a:fld>
            <a:endParaRPr/>
          </a:p>
        </p:txBody>
      </p:sp>
      <p:sp>
        <p:nvSpPr>
          <p:cNvPr id="1402" name="ITAR tech-data exports"/>
          <p:cNvSpPr txBox="1"/>
          <p:nvPr/>
        </p:nvSpPr>
        <p:spPr>
          <a:xfrm>
            <a:off x="9761537" y="1641475"/>
            <a:ext cx="3162301" cy="3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algn="r" defTabSz="914400">
              <a:spcBef>
                <a:spcPts val="700"/>
              </a:spcBef>
              <a:buClr>
                <a:srgbClr val="FFFFFF"/>
              </a:buClr>
              <a:buFont typeface="Verdana"/>
              <a:defRPr sz="1500" b="1">
                <a:solidFill>
                  <a:srgbClr val="FFFFFF"/>
                </a:solidFill>
                <a:uFill>
                  <a:solidFill>
                    <a:srgbClr val="FFFFFF"/>
                  </a:solidFill>
                </a:uFill>
                <a:latin typeface="Verdana"/>
                <a:ea typeface="Verdana"/>
                <a:cs typeface="Verdana"/>
                <a:sym typeface="Verdana"/>
              </a:defRPr>
            </a:lvl1pPr>
          </a:lstStyle>
          <a:p>
            <a:r>
              <a:t>ITAR tech-data exports</a:t>
            </a:r>
          </a:p>
        </p:txBody>
      </p:sp>
      <p:graphicFrame>
        <p:nvGraphicFramePr>
          <p:cNvPr id="1403" name="Table"/>
          <p:cNvGraphicFramePr/>
          <p:nvPr/>
        </p:nvGraphicFramePr>
        <p:xfrm>
          <a:off x="451713" y="4077171"/>
          <a:ext cx="12114073" cy="5217993"/>
        </p:xfrm>
        <a:graphic>
          <a:graphicData uri="http://schemas.openxmlformats.org/drawingml/2006/table">
            <a:tbl>
              <a:tblPr>
                <a:tableStyleId>{4C3C2611-4C71-4FC5-86AE-919BDF0F9419}</a:tableStyleId>
              </a:tblPr>
              <a:tblGrid>
                <a:gridCol w="5228357">
                  <a:extLst>
                    <a:ext uri="{9D8B030D-6E8A-4147-A177-3AD203B41FA5}">
                      <a16:colId xmlns:a16="http://schemas.microsoft.com/office/drawing/2014/main" val="20000"/>
                    </a:ext>
                  </a:extLst>
                </a:gridCol>
                <a:gridCol w="6885716">
                  <a:extLst>
                    <a:ext uri="{9D8B030D-6E8A-4147-A177-3AD203B41FA5}">
                      <a16:colId xmlns:a16="http://schemas.microsoft.com/office/drawing/2014/main" val="20001"/>
                    </a:ext>
                  </a:extLst>
                </a:gridCol>
              </a:tblGrid>
              <a:tr h="482600">
                <a:tc>
                  <a:txBody>
                    <a:bodyPr/>
                    <a:lstStyle/>
                    <a:p>
                      <a:pPr defTabSz="914400">
                        <a:tabLst>
                          <a:tab pos="914400" algn="l"/>
                        </a:tabLst>
                      </a:pPr>
                      <a:r>
                        <a:rPr sz="2400" b="1">
                          <a:latin typeface="+mn-lt"/>
                          <a:ea typeface="+mn-ea"/>
                          <a:cs typeface="+mn-cs"/>
                        </a:rPr>
                        <a:t>Disclosure/Export </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tc>
                  <a:txBody>
                    <a:bodyPr/>
                    <a:lstStyle/>
                    <a:p>
                      <a:pPr defTabSz="914400">
                        <a:tabLst>
                          <a:tab pos="914400" algn="l"/>
                        </a:tabLst>
                      </a:pPr>
                      <a:r>
                        <a:rPr sz="2400" b="1">
                          <a:latin typeface="+mn-lt"/>
                          <a:ea typeface="+mn-ea"/>
                          <a:cs typeface="+mn-cs"/>
                        </a:rPr>
                        <a:t>Appropriate Authorization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E6AF"/>
                    </a:solidFill>
                  </a:tcPr>
                </a:tc>
                <a:extLst>
                  <a:ext uri="{0D108BD9-81ED-4DB2-BD59-A6C34878D82A}">
                    <a16:rowId xmlns:a16="http://schemas.microsoft.com/office/drawing/2014/main" val="10000"/>
                  </a:ext>
                </a:extLst>
              </a:tr>
              <a:tr h="444500">
                <a:tc>
                  <a:txBody>
                    <a:bodyPr/>
                    <a:lstStyle/>
                    <a:p>
                      <a:pPr indent="120650" algn="l" defTabSz="914400">
                        <a:tabLst>
                          <a:tab pos="914400" algn="l"/>
                        </a:tabLst>
                        <a:defRPr sz="2200" b="1">
                          <a:latin typeface="+mn-lt"/>
                          <a:ea typeface="+mn-ea"/>
                          <a:cs typeface="+mn-cs"/>
                        </a:defRPr>
                      </a:pPr>
                      <a:r>
                        <a:t>From </a:t>
                      </a:r>
                      <a:r>
                        <a:rPr>
                          <a:solidFill>
                            <a:srgbClr val="020BFF"/>
                          </a:solidFill>
                        </a:rPr>
                        <a:t>FC</a:t>
                      </a:r>
                      <a:r>
                        <a:t> to </a:t>
                      </a:r>
                      <a:r>
                        <a:rPr>
                          <a:solidFill>
                            <a:srgbClr val="020BFF"/>
                          </a:solidFill>
                        </a:rPr>
                        <a:t>RSG</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indent="184150" algn="l" defTabSz="914400">
                        <a:tabLst>
                          <a:tab pos="914400" algn="l"/>
                        </a:tabLst>
                        <a:defRPr sz="2200" b="1">
                          <a:latin typeface="+mn-lt"/>
                          <a:ea typeface="+mn-ea"/>
                          <a:cs typeface="+mn-cs"/>
                        </a:defRPr>
                      </a:pPr>
                      <a:r>
                        <a:rPr>
                          <a:solidFill>
                            <a:srgbClr val="000CFF"/>
                          </a:solidFill>
                        </a:rPr>
                        <a:t>NLR</a:t>
                      </a:r>
                      <a:r>
                        <a:t> for importing defense articles to US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1"/>
                  </a:ext>
                </a:extLst>
              </a:tr>
              <a:tr h="444500">
                <a:tc>
                  <a:txBody>
                    <a:bodyPr/>
                    <a:lstStyle/>
                    <a:p>
                      <a:pPr marL="120650" algn="l" defTabSz="914400">
                        <a:tabLst>
                          <a:tab pos="914400" algn="l"/>
                        </a:tabLst>
                        <a:defRPr sz="2200" b="1">
                          <a:latin typeface="+mn-lt"/>
                          <a:ea typeface="+mn-ea"/>
                          <a:cs typeface="+mn-cs"/>
                        </a:defRPr>
                      </a:pPr>
                      <a:r>
                        <a:t>From </a:t>
                      </a:r>
                      <a:r>
                        <a:rPr>
                          <a:solidFill>
                            <a:srgbClr val="020BFF"/>
                          </a:solidFill>
                        </a:rPr>
                        <a:t>RSG</a:t>
                      </a:r>
                      <a:r>
                        <a:t> to </a:t>
                      </a:r>
                      <a:r>
                        <a:rPr>
                          <a:solidFill>
                            <a:srgbClr val="020BFF"/>
                          </a:solidFill>
                        </a:rPr>
                        <a:t>L-3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marL="57150" indent="127000" algn="l" defTabSz="914400">
                        <a:tabLst>
                          <a:tab pos="914400" algn="l"/>
                        </a:tabLst>
                        <a:defRPr sz="2200" b="1">
                          <a:latin typeface="+mn-lt"/>
                          <a:ea typeface="+mn-ea"/>
                          <a:cs typeface="+mn-cs"/>
                        </a:defRPr>
                      </a:pPr>
                      <a:r>
                        <a:rPr>
                          <a:solidFill>
                            <a:srgbClr val="000CFF"/>
                          </a:solidFill>
                        </a:rPr>
                        <a:t>NLR</a:t>
                      </a:r>
                      <a:r>
                        <a:t> for US Person to US Person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2"/>
                  </a:ext>
                </a:extLst>
              </a:tr>
              <a:tr h="444500">
                <a:tc>
                  <a:txBody>
                    <a:bodyPr/>
                    <a:lstStyle/>
                    <a:p>
                      <a:pPr indent="120650" algn="l" defTabSz="914400">
                        <a:tabLst>
                          <a:tab pos="914400" algn="l"/>
                        </a:tabLst>
                        <a:defRPr sz="2200" b="1">
                          <a:latin typeface="+mn-lt"/>
                          <a:ea typeface="+mn-ea"/>
                          <a:cs typeface="+mn-cs"/>
                        </a:defRPr>
                      </a:pPr>
                      <a:r>
                        <a:t>From </a:t>
                      </a:r>
                      <a:r>
                        <a:rPr>
                          <a:solidFill>
                            <a:srgbClr val="020BFF"/>
                          </a:solidFill>
                        </a:rPr>
                        <a:t>RSG</a:t>
                      </a:r>
                      <a:r>
                        <a:t> to </a:t>
                      </a:r>
                      <a:r>
                        <a:rPr>
                          <a:solidFill>
                            <a:srgbClr val="020BFF"/>
                          </a:solidFill>
                        </a:rPr>
                        <a:t>L-3 with Abhilash</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marL="184150" algn="l" defTabSz="914400">
                        <a:tabLst>
                          <a:tab pos="914400" algn="l"/>
                        </a:tabLst>
                        <a:defRPr sz="2200" b="1">
                          <a:latin typeface="+mn-lt"/>
                          <a:ea typeface="+mn-ea"/>
                          <a:cs typeface="+mn-cs"/>
                        </a:defRPr>
                      </a:pPr>
                      <a:r>
                        <a:rPr>
                          <a:solidFill>
                            <a:srgbClr val="000CFF"/>
                          </a:solidFill>
                        </a:rPr>
                        <a:t>NLR</a:t>
                      </a:r>
                      <a:r>
                        <a:t> + DSP-5 050688310 employee license</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3"/>
                  </a:ext>
                </a:extLst>
              </a:tr>
              <a:tr h="444500">
                <a:tc>
                  <a:txBody>
                    <a:bodyPr/>
                    <a:lstStyle/>
                    <a:p>
                      <a:pPr marL="120650" algn="l" defTabSz="914400">
                        <a:tabLst>
                          <a:tab pos="914400" algn="l"/>
                        </a:tabLst>
                        <a:defRPr sz="2200" b="1">
                          <a:latin typeface="+mn-lt"/>
                          <a:ea typeface="+mn-ea"/>
                          <a:cs typeface="+mn-cs"/>
                        </a:defRPr>
                      </a:pPr>
                      <a:r>
                        <a:t>From </a:t>
                      </a:r>
                      <a:r>
                        <a:rPr>
                          <a:solidFill>
                            <a:srgbClr val="020BFF"/>
                          </a:solidFill>
                        </a:rPr>
                        <a:t>L-3</a:t>
                      </a:r>
                      <a:r>
                        <a:t> to </a:t>
                      </a:r>
                      <a:r>
                        <a:rPr>
                          <a:solidFill>
                            <a:srgbClr val="020BFF"/>
                          </a:solidFill>
                        </a:rPr>
                        <a:t>RSG</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marL="184150" algn="l" defTabSz="914400">
                        <a:tabLst>
                          <a:tab pos="914400" algn="l"/>
                        </a:tabLst>
                        <a:defRPr sz="2200" b="1">
                          <a:latin typeface="+mn-lt"/>
                          <a:ea typeface="+mn-ea"/>
                          <a:cs typeface="+mn-cs"/>
                        </a:defRPr>
                      </a:pPr>
                      <a:r>
                        <a:rPr>
                          <a:solidFill>
                            <a:srgbClr val="000CFF"/>
                          </a:solidFill>
                        </a:rPr>
                        <a:t>NLR</a:t>
                      </a:r>
                      <a:r>
                        <a:t> for importing defense articles to US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4"/>
                  </a:ext>
                </a:extLst>
              </a:tr>
              <a:tr h="444500">
                <a:tc>
                  <a:txBody>
                    <a:bodyPr/>
                    <a:lstStyle/>
                    <a:p>
                      <a:pPr marL="120650" algn="l" defTabSz="914400">
                        <a:tabLst>
                          <a:tab pos="914400" algn="l"/>
                        </a:tabLst>
                        <a:defRPr sz="2200" b="1">
                          <a:latin typeface="+mn-lt"/>
                          <a:ea typeface="+mn-ea"/>
                          <a:cs typeface="+mn-cs"/>
                        </a:defRPr>
                      </a:pPr>
                      <a:r>
                        <a:t>From </a:t>
                      </a:r>
                      <a:r>
                        <a:rPr>
                          <a:solidFill>
                            <a:srgbClr val="020BFF"/>
                          </a:solidFill>
                        </a:rPr>
                        <a:t>L-3</a:t>
                      </a:r>
                      <a:r>
                        <a:t> to </a:t>
                      </a:r>
                      <a:r>
                        <a:rPr>
                          <a:solidFill>
                            <a:srgbClr val="020BFF"/>
                          </a:solidFill>
                        </a:rPr>
                        <a:t>Boeing</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indent="184150" algn="l" defTabSz="914400">
                        <a:tabLst>
                          <a:tab pos="914400" algn="l"/>
                        </a:tabLst>
                        <a:defRPr sz="2200" b="1">
                          <a:latin typeface="+mn-lt"/>
                          <a:ea typeface="+mn-ea"/>
                          <a:cs typeface="+mn-cs"/>
                        </a:defRPr>
                      </a:pPr>
                      <a:r>
                        <a:rPr>
                          <a:solidFill>
                            <a:srgbClr val="000CFF"/>
                          </a:solidFill>
                        </a:rPr>
                        <a:t>NLR</a:t>
                      </a:r>
                      <a:r>
                        <a:t> for US Person to US Person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5"/>
                  </a:ext>
                </a:extLst>
              </a:tr>
              <a:tr h="444500">
                <a:tc>
                  <a:txBody>
                    <a:bodyPr/>
                    <a:lstStyle/>
                    <a:p>
                      <a:pPr marL="120650" algn="l" defTabSz="914400">
                        <a:tabLst>
                          <a:tab pos="914400" algn="l"/>
                        </a:tabLst>
                        <a:defRPr sz="2200" b="1">
                          <a:latin typeface="+mn-lt"/>
                          <a:ea typeface="+mn-ea"/>
                          <a:cs typeface="+mn-cs"/>
                        </a:defRPr>
                      </a:pPr>
                      <a:r>
                        <a:t>From </a:t>
                      </a:r>
                      <a:r>
                        <a:rPr>
                          <a:solidFill>
                            <a:srgbClr val="020BFF"/>
                          </a:solidFill>
                        </a:rPr>
                        <a:t>Boeing</a:t>
                      </a:r>
                      <a:r>
                        <a:t> to </a:t>
                      </a:r>
                      <a:r>
                        <a:rPr>
                          <a:solidFill>
                            <a:srgbClr val="020BFF"/>
                          </a:solidFill>
                        </a:rPr>
                        <a:t>L-3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indent="184150" algn="l" defTabSz="914400">
                        <a:tabLst>
                          <a:tab pos="914400" algn="l"/>
                        </a:tabLst>
                        <a:defRPr sz="2200" b="1">
                          <a:latin typeface="+mn-lt"/>
                          <a:ea typeface="+mn-ea"/>
                          <a:cs typeface="+mn-cs"/>
                        </a:defRPr>
                      </a:pPr>
                      <a:r>
                        <a:rPr>
                          <a:solidFill>
                            <a:srgbClr val="000CFF"/>
                          </a:solidFill>
                        </a:rPr>
                        <a:t>NLR</a:t>
                      </a:r>
                      <a:r>
                        <a:t> for US Person to US Person</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6"/>
                  </a:ext>
                </a:extLst>
              </a:tr>
              <a:tr h="524073">
                <a:tc>
                  <a:txBody>
                    <a:bodyPr/>
                    <a:lstStyle/>
                    <a:p>
                      <a:pPr marL="120650" algn="l" defTabSz="914400">
                        <a:tabLst>
                          <a:tab pos="914400" algn="l"/>
                        </a:tabLst>
                        <a:defRPr sz="2200" b="1">
                          <a:latin typeface="+mn-lt"/>
                          <a:ea typeface="+mn-ea"/>
                          <a:cs typeface="+mn-cs"/>
                        </a:defRPr>
                      </a:pPr>
                      <a:r>
                        <a:t>From </a:t>
                      </a:r>
                      <a:r>
                        <a:rPr>
                          <a:solidFill>
                            <a:srgbClr val="020BFF"/>
                          </a:solidFill>
                        </a:rPr>
                        <a:t>FC</a:t>
                      </a:r>
                      <a:r>
                        <a:t> to </a:t>
                      </a:r>
                      <a:r>
                        <a:rPr>
                          <a:solidFill>
                            <a:srgbClr val="020BFF"/>
                          </a:solidFill>
                        </a:rPr>
                        <a:t>L-3</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indent="184150" algn="l" defTabSz="914400">
                        <a:tabLst>
                          <a:tab pos="914400" algn="l"/>
                        </a:tabLst>
                        <a:defRPr sz="2200" b="1">
                          <a:latin typeface="+mn-lt"/>
                          <a:ea typeface="+mn-ea"/>
                          <a:cs typeface="+mn-cs"/>
                        </a:defRPr>
                      </a:pPr>
                      <a:r>
                        <a:rPr>
                          <a:solidFill>
                            <a:srgbClr val="000CFF"/>
                          </a:solidFill>
                        </a:rPr>
                        <a:t>NLR</a:t>
                      </a:r>
                      <a:r>
                        <a:t> for importing defense articles to US</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7"/>
                  </a:ext>
                </a:extLst>
              </a:tr>
              <a:tr h="444500">
                <a:tc>
                  <a:txBody>
                    <a:bodyPr/>
                    <a:lstStyle/>
                    <a:p>
                      <a:pPr indent="120650" algn="l" defTabSz="914400">
                        <a:tabLst>
                          <a:tab pos="914400" algn="l"/>
                        </a:tabLst>
                        <a:defRPr sz="2200" b="1">
                          <a:latin typeface="+mn-lt"/>
                          <a:ea typeface="+mn-ea"/>
                          <a:cs typeface="+mn-cs"/>
                        </a:defRPr>
                      </a:pPr>
                      <a:r>
                        <a:t>From </a:t>
                      </a:r>
                      <a:r>
                        <a:rPr>
                          <a:solidFill>
                            <a:srgbClr val="020BFF"/>
                          </a:solidFill>
                        </a:rPr>
                        <a:t>L-3</a:t>
                      </a:r>
                      <a:r>
                        <a:t> to </a:t>
                      </a:r>
                      <a:r>
                        <a:rPr>
                          <a:solidFill>
                            <a:srgbClr val="020BFF"/>
                          </a:solidFill>
                        </a:rPr>
                        <a:t>FC</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marL="184150" algn="l" defTabSz="914400">
                        <a:tabLst>
                          <a:tab pos="914400" algn="l"/>
                        </a:tabLst>
                      </a:pPr>
                      <a:r>
                        <a:rPr sz="2200" b="1">
                          <a:latin typeface="+mn-lt"/>
                          <a:ea typeface="+mn-ea"/>
                          <a:cs typeface="+mn-cs"/>
                        </a:rPr>
                        <a:t>Requires TAA, or Tech-data DSP-5, or the “Build-to-Print” ITAR exemption §125.4(c)(1)</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8"/>
                  </a:ext>
                </a:extLst>
              </a:tr>
              <a:tr h="444500">
                <a:tc>
                  <a:txBody>
                    <a:bodyPr/>
                    <a:lstStyle/>
                    <a:p>
                      <a:pPr indent="120650" algn="l" defTabSz="914400">
                        <a:tabLst>
                          <a:tab pos="914400" algn="l"/>
                        </a:tabLst>
                        <a:defRPr sz="2200" b="1">
                          <a:latin typeface="+mn-lt"/>
                          <a:ea typeface="+mn-ea"/>
                          <a:cs typeface="+mn-cs"/>
                        </a:defRPr>
                      </a:pPr>
                      <a:r>
                        <a:t>From </a:t>
                      </a:r>
                      <a:r>
                        <a:rPr>
                          <a:solidFill>
                            <a:srgbClr val="020BFF"/>
                          </a:solidFill>
                        </a:rPr>
                        <a:t>RSG</a:t>
                      </a:r>
                      <a:r>
                        <a:t> to </a:t>
                      </a:r>
                      <a:r>
                        <a:rPr>
                          <a:solidFill>
                            <a:srgbClr val="020BFF"/>
                          </a:solidFill>
                        </a:rPr>
                        <a:t>FC</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marL="184150" algn="l" defTabSz="914400">
                        <a:tabLst>
                          <a:tab pos="914400" algn="l"/>
                        </a:tabLst>
                      </a:pPr>
                      <a:r>
                        <a:rPr sz="2200" b="1">
                          <a:latin typeface="+mn-lt"/>
                          <a:ea typeface="+mn-ea"/>
                          <a:cs typeface="+mn-cs"/>
                        </a:rPr>
                        <a:t>Requires TAA, or Tech-data DSP-5, or the “Build-to-Print” ITAR exemption §125.4(c)(1)</a:t>
                      </a:r>
                    </a:p>
                  </a:txBody>
                  <a:tcPr marL="50800" marR="50800" marT="50800" marB="508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9"/>
                  </a:ext>
                </a:extLst>
              </a:tr>
            </a:tbl>
          </a:graphicData>
        </a:graphic>
      </p:graphicFrame>
      <p:sp>
        <p:nvSpPr>
          <p:cNvPr id="1404" name="In this test, “FC” = “Foreign Consignee”.…"/>
          <p:cNvSpPr txBox="1"/>
          <p:nvPr/>
        </p:nvSpPr>
        <p:spPr>
          <a:xfrm>
            <a:off x="373484" y="1874043"/>
            <a:ext cx="12032606" cy="19371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l">
              <a:spcBef>
                <a:spcPts val="2400"/>
              </a:spcBef>
              <a:defRPr sz="2700" b="1" i="1">
                <a:solidFill>
                  <a:srgbClr val="0B18FF"/>
                </a:solidFill>
              </a:defRPr>
            </a:pPr>
            <a:r>
              <a:t>In this test, “FC” = “Foreign Consignee”.  </a:t>
            </a:r>
          </a:p>
          <a:p>
            <a:pPr algn="l">
              <a:spcBef>
                <a:spcPts val="2400"/>
              </a:spcBef>
              <a:defRPr sz="2700" b="1" i="1">
                <a:solidFill>
                  <a:srgbClr val="0B18FF"/>
                </a:solidFill>
              </a:defRPr>
            </a:pPr>
            <a:r>
              <a:t> Answer choices:  TAA, NLR, ITAR Exemption, and/or DSP-5</a:t>
            </a:r>
          </a:p>
          <a:p>
            <a:pPr algn="l">
              <a:spcBef>
                <a:spcPts val="2400"/>
              </a:spcBef>
              <a:defRPr sz="2700" b="1" i="1">
                <a:solidFill>
                  <a:srgbClr val="0B18FF"/>
                </a:solidFill>
              </a:defRPr>
            </a:pPr>
            <a:r>
              <a:t>Note:  If you say “DSP-5”, specify what kind</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404">
                                            <p:bg/>
                                          </p:spTgt>
                                        </p:tgtEl>
                                        <p:attrNameLst>
                                          <p:attrName>style.visibility</p:attrName>
                                        </p:attrNameLst>
                                      </p:cBhvr>
                                      <p:to>
                                        <p:strVal val="visible"/>
                                      </p:to>
                                    </p:set>
                                    <p:animEffect transition="in" filter="wipe(left)">
                                      <p:cBhvr>
                                        <p:cTn id="7" dur="1000"/>
                                        <p:tgtEl>
                                          <p:spTgt spid="1404">
                                            <p:bg/>
                                          </p:spTgt>
                                        </p:tgtEl>
                                      </p:cBhvr>
                                    </p:animEffect>
                                  </p:childTnLst>
                                </p:cTn>
                              </p:par>
                              <p:par>
                                <p:cTn id="8" presetID="22" presetClass="entr" presetSubtype="8" fill="hold" grpId="1" nodeType="withEffect">
                                  <p:stCondLst>
                                    <p:cond delay="0"/>
                                  </p:stCondLst>
                                  <p:iterate>
                                    <p:tmAbs val="0"/>
                                  </p:iterate>
                                  <p:childTnLst>
                                    <p:set>
                                      <p:cBhvr>
                                        <p:cTn id="9" fill="hold"/>
                                        <p:tgtEl>
                                          <p:spTgt spid="1404">
                                            <p:txEl>
                                              <p:pRg st="0" end="0"/>
                                            </p:txEl>
                                          </p:spTgt>
                                        </p:tgtEl>
                                        <p:attrNameLst>
                                          <p:attrName>style.visibility</p:attrName>
                                        </p:attrNameLst>
                                      </p:cBhvr>
                                      <p:to>
                                        <p:strVal val="visible"/>
                                      </p:to>
                                    </p:set>
                                    <p:animEffect transition="in" filter="wipe(left)">
                                      <p:cBhvr>
                                        <p:cTn id="10" dur="1000"/>
                                        <p:tgtEl>
                                          <p:spTgt spid="140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1404">
                                            <p:txEl>
                                              <p:pRg st="1" end="1"/>
                                            </p:txEl>
                                          </p:spTgt>
                                        </p:tgtEl>
                                        <p:attrNameLst>
                                          <p:attrName>style.visibility</p:attrName>
                                        </p:attrNameLst>
                                      </p:cBhvr>
                                      <p:to>
                                        <p:strVal val="visible"/>
                                      </p:to>
                                    </p:set>
                                    <p:animEffect transition="in" filter="wipe(left)">
                                      <p:cBhvr>
                                        <p:cTn id="15" dur="1000"/>
                                        <p:tgtEl>
                                          <p:spTgt spid="140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1" nodeType="clickEffect">
                                  <p:stCondLst>
                                    <p:cond delay="0"/>
                                  </p:stCondLst>
                                  <p:iterate>
                                    <p:tmAbs val="0"/>
                                  </p:iterate>
                                  <p:childTnLst>
                                    <p:set>
                                      <p:cBhvr>
                                        <p:cTn id="19" fill="hold"/>
                                        <p:tgtEl>
                                          <p:spTgt spid="1404">
                                            <p:txEl>
                                              <p:pRg st="2" end="2"/>
                                            </p:txEl>
                                          </p:spTgt>
                                        </p:tgtEl>
                                        <p:attrNameLst>
                                          <p:attrName>style.visibility</p:attrName>
                                        </p:attrNameLst>
                                      </p:cBhvr>
                                      <p:to>
                                        <p:strVal val="visible"/>
                                      </p:to>
                                    </p:set>
                                    <p:animEffect transition="in" filter="wipe(left)">
                                      <p:cBhvr>
                                        <p:cTn id="20" dur="1000"/>
                                        <p:tgtEl>
                                          <p:spTgt spid="140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2" nodeType="clickEffect">
                                  <p:stCondLst>
                                    <p:cond delay="0"/>
                                  </p:stCondLst>
                                  <p:iterate>
                                    <p:tmAbs val="0"/>
                                  </p:iterate>
                                  <p:childTnLst>
                                    <p:set>
                                      <p:cBhvr>
                                        <p:cTn id="24" fill="hold"/>
                                        <p:tgtEl>
                                          <p:spTgt spid="1403"/>
                                        </p:tgtEl>
                                        <p:attrNameLst>
                                          <p:attrName>style.visibility</p:attrName>
                                        </p:attrNameLst>
                                      </p:cBhvr>
                                      <p:to>
                                        <p:strVal val="visible"/>
                                      </p:to>
                                    </p:set>
                                    <p:animEffect transition="in" filter="wipe(left)">
                                      <p:cBhvr>
                                        <p:cTn id="25" dur="1000"/>
                                        <p:tgtEl>
                                          <p:spTgt spid="1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 grpId="2" animBg="1" advAuto="0"/>
      <p:bldP spid="1404" grpId="1" build="p" bldLvl="5"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37</TotalTime>
  <Words>16167</Words>
  <Application>Microsoft Macintosh PowerPoint</Application>
  <PresentationFormat>Custom</PresentationFormat>
  <Paragraphs>2624</Paragraphs>
  <Slides>137</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137</vt:i4>
      </vt:variant>
    </vt:vector>
  </HeadingPairs>
  <TitlesOfParts>
    <vt:vector size="150" baseType="lpstr">
      <vt:lpstr>Arial</vt:lpstr>
      <vt:lpstr>Calibri</vt:lpstr>
      <vt:lpstr>Gill Sans</vt:lpstr>
      <vt:lpstr>Gill Sans SemiBold</vt:lpstr>
      <vt:lpstr>Helvetica</vt:lpstr>
      <vt:lpstr>Helvetica Light</vt:lpstr>
      <vt:lpstr>Impact</vt:lpstr>
      <vt:lpstr>Lucida Grande</vt:lpstr>
      <vt:lpstr>Times</vt:lpstr>
      <vt:lpstr>Times New Roman</vt:lpstr>
      <vt:lpstr>Verdana</vt:lpstr>
      <vt:lpstr>Zapf Dingbats</vt:lpstr>
      <vt:lpstr>White</vt:lpstr>
      <vt:lpstr>Export Compliance New Employee Training</vt:lpstr>
      <vt:lpstr>Day 1 - Site Survey</vt:lpstr>
      <vt:lpstr>Day 2 - Compliance Training</vt:lpstr>
      <vt:lpstr>Classification: Order of Review</vt:lpstr>
      <vt:lpstr>First, Rule ITAR In or Out</vt:lpstr>
      <vt:lpstr>Note SME &amp; MTCR status</vt:lpstr>
      <vt:lpstr>If not captured by USML, then start with EAR 600-Series ECCNs</vt:lpstr>
      <vt:lpstr>Rules of thumb for all ECCNs</vt:lpstr>
      <vt:lpstr>If not captured by a 600-Series ECCN, then move to the rest of the CCL</vt:lpstr>
      <vt:lpstr>“Specially Designed” - Walking through “Catch &amp; Release” -</vt:lpstr>
      <vt:lpstr>“Specially Designed” definition</vt:lpstr>
      <vt:lpstr>Notes 1 and 2 of “Specially Designed”</vt:lpstr>
      <vt:lpstr>Paragraph (a) of “Specially Designed”</vt:lpstr>
      <vt:lpstr>Paragraph (b) of “Specially Designed”</vt:lpstr>
      <vt:lpstr>Paragraph (b)(1) of  “Specially Designed”</vt:lpstr>
      <vt:lpstr>Paragraph (b)(2) of “Specially Designed”</vt:lpstr>
      <vt:lpstr>Paragraph (b)(3) of “Specially Designed”</vt:lpstr>
      <vt:lpstr>ITAR Notes to (b)(3) of   “Specially Designed”</vt:lpstr>
      <vt:lpstr>Paragraph (b)(4) of  “Specially Designed”</vt:lpstr>
      <vt:lpstr>Paragraph (b)(5) of  “Specially Designed”</vt:lpstr>
      <vt:lpstr>Notes to (b)(4) and (b)(5) of  “Specially Designed”</vt:lpstr>
      <vt:lpstr>Classifying Products &amp; Does It Need a License?</vt:lpstr>
      <vt:lpstr>Classifying:  Page at a Glance</vt:lpstr>
      <vt:lpstr>Classifying Your Product</vt:lpstr>
      <vt:lpstr>Classification Rules-of-Thumb</vt:lpstr>
      <vt:lpstr>ITAR “defense articles” [§120.6 def.]</vt:lpstr>
      <vt:lpstr>ITAR “defense services” [§120.9 def.]</vt:lpstr>
      <vt:lpstr>ITAR “tech data” [§120.10 def.]</vt:lpstr>
      <vt:lpstr>ITAR “tech data” [§120.10 def.]</vt:lpstr>
      <vt:lpstr>ITAR aircraft “tech data” [USML def.]</vt:lpstr>
      <vt:lpstr>What is “Dual-Use”?</vt:lpstr>
      <vt:lpstr>Classifying under the ITAR</vt:lpstr>
      <vt:lpstr>Classifying as ITAR (Cont.)</vt:lpstr>
      <vt:lpstr>Classifying under the EAR</vt:lpstr>
      <vt:lpstr>Subject to the EAR?</vt:lpstr>
      <vt:lpstr>Subject to the EAR?</vt:lpstr>
      <vt:lpstr>Commerce Dept. Export Control Decision Tree</vt:lpstr>
      <vt:lpstr>Classification Summary Flowchart Procedure for Empowered Official to Follow</vt:lpstr>
      <vt:lpstr>ECCN 3A611</vt:lpstr>
      <vt:lpstr>ECCN 3A611 (continued)</vt:lpstr>
      <vt:lpstr>Country Charts re 3A611 Military electronics and related items</vt:lpstr>
      <vt:lpstr>Country Charts re 3E611      "Technology" "required" for military electronics</vt:lpstr>
      <vt:lpstr>Recordkeeping</vt:lpstr>
      <vt:lpstr>Records to keep</vt:lpstr>
      <vt:lpstr>More about Record-keeping</vt:lpstr>
      <vt:lpstr>For how long?</vt:lpstr>
      <vt:lpstr>Recordkeeping for Exemptions</vt:lpstr>
      <vt:lpstr>Recordkeeping per the EAR</vt:lpstr>
      <vt:lpstr>Recordkeeping for Exceptions</vt:lpstr>
      <vt:lpstr>Recordkeeping for Exceptions</vt:lpstr>
      <vt:lpstr>Export Control 101:  Overview of the System</vt:lpstr>
      <vt:lpstr>Main Export Regulations   ITAR &amp; EAR - Major updates started Oct 2013, and continuing …</vt:lpstr>
      <vt:lpstr>How NOT to Approach Export Compliance Issues...</vt:lpstr>
      <vt:lpstr>Key Elements of Compliance ITAR &amp; EAR</vt:lpstr>
      <vt:lpstr>ITAR says what is an Export? </vt:lpstr>
      <vt:lpstr>U.S. Munitions List (USML)</vt:lpstr>
      <vt:lpstr>U.S. Munitions Import List (USMIL)</vt:lpstr>
      <vt:lpstr>ITAR defines “defense services”</vt:lpstr>
      <vt:lpstr>ITAR defines "technical data"</vt:lpstr>
      <vt:lpstr>“Tech data” rules of thumb</vt:lpstr>
      <vt:lpstr>ITAR § 126.1 Country List</vt:lpstr>
      <vt:lpstr>License Types</vt:lpstr>
      <vt:lpstr>What does DTC review?</vt:lpstr>
      <vt:lpstr>Application Outcomes </vt:lpstr>
      <vt:lpstr>Common Problems </vt:lpstr>
      <vt:lpstr>Common Problems </vt:lpstr>
      <vt:lpstr>DTSA Review DOS License</vt:lpstr>
      <vt:lpstr>DTSA Review DOC License</vt:lpstr>
      <vt:lpstr>Congressional Notification</vt:lpstr>
      <vt:lpstr>Commerce Regs:  the EAR</vt:lpstr>
      <vt:lpstr>Kinds of Applications</vt:lpstr>
      <vt:lpstr>14 Red Flags</vt:lpstr>
      <vt:lpstr>10 General Prohibitions</vt:lpstr>
      <vt:lpstr>(Export Control Classification Number)</vt:lpstr>
      <vt:lpstr>Export License Review by USG</vt:lpstr>
      <vt:lpstr>ECCN 9A610</vt:lpstr>
      <vt:lpstr>“600 series”  Example:  9A610</vt:lpstr>
      <vt:lpstr>9A610 (continued)</vt:lpstr>
      <vt:lpstr>Country Charts re 9A610     Military Aircraft Hardware</vt:lpstr>
      <vt:lpstr>Country Charts re 9E610     Technology associated with military aircraft hardware</vt:lpstr>
      <vt:lpstr>ECCN 9A991</vt:lpstr>
      <vt:lpstr>ECCN 9A991</vt:lpstr>
      <vt:lpstr>Country Charts re 9A991     Commercial aircraft hardware</vt:lpstr>
      <vt:lpstr>Country Charts re 9E991     Technology related to commercial aircraft hardware</vt:lpstr>
      <vt:lpstr>Agreements TAA / MLA / WDA When do you need them?</vt:lpstr>
      <vt:lpstr>ITAR-Controlled Data Exports</vt:lpstr>
      <vt:lpstr>What are Agreements?</vt:lpstr>
      <vt:lpstr>Levels of DoD Maintenance</vt:lpstr>
      <vt:lpstr>TAA Guidelines Keep Growing</vt:lpstr>
      <vt:lpstr>Components of Agreements</vt:lpstr>
      <vt:lpstr>Types of  Agreements?</vt:lpstr>
      <vt:lpstr>Submit via “Vehicle DSP-5”</vt:lpstr>
      <vt:lpstr>DN/TCN Employees</vt:lpstr>
      <vt:lpstr>DN/TCN Approvals - Option 2</vt:lpstr>
      <vt:lpstr>The DN/TCN Rules re NDA</vt:lpstr>
      <vt:lpstr>Licensing Contract Employees</vt:lpstr>
      <vt:lpstr>Hardware via “Form Licenses”</vt:lpstr>
      <vt:lpstr>ITAR-Controlled Data Exports - Pop Quiz All exports to foreign-persons must have a written authorization</vt:lpstr>
      <vt:lpstr>ITAR Controlled-Data Exports</vt:lpstr>
      <vt:lpstr>ITAR/EAR License Exemptions/Exceptions</vt:lpstr>
      <vt:lpstr>ITAR License Exemptions</vt:lpstr>
      <vt:lpstr>Exemptions vs. Exceptions</vt:lpstr>
      <vt:lpstr>“Canadian Exemptions” under the ITAR &amp; EAR</vt:lpstr>
      <vt:lpstr>ITAR “Canadian Exemptions”</vt:lpstr>
      <vt:lpstr>License Exceptions</vt:lpstr>
      <vt:lpstr>License Exceptions (Cont.)</vt:lpstr>
      <vt:lpstr>License Exception “TMP”</vt:lpstr>
      <vt:lpstr>License Exception “TMP”</vt:lpstr>
      <vt:lpstr>License Exception “TMP”</vt:lpstr>
      <vt:lpstr>License Exception “TMP”</vt:lpstr>
      <vt:lpstr>License Exception STA</vt:lpstr>
      <vt:lpstr>License Exception STA</vt:lpstr>
      <vt:lpstr>License Exceptions 600-series</vt:lpstr>
      <vt:lpstr>License Exception STA</vt:lpstr>
      <vt:lpstr>“STA” Exception re 600-series</vt:lpstr>
      <vt:lpstr>Problems in using STA</vt:lpstr>
      <vt:lpstr>Required Support Documents</vt:lpstr>
      <vt:lpstr>Country Group A5     The “Most Favored Nations” list for License Exception STA</vt:lpstr>
      <vt:lpstr>“STA” Exception re 600-series</vt:lpstr>
      <vt:lpstr>Civil &amp; Criminal Penalties</vt:lpstr>
      <vt:lpstr>Main Export Regulations   ITAR &amp; EAR - Major updates Oct 2013, Jan 2014, Mar 2014 &amp; more …</vt:lpstr>
      <vt:lpstr>Revised Export Categories</vt:lpstr>
      <vt:lpstr>Revised Export Categories</vt:lpstr>
      <vt:lpstr>DDTC License Processing Times</vt:lpstr>
      <vt:lpstr>Civil &amp; Criminal Penalties (ITAR)</vt:lpstr>
      <vt:lpstr>Civil &amp; Criminal Penalties (EAR)</vt:lpstr>
      <vt:lpstr>Employee Licenses at  RSG</vt:lpstr>
      <vt:lpstr>Employee Licensing at RSG</vt:lpstr>
      <vt:lpstr>Why are they important?</vt:lpstr>
      <vt:lpstr>Common RSG / SC structure</vt:lpstr>
      <vt:lpstr>Change to employee license</vt:lpstr>
      <vt:lpstr>RSG employee license structure</vt:lpstr>
      <vt:lpstr>What employee licenses allow </vt:lpstr>
      <vt:lpstr>How can Abhilash send any docs or attend L-3 technical meetings?</vt:lpstr>
      <vt:lpstr>Export Compliance Some overarching advice</vt:lpstr>
      <vt:lpstr>Foreign entities’ advice re  ITAR/EAR policy or procedure</vt:lpstr>
      <vt:lpstr>Transactional Approach  to Export Compliance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Export Compliance New Employee Training</dc:title>
  <cp:lastModifiedBy>Hugh Schmittle</cp:lastModifiedBy>
  <cp:revision>13</cp:revision>
  <dcterms:modified xsi:type="dcterms:W3CDTF">2020-01-04T17:49:57Z</dcterms:modified>
</cp:coreProperties>
</file>